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8288000" cy="10287000"/>
  <p:notesSz cx="6858000" cy="9144000"/>
  <p:embeddedFontLst>
    <p:embeddedFont>
      <p:font typeface="Josefin Sans Regular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17B91-212A-4C53-93A0-A3FB9B71CEEE}" v="2" dt="2022-09-13T09:28:58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Bergamasco [EASPD]" userId="aab81746-2913-4b85-a36a-17c05775f1c2" providerId="ADAL" clId="{0F417B91-212A-4C53-93A0-A3FB9B71CEEE}"/>
    <pc:docChg chg="modSld">
      <pc:chgData name="Giulia Bergamasco [EASPD]" userId="aab81746-2913-4b85-a36a-17c05775f1c2" providerId="ADAL" clId="{0F417B91-212A-4C53-93A0-A3FB9B71CEEE}" dt="2022-09-13T09:29:06.968" v="8" actId="1076"/>
      <pc:docMkLst>
        <pc:docMk/>
      </pc:docMkLst>
      <pc:sldChg chg="addSp modSp mod">
        <pc:chgData name="Giulia Bergamasco [EASPD]" userId="aab81746-2913-4b85-a36a-17c05775f1c2" providerId="ADAL" clId="{0F417B91-212A-4C53-93A0-A3FB9B71CEEE}" dt="2022-09-13T09:29:06.968" v="8" actId="1076"/>
        <pc:sldMkLst>
          <pc:docMk/>
          <pc:sldMk cId="0" sldId="256"/>
        </pc:sldMkLst>
        <pc:picChg chg="add mod">
          <ac:chgData name="Giulia Bergamasco [EASPD]" userId="aab81746-2913-4b85-a36a-17c05775f1c2" providerId="ADAL" clId="{0F417B91-212A-4C53-93A0-A3FB9B71CEEE}" dt="2022-09-13T09:29:06.968" v="8" actId="1076"/>
          <ac:picMkLst>
            <pc:docMk/>
            <pc:sldMk cId="0" sldId="256"/>
            <ac:picMk id="16" creationId="{DD83EC65-B143-11C5-3747-03B06039D907}"/>
          </ac:picMkLst>
        </pc:picChg>
      </pc:sldChg>
      <pc:sldChg chg="addSp modSp mod">
        <pc:chgData name="Giulia Bergamasco [EASPD]" userId="aab81746-2913-4b85-a36a-17c05775f1c2" providerId="ADAL" clId="{0F417B91-212A-4C53-93A0-A3FB9B71CEEE}" dt="2022-09-13T09:28:53.029" v="3" actId="1076"/>
        <pc:sldMkLst>
          <pc:docMk/>
          <pc:sldMk cId="3821540606" sldId="257"/>
        </pc:sldMkLst>
        <pc:picChg chg="add mod">
          <ac:chgData name="Giulia Bergamasco [EASPD]" userId="aab81746-2913-4b85-a36a-17c05775f1c2" providerId="ADAL" clId="{0F417B91-212A-4C53-93A0-A3FB9B71CEEE}" dt="2022-09-13T09:28:53.029" v="3" actId="1076"/>
          <ac:picMkLst>
            <pc:docMk/>
            <pc:sldMk cId="3821540606" sldId="257"/>
            <ac:picMk id="9" creationId="{18A08473-F517-C1DC-A0C3-FA43554CC6CC}"/>
          </ac:picMkLst>
        </pc:pic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Paola del Grosso [EASPD]" userId="e5c0050e-2c92-4f9e-ab66-92392b553015" providerId="ADAL" clId="{244DD6F5-D6E7-4219-9CCB-63ED46007C16}"/>
    <pc:docChg chg="modSld">
      <pc:chgData name="Paola del Grosso [EASPD]" userId="e5c0050e-2c92-4f9e-ab66-92392b553015" providerId="ADAL" clId="{244DD6F5-D6E7-4219-9CCB-63ED46007C16}" dt="2022-08-29T13:50:25.995" v="6" actId="14100"/>
      <pc:docMkLst>
        <pc:docMk/>
      </pc:docMkLst>
      <pc:sldChg chg="modSp mod">
        <pc:chgData name="Paola del Grosso [EASPD]" userId="e5c0050e-2c92-4f9e-ab66-92392b553015" providerId="ADAL" clId="{244DD6F5-D6E7-4219-9CCB-63ED46007C16}" dt="2022-08-29T13:50:25.995" v="6" actId="14100"/>
        <pc:sldMkLst>
          <pc:docMk/>
          <pc:sldMk cId="0" sldId="256"/>
        </pc:sldMkLst>
        <pc:spChg chg="mod">
          <ac:chgData name="Paola del Grosso [EASPD]" userId="e5c0050e-2c92-4f9e-ab66-92392b553015" providerId="ADAL" clId="{244DD6F5-D6E7-4219-9CCB-63ED46007C16}" dt="2022-08-29T13:50:25.995" v="6" actId="14100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pport@gov.m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175216" cy="3702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13: Inclusive socialisation models for persons with disabilities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0867" y="6941175"/>
            <a:ext cx="4974134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 smtClean="0">
                <a:solidFill>
                  <a:srgbClr val="000000"/>
                </a:solidFill>
                <a:latin typeface="Josefin Sans Regular"/>
              </a:rPr>
              <a:t>Sharing Lives Agency Sapport </a:t>
            </a:r>
            <a:endParaRPr lang="en-GB" sz="4548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 smtClean="0">
                <a:solidFill>
                  <a:srgbClr val="000000"/>
                </a:solidFill>
                <a:latin typeface="Josefin Sans Regular"/>
              </a:rPr>
              <a:t>Vanessa Schembri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83EC65-B143-11C5-3747-03B06039D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8047" y="398657"/>
            <a:ext cx="1869594" cy="137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11" y="5405309"/>
            <a:ext cx="4521204" cy="3071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Testimonial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2" name="Picture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b="12974"/>
          <a:stretch>
            <a:fillRect/>
          </a:stretch>
        </p:blipFill>
        <p:spPr>
          <a:xfrm>
            <a:off x="1227577" y="3238500"/>
            <a:ext cx="5749140" cy="5677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43800" y="476049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i="1" dirty="0">
                <a:latin typeface="Josefin Sans Regular" panose="020B0604020202020204" charset="0"/>
              </a:rPr>
              <a:t>“ It’s not just the clients that gain from the experience, but everyone involved gets to share the joy just by sharing their time and experience.”</a:t>
            </a:r>
            <a:endParaRPr lang="en-MT" sz="4800" i="1" dirty="0">
              <a:latin typeface="Josefin Sans Regular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963062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Josefin Sans Regular" panose="020B0604020202020204" charset="0"/>
              </a:rPr>
              <a:t>Keely </a:t>
            </a:r>
            <a:r>
              <a:rPr lang="en-US" sz="4400" b="1" dirty="0" err="1" smtClean="0">
                <a:latin typeface="Josefin Sans Regular" panose="020B0604020202020204" charset="0"/>
              </a:rPr>
              <a:t>Triganza</a:t>
            </a:r>
            <a:r>
              <a:rPr lang="en-US" sz="4400" b="1" dirty="0" smtClean="0">
                <a:latin typeface="Josefin Sans Regular" panose="020B0604020202020204" charset="0"/>
              </a:rPr>
              <a:t>,</a:t>
            </a:r>
          </a:p>
          <a:p>
            <a:r>
              <a:rPr lang="en-US" sz="4400" b="1" dirty="0" smtClean="0">
                <a:latin typeface="Josefin Sans Regular" panose="020B0604020202020204" charset="0"/>
              </a:rPr>
              <a:t>35 years old, Chef, Malta</a:t>
            </a:r>
            <a:endParaRPr lang="en-GB" sz="4400" b="1" dirty="0">
              <a:latin typeface="Josefin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Thank you!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3836" y="32385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Josefin Sans Regular" panose="020B0604020202020204" charset="0"/>
              </a:rPr>
              <a:t>Agenzija Sapport </a:t>
            </a:r>
          </a:p>
          <a:p>
            <a:r>
              <a:rPr lang="en-US" sz="4400" b="1" dirty="0" err="1" smtClean="0">
                <a:latin typeface="Josefin Sans Regular" panose="020B0604020202020204" charset="0"/>
              </a:rPr>
              <a:t>Patri</a:t>
            </a:r>
            <a:r>
              <a:rPr lang="en-US" sz="4400" b="1" dirty="0" smtClean="0">
                <a:latin typeface="Josefin Sans Regular" panose="020B0604020202020204" charset="0"/>
              </a:rPr>
              <a:t> </a:t>
            </a:r>
            <a:r>
              <a:rPr lang="en-US" sz="4400" b="1" dirty="0" err="1" smtClean="0">
                <a:latin typeface="Josefin Sans Regular" panose="020B0604020202020204" charset="0"/>
              </a:rPr>
              <a:t>Gwann</a:t>
            </a:r>
            <a:r>
              <a:rPr lang="en-US" sz="4400" b="1" dirty="0" smtClean="0">
                <a:latin typeface="Josefin Sans Regular" panose="020B0604020202020204" charset="0"/>
              </a:rPr>
              <a:t> Azzopardi str.,</a:t>
            </a:r>
          </a:p>
          <a:p>
            <a:r>
              <a:rPr lang="en-US" sz="4400" b="1" dirty="0" smtClean="0">
                <a:latin typeface="Josefin Sans Regular" panose="020B0604020202020204" charset="0"/>
              </a:rPr>
              <a:t>Santa </a:t>
            </a:r>
            <a:r>
              <a:rPr lang="en-US" sz="4400" b="1" dirty="0" err="1" smtClean="0">
                <a:latin typeface="Josefin Sans Regular" panose="020B0604020202020204" charset="0"/>
              </a:rPr>
              <a:t>Venera</a:t>
            </a:r>
            <a:r>
              <a:rPr lang="en-US" sz="4400" b="1" dirty="0" smtClean="0">
                <a:latin typeface="Josefin Sans Regular" panose="020B0604020202020204" charset="0"/>
              </a:rPr>
              <a:t>,</a:t>
            </a:r>
          </a:p>
          <a:p>
            <a:r>
              <a:rPr lang="en-US" sz="4400" b="1" dirty="0" smtClean="0">
                <a:latin typeface="Josefin Sans Regular" panose="020B0604020202020204" charset="0"/>
              </a:rPr>
              <a:t>Malta</a:t>
            </a:r>
          </a:p>
          <a:p>
            <a:endParaRPr lang="en-US" sz="4400" b="1" dirty="0">
              <a:latin typeface="Josefin Sans Regular" panose="020B0604020202020204" charset="0"/>
            </a:endParaRPr>
          </a:p>
          <a:p>
            <a:r>
              <a:rPr lang="en-US" sz="4400" b="1" dirty="0" smtClean="0">
                <a:latin typeface="Josefin Sans Regular" panose="020B0604020202020204" charset="0"/>
              </a:rPr>
              <a:t>T: +356 22568000</a:t>
            </a:r>
          </a:p>
          <a:p>
            <a:r>
              <a:rPr lang="en-US" sz="4400" b="1" dirty="0" smtClean="0">
                <a:latin typeface="Josefin Sans Regular" panose="020B0604020202020204" charset="0"/>
              </a:rPr>
              <a:t>E: </a:t>
            </a:r>
            <a:r>
              <a:rPr lang="en-US" sz="4400" b="1" dirty="0" smtClean="0">
                <a:latin typeface="Josefin Sans Regular" panose="020B0604020202020204" charset="0"/>
                <a:hlinkClick r:id="rId4"/>
              </a:rPr>
              <a:t>sapport@gov.mt</a:t>
            </a:r>
            <a:endParaRPr lang="en-US" sz="4400" b="1" dirty="0" smtClean="0">
              <a:latin typeface="Josefin Sans Regular" panose="020B0604020202020204" charset="0"/>
            </a:endParaRPr>
          </a:p>
          <a:p>
            <a:r>
              <a:rPr lang="en-US" sz="4400" b="1" dirty="0" smtClean="0">
                <a:latin typeface="Josefin Sans Regular" panose="020B0604020202020204" charset="0"/>
              </a:rPr>
              <a:t>Url: www.sapport.gov.mt</a:t>
            </a:r>
            <a:endParaRPr lang="en-GB" sz="4400" b="1" dirty="0">
              <a:latin typeface="Josefin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7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716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Sharing Lives Service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90600" y="2571268"/>
            <a:ext cx="10363201" cy="7425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Josefin Sans Regular" panose="020B0604020202020204" charset="0"/>
              </a:rPr>
              <a:t>Sharing Lives is a service established in 2017.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Josefin Sans Regular" panose="020B0604020202020204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Josefin Sans Regular" panose="020B0604020202020204" charset="0"/>
              </a:rPr>
              <a:t>It’s aims are: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Josefin Sans Regular" panose="020B0604020202020204" charset="0"/>
                <a:cs typeface="Calibri" panose="020F0502020204030204" pitchFamily="34" charset="0"/>
              </a:rPr>
              <a:t>T</a:t>
            </a:r>
            <a:r>
              <a:rPr lang="en-GB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o 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facilitate access to events / activities that persons with disability would not normally attend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 To enhance the </a:t>
            </a:r>
            <a:r>
              <a:rPr lang="en-GB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social support network of people with disability</a:t>
            </a:r>
            <a:endParaRPr lang="en-GB" altLang="en-US" sz="40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 To initiate dialogue and collaborations between people with disability and mainstream society</a:t>
            </a:r>
          </a:p>
          <a:p>
            <a:pPr algn="ctr">
              <a:lnSpc>
                <a:spcPts val="5094"/>
              </a:lnSpc>
            </a:pPr>
            <a:endParaRPr lang="en-US" sz="4000" dirty="0">
              <a:solidFill>
                <a:srgbClr val="000000"/>
              </a:solidFill>
              <a:latin typeface="Josefin Sans Regular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2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>
            <a:fillRect/>
          </a:stretch>
        </p:blipFill>
        <p:spPr>
          <a:xfrm>
            <a:off x="11538367" y="3326697"/>
            <a:ext cx="6375334" cy="43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5918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Experiences We </a:t>
            </a:r>
            <a:r>
              <a:rPr lang="en-US" sz="7051" dirty="0">
                <a:solidFill>
                  <a:srgbClr val="000000"/>
                </a:solidFill>
                <a:latin typeface="Oswald"/>
              </a:rPr>
              <a:t>O</a:t>
            </a: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ffer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1999" y="3164304"/>
            <a:ext cx="1510646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Leisure activities</a:t>
            </a:r>
            <a:endParaRPr lang="mt-MT" altLang="en-US" sz="48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Cultural activities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Sports activities</a:t>
            </a:r>
            <a:endParaRPr lang="mt-MT" altLang="en-US" sz="48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Arts, music and craft sessions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Youth </a:t>
            </a:r>
            <a:r>
              <a:rPr lang="en-US" altLang="en-US" sz="4800" dirty="0" smtClean="0">
                <a:latin typeface="Josefin Sans Regular" panose="020B0604020202020204" charset="0"/>
                <a:cs typeface="Calibri" panose="020F0502020204030204" pitchFamily="34" charset="0"/>
              </a:rPr>
              <a:t>groups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latin typeface="Josefin Sans Regular" panose="020B0604020202020204" charset="0"/>
                <a:cs typeface="Calibri" panose="020F0502020204030204" pitchFamily="34" charset="0"/>
              </a:rPr>
              <a:t>Social groups for Adults</a:t>
            </a:r>
            <a:endParaRPr lang="en-US" altLang="en-US" sz="48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Formative and self advocacy sessions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Voluntary work by the service users</a:t>
            </a:r>
            <a:endParaRPr lang="mt-MT" altLang="en-US" sz="800" dirty="0">
              <a:latin typeface="Josefin Sans Regular" panose="020B0604020202020204" charset="0"/>
              <a:cs typeface="Tahoma" panose="020B060403050404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3" name="Picture Placeholder 17" descr="C:\Users\brins013\Desktop\20170506_140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r="23883"/>
          <a:stretch>
            <a:fillRect/>
          </a:stretch>
        </p:blipFill>
        <p:spPr bwMode="auto">
          <a:xfrm>
            <a:off x="11125200" y="2507059"/>
            <a:ext cx="5728066" cy="548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60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Impact of the Service</a:t>
            </a: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 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1998" y="2809186"/>
            <a:ext cx="9601201" cy="731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Promote social inclusion, accessing activities in the community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 Developing meaningful relationships and extending support networks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 Act as a stepping stone for persons with disability to have access to more opportunities</a:t>
            </a:r>
          </a:p>
          <a:p>
            <a:pPr marL="685800" indent="-685800" algn="ctr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 dirty="0">
              <a:solidFill>
                <a:srgbClr val="000000"/>
              </a:solidFill>
              <a:latin typeface="Josefin Sans Regular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2" name="Picture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2716"/>
          <a:stretch>
            <a:fillRect/>
          </a:stretch>
        </p:blipFill>
        <p:spPr>
          <a:xfrm>
            <a:off x="10601234" y="3181622"/>
            <a:ext cx="5029200" cy="5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Impact of the Service</a:t>
            </a: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 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1999" y="3164304"/>
            <a:ext cx="9601201" cy="6563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Developing a relationship based on equality and collaboration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To facilitate the integration of persons with disability within the community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Josefin Sans Regular" panose="020B0604020202020204" charset="0"/>
                <a:cs typeface="Calibri" panose="020F0502020204030204" pitchFamily="34" charset="0"/>
              </a:rPr>
              <a:t>Creating awareness, challenging stereotypes and reduce stigma of persons with </a:t>
            </a:r>
            <a:r>
              <a:rPr lang="en-GB" altLang="en-US" sz="4800" dirty="0" smtClean="0">
                <a:latin typeface="Josefin Sans Regular" panose="020B0604020202020204" charset="0"/>
                <a:cs typeface="Calibri" panose="020F0502020204030204" pitchFamily="34" charset="0"/>
              </a:rPr>
              <a:t>disability </a:t>
            </a:r>
            <a:endParaRPr lang="en-GB" altLang="en-US" sz="48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 algn="ctr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 dirty="0">
              <a:solidFill>
                <a:srgbClr val="000000"/>
              </a:solidFill>
              <a:latin typeface="Josefin Sans Regular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2" name="Picture 2" descr="C:\Users\brins013\Desktop\Sandro Brincat\Pictures\Work\Pub activity (Sharing Lives)\P5170032.JPG"/>
          <p:cNvPicPr>
            <a:picLocks noChangeAspect="1" noChangeArrowheads="1"/>
          </p:cNvPicPr>
          <p:nvPr/>
        </p:nvPicPr>
        <p:blipFill>
          <a:blip r:embed="rId4" cstate="print"/>
          <a:srcRect l="15599" r="15599"/>
          <a:stretch>
            <a:fillRect/>
          </a:stretch>
        </p:blipFill>
        <p:spPr bwMode="auto">
          <a:xfrm>
            <a:off x="10641799" y="3314700"/>
            <a:ext cx="5844436" cy="518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26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Structure of the Service</a:t>
            </a: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 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9200" y="2541128"/>
            <a:ext cx="15106469" cy="712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The service involves volunteers, service users and professionals coming together to work on unique </a:t>
            </a:r>
            <a:r>
              <a:rPr lang="en-US" altLang="en-US" sz="4000" dirty="0" err="1" smtClean="0">
                <a:latin typeface="Josefin Sans Regular" panose="020B0604020202020204" charset="0"/>
                <a:cs typeface="Calibri" panose="020F0502020204030204" pitchFamily="34" charset="0"/>
              </a:rPr>
              <a:t>programmes</a:t>
            </a: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, projects and activities in a safe environment. </a:t>
            </a:r>
          </a:p>
          <a:p>
            <a:pPr algn="just">
              <a:lnSpc>
                <a:spcPct val="150000"/>
              </a:lnSpc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It taps on the </a:t>
            </a:r>
            <a:r>
              <a:rPr lang="en-US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resources in the community </a:t>
            </a: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and the strengths, potential, passions of all involved. </a:t>
            </a:r>
          </a:p>
          <a:p>
            <a:pPr algn="just">
              <a:lnSpc>
                <a:spcPct val="150000"/>
              </a:lnSpc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This process creating spaces for creativity, collaboration, sharing and positive connections with other and the community. </a:t>
            </a:r>
            <a:endParaRPr lang="en-GB" altLang="en-US" sz="4000" dirty="0" smtClean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 algn="ctr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 dirty="0">
              <a:solidFill>
                <a:srgbClr val="000000"/>
              </a:solidFill>
              <a:latin typeface="Josefin Sans Regular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Structure of the Service</a:t>
            </a: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 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9201" y="2622765"/>
            <a:ext cx="10363200" cy="5458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altLang="en-US" sz="4000" b="1" dirty="0">
                <a:latin typeface="Josefin Sans Regular" panose="020B0604020202020204" charset="0"/>
                <a:cs typeface="Calibri" panose="020F0502020204030204" pitchFamily="34" charset="0"/>
              </a:rPr>
              <a:t>Social Contact</a:t>
            </a:r>
            <a:endParaRPr lang="mt-MT" altLang="en-US" sz="4000" b="1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A volunteer is matched with a service user providing regular and one</a:t>
            </a:r>
            <a:r>
              <a:rPr lang="mt-MT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-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to</a:t>
            </a:r>
            <a:r>
              <a:rPr lang="mt-MT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-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one</a:t>
            </a:r>
            <a:r>
              <a:rPr lang="mt-MT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 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support</a:t>
            </a:r>
            <a:endParaRPr lang="en-GB" altLang="en-US" sz="4000" i="1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GB" altLang="en-US" sz="4000" b="1" dirty="0">
                <a:latin typeface="Josefin Sans Regular" panose="020B0604020202020204" charset="0"/>
                <a:cs typeface="Calibri" panose="020F0502020204030204" pitchFamily="34" charset="0"/>
              </a:rPr>
              <a:t>Social Activities</a:t>
            </a:r>
            <a:endParaRPr lang="mt-MT" altLang="en-US" sz="4000" b="1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A number of volunteers and service users participate together in </a:t>
            </a:r>
            <a:r>
              <a:rPr lang="en-GB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an activity. </a:t>
            </a:r>
            <a:endParaRPr lang="en-US" sz="4000" dirty="0">
              <a:solidFill>
                <a:srgbClr val="000000"/>
              </a:solidFill>
              <a:latin typeface="Josefin Sans Regular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2" name="Picture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8158"/>
          <a:stretch>
            <a:fillRect/>
          </a:stretch>
        </p:blipFill>
        <p:spPr>
          <a:xfrm>
            <a:off x="11095145" y="3238500"/>
            <a:ext cx="5411872" cy="51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Process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9201" y="2560900"/>
            <a:ext cx="9829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b="1" dirty="0" smtClean="0">
                <a:latin typeface="Josefin Sans Regular" panose="020B0604020202020204" charset="0"/>
                <a:cs typeface="Calibri" panose="020F0502020204030204" pitchFamily="34" charset="0"/>
              </a:rPr>
              <a:t>Referrals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Self</a:t>
            </a:r>
            <a:r>
              <a:rPr lang="en-US" altLang="en-US" sz="4000" b="1" dirty="0" smtClean="0">
                <a:latin typeface="Josefin Sans Regular" panose="020B0604020202020204" charset="0"/>
                <a:cs typeface="Calibri" panose="020F0502020204030204" pitchFamily="34" charset="0"/>
              </a:rPr>
              <a:t> </a:t>
            </a: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referral or from other departments/organizations. </a:t>
            </a:r>
            <a:endParaRPr lang="en-US" altLang="en-US" sz="4000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Waiting list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Assessment by professional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Consent forms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Access to activities</a:t>
            </a:r>
            <a:endParaRPr lang="mt-MT" altLang="en-US" sz="4000" dirty="0">
              <a:latin typeface="Josefin Sans Regular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3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>
            <a:fillRect/>
          </a:stretch>
        </p:blipFill>
        <p:spPr>
          <a:xfrm>
            <a:off x="9077461" y="3131253"/>
            <a:ext cx="7429556" cy="5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3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9144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 smtClean="0">
                <a:solidFill>
                  <a:srgbClr val="000000"/>
                </a:solidFill>
                <a:latin typeface="Oswald"/>
              </a:rPr>
              <a:t>The Process </a:t>
            </a:r>
            <a:endParaRPr lang="en-US" sz="7051" dirty="0">
              <a:solidFill>
                <a:srgbClr val="00000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19201" y="2622765"/>
            <a:ext cx="76962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GB" altLang="en-US" sz="4000" b="1" dirty="0" smtClean="0">
                <a:latin typeface="Josefin Sans Regular" panose="020B0604020202020204" charset="0"/>
                <a:cs typeface="Calibri" panose="020F0502020204030204" pitchFamily="34" charset="0"/>
              </a:rPr>
              <a:t>Recruitment of Volunteers</a:t>
            </a:r>
            <a:endParaRPr lang="mt-MT" altLang="en-US" sz="4000" b="1" dirty="0"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Submission 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of application </a:t>
            </a:r>
            <a:r>
              <a:rPr lang="en-GB" altLang="en-US" sz="4000" dirty="0" smtClean="0">
                <a:latin typeface="Josefin Sans Regular" panose="020B0604020202020204" charset="0"/>
                <a:cs typeface="Calibri" panose="020F0502020204030204" pitchFamily="34" charset="0"/>
              </a:rPr>
              <a:t>&amp; </a:t>
            </a:r>
            <a:r>
              <a:rPr lang="en-GB" altLang="en-US" sz="4000" dirty="0">
                <a:latin typeface="Josefin Sans Regular" panose="020B0604020202020204" charset="0"/>
                <a:cs typeface="Calibri" panose="020F0502020204030204" pitchFamily="34" charset="0"/>
              </a:rPr>
              <a:t>Police conduct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 panose="020B0604020202020204" charset="0"/>
                <a:cs typeface="Calibri" panose="020F0502020204030204" pitchFamily="34" charset="0"/>
              </a:rPr>
              <a:t>Interview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 panose="020B0604020202020204" charset="0"/>
                <a:cs typeface="Calibri" panose="020F0502020204030204" pitchFamily="34" charset="0"/>
              </a:rPr>
              <a:t>Continuous Training </a:t>
            </a:r>
            <a:endParaRPr lang="en-US" sz="4000" dirty="0" smtClean="0">
              <a:solidFill>
                <a:srgbClr val="000000"/>
              </a:solidFill>
              <a:latin typeface="Josefin Sans Regular" panose="020B0604020202020204" charset="0"/>
              <a:cs typeface="Calibri" panose="020F05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Josefin Sans Regular" panose="020B0604020202020204" charset="0"/>
                <a:cs typeface="Calibri" panose="020F0502020204030204" pitchFamily="34" charset="0"/>
              </a:rPr>
              <a:t>Regular Supervision</a:t>
            </a:r>
            <a:endParaRPr lang="en-US" sz="4000" dirty="0">
              <a:solidFill>
                <a:srgbClr val="000000"/>
              </a:solidFill>
              <a:latin typeface="Josefin Sans Regular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08473-F517-C1DC-A0C3-FA43554C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469" y="8267700"/>
            <a:ext cx="2353048" cy="1728678"/>
          </a:xfrm>
          <a:prstGeom prst="rect">
            <a:avLst/>
          </a:prstGeom>
        </p:spPr>
      </p:pic>
      <p:pic>
        <p:nvPicPr>
          <p:cNvPr id="13" name="Picture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0920"/>
          <a:stretch>
            <a:fillRect/>
          </a:stretch>
        </p:blipFill>
        <p:spPr>
          <a:xfrm>
            <a:off x="9674079" y="3168131"/>
            <a:ext cx="5898499" cy="6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B061991B-CF9A-42DD-A1B2-55071D86F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http://purl.org/dc/terms/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4e6542-4a28-464b-916a-ac287e1e15e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409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Josefin Sans Regular</vt:lpstr>
      <vt:lpstr>Arial</vt:lpstr>
      <vt:lpstr>Calibri</vt:lpstr>
      <vt:lpstr>Oswald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Schembri Vanessa at Sapport</dc:creator>
  <cp:lastModifiedBy>Schembri Vanessa at Sapport</cp:lastModifiedBy>
  <cp:revision>15</cp:revision>
  <dcterms:created xsi:type="dcterms:W3CDTF">2006-08-16T00:00:00Z</dcterms:created>
  <dcterms:modified xsi:type="dcterms:W3CDTF">2022-10-04T13:34:01Z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