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60" r:id="rId8"/>
    <p:sldId id="259" r:id="rId9"/>
  </p:sldIdLst>
  <p:sldSz cx="18288000" cy="10287000"/>
  <p:notesSz cx="6858000" cy="9144000"/>
  <p:embeddedFontLst>
    <p:embeddedFont>
      <p:font typeface="Oswald" panose="020B0604020202020204" charset="0"/>
      <p:regular r:id="rId11"/>
      <p:bold r:id="rId12"/>
    </p:embeddedFont>
    <p:embeddedFont>
      <p:font typeface="Josefin Sans Regular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e Casella" initials="DC" lastIdx="2" clrIdx="0">
    <p:extLst>
      <p:ext uri="{19B8F6BF-5375-455C-9EA6-DF929625EA0E}">
        <p15:presenceInfo xmlns:p15="http://schemas.microsoft.com/office/powerpoint/2012/main" userId="2a40214f531680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B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17B91-212A-4C53-93A0-A3FB9B71CEEE}" v="2" dt="2022-09-13T09:28:58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Bergamasco [EASPD]" userId="aab81746-2913-4b85-a36a-17c05775f1c2" providerId="ADAL" clId="{0F417B91-212A-4C53-93A0-A3FB9B71CEEE}"/>
    <pc:docChg chg="modSld">
      <pc:chgData name="Giulia Bergamasco [EASPD]" userId="aab81746-2913-4b85-a36a-17c05775f1c2" providerId="ADAL" clId="{0F417B91-212A-4C53-93A0-A3FB9B71CEEE}" dt="2022-09-13T09:29:06.968" v="8" actId="1076"/>
      <pc:docMkLst>
        <pc:docMk/>
      </pc:docMkLst>
      <pc:sldChg chg="addSp modSp mod">
        <pc:chgData name="Giulia Bergamasco [EASPD]" userId="aab81746-2913-4b85-a36a-17c05775f1c2" providerId="ADAL" clId="{0F417B91-212A-4C53-93A0-A3FB9B71CEEE}" dt="2022-09-13T09:29:06.968" v="8" actId="1076"/>
        <pc:sldMkLst>
          <pc:docMk/>
          <pc:sldMk cId="0" sldId="256"/>
        </pc:sldMkLst>
        <pc:picChg chg="add mod">
          <ac:chgData name="Giulia Bergamasco [EASPD]" userId="aab81746-2913-4b85-a36a-17c05775f1c2" providerId="ADAL" clId="{0F417B91-212A-4C53-93A0-A3FB9B71CEEE}" dt="2022-09-13T09:29:06.968" v="8" actId="1076"/>
          <ac:picMkLst>
            <pc:docMk/>
            <pc:sldMk cId="0" sldId="256"/>
            <ac:picMk id="16" creationId="{DD83EC65-B143-11C5-3747-03B06039D907}"/>
          </ac:picMkLst>
        </pc:picChg>
      </pc:sldChg>
      <pc:sldChg chg="addSp modSp mod">
        <pc:chgData name="Giulia Bergamasco [EASPD]" userId="aab81746-2913-4b85-a36a-17c05775f1c2" providerId="ADAL" clId="{0F417B91-212A-4C53-93A0-A3FB9B71CEEE}" dt="2022-09-13T09:28:53.029" v="3" actId="1076"/>
        <pc:sldMkLst>
          <pc:docMk/>
          <pc:sldMk cId="3821540606" sldId="257"/>
        </pc:sldMkLst>
        <pc:picChg chg="add mod">
          <ac:chgData name="Giulia Bergamasco [EASPD]" userId="aab81746-2913-4b85-a36a-17c05775f1c2" providerId="ADAL" clId="{0F417B91-212A-4C53-93A0-A3FB9B71CEEE}" dt="2022-09-13T09:28:53.029" v="3" actId="1076"/>
          <ac:picMkLst>
            <pc:docMk/>
            <pc:sldMk cId="3821540606" sldId="257"/>
            <ac:picMk id="9" creationId="{18A08473-F517-C1DC-A0C3-FA43554CC6CC}"/>
          </ac:picMkLst>
        </pc:picChg>
      </pc:sldChg>
    </pc:docChg>
  </pc:docChgLst>
  <pc:docChgLst>
    <pc:chgData name="Tavishi Rekhi [EASPD]" userId="ddad1592-e9e0-42af-9040-af62cc6b1840" providerId="ADAL" clId="{6749FFCA-50B4-4E91-B4BD-32ED2B1274EE}"/>
    <pc:docChg chg="modSld">
      <pc:chgData name="Tavishi Rekhi [EASPD]" userId="ddad1592-e9e0-42af-9040-af62cc6b1840" providerId="ADAL" clId="{6749FFCA-50B4-4E91-B4BD-32ED2B1274EE}" dt="2022-08-23T09:06:56.116" v="32" actId="1076"/>
      <pc:docMkLst>
        <pc:docMk/>
      </pc:docMkLst>
      <pc:sldChg chg="addSp modSp mod">
        <pc:chgData name="Tavishi Rekhi [EASPD]" userId="ddad1592-e9e0-42af-9040-af62cc6b1840" providerId="ADAL" clId="{6749FFCA-50B4-4E91-B4BD-32ED2B1274EE}" dt="2022-08-23T09:06:27.690" v="30" actId="207"/>
        <pc:sldMkLst>
          <pc:docMk/>
          <pc:sldMk cId="0" sldId="256"/>
        </pc:sldMkLst>
        <pc:spChg chg="add mod">
          <ac:chgData name="Tavishi Rekhi [EASPD]" userId="ddad1592-e9e0-42af-9040-af62cc6b1840" providerId="ADAL" clId="{6749FFCA-50B4-4E91-B4BD-32ED2B1274EE}" dt="2022-08-23T09:06:27.690" v="30" actId="207"/>
          <ac:spMkLst>
            <pc:docMk/>
            <pc:sldMk cId="0" sldId="256"/>
            <ac:spMk id="15" creationId="{B5022F7D-BB5E-1533-B523-8A8A4B3A7F71}"/>
          </ac:spMkLst>
        </pc:spChg>
      </pc:sldChg>
      <pc:sldChg chg="addSp modSp mod">
        <pc:chgData name="Tavishi Rekhi [EASPD]" userId="ddad1592-e9e0-42af-9040-af62cc6b1840" providerId="ADAL" clId="{6749FFCA-50B4-4E91-B4BD-32ED2B1274EE}" dt="2022-08-23T09:06:56.116" v="32" actId="1076"/>
        <pc:sldMkLst>
          <pc:docMk/>
          <pc:sldMk cId="3821540606" sldId="257"/>
        </pc:sldMkLst>
        <pc:spChg chg="add mod">
          <ac:chgData name="Tavishi Rekhi [EASPD]" userId="ddad1592-e9e0-42af-9040-af62cc6b1840" providerId="ADAL" clId="{6749FFCA-50B4-4E91-B4BD-32ED2B1274EE}" dt="2022-08-23T09:06:56.116" v="32" actId="1076"/>
          <ac:spMkLst>
            <pc:docMk/>
            <pc:sldMk cId="3821540606" sldId="257"/>
            <ac:spMk id="8" creationId="{068B8922-51B4-412D-1D10-D6FCA25ECEA6}"/>
          </ac:spMkLst>
        </pc:spChg>
      </pc:sldChg>
    </pc:docChg>
  </pc:docChgLst>
  <pc:docChgLst>
    <pc:chgData name="Paola del Grosso [EASPD]" userId="e5c0050e-2c92-4f9e-ab66-92392b553015" providerId="ADAL" clId="{244DD6F5-D6E7-4219-9CCB-63ED46007C16}"/>
    <pc:docChg chg="modSld">
      <pc:chgData name="Paola del Grosso [EASPD]" userId="e5c0050e-2c92-4f9e-ab66-92392b553015" providerId="ADAL" clId="{244DD6F5-D6E7-4219-9CCB-63ED46007C16}" dt="2022-08-29T13:50:25.995" v="6" actId="14100"/>
      <pc:docMkLst>
        <pc:docMk/>
      </pc:docMkLst>
      <pc:sldChg chg="modSp mod">
        <pc:chgData name="Paola del Grosso [EASPD]" userId="e5c0050e-2c92-4f9e-ab66-92392b553015" providerId="ADAL" clId="{244DD6F5-D6E7-4219-9CCB-63ED46007C16}" dt="2022-08-29T13:50:25.995" v="6" actId="14100"/>
        <pc:sldMkLst>
          <pc:docMk/>
          <pc:sldMk cId="0" sldId="256"/>
        </pc:sldMkLst>
        <pc:spChg chg="mod">
          <ac:chgData name="Paola del Grosso [EASPD]" userId="e5c0050e-2c92-4f9e-ab66-92392b553015" providerId="ADAL" clId="{244DD6F5-D6E7-4219-9CCB-63ED46007C16}" dt="2022-08-29T13:50:25.995" v="6" actId="14100"/>
          <ac:spMkLst>
            <pc:docMk/>
            <pc:sldMk cId="0" sldId="256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A380C-38A6-42B4-A26B-D1662DC7E144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D93E0-757A-4BEA-993C-EAFA6C9A17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51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93E0-757A-4BEA-993C-EAFA6C9A171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493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93E0-757A-4BEA-993C-EAFA6C9A171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64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93E0-757A-4BEA-993C-EAFA6C9A171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16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70401" y="9559500"/>
            <a:ext cx="3152802" cy="66495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80643" y="2628257"/>
            <a:ext cx="6666491" cy="666646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788184" y="1281141"/>
            <a:ext cx="11175216" cy="3702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Workshop </a:t>
            </a:r>
            <a:r>
              <a:rPr lang="en-GB" sz="7050" i="0" dirty="0">
                <a:solidFill>
                  <a:srgbClr val="2B2B2B"/>
                </a:solidFill>
                <a:effectLst/>
                <a:latin typeface="Oswald" panose="00000500000000000000" pitchFamily="2" charset="0"/>
              </a:rPr>
              <a:t>13: Inclusive socialisation models for persons with disabilities</a:t>
            </a:r>
            <a:endParaRPr lang="en-US" sz="7050" dirty="0">
              <a:solidFill>
                <a:srgbClr val="000000"/>
              </a:solidFill>
              <a:latin typeface="Oswald" panose="00000500000000000000" pitchFamily="2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58424" y="2170819"/>
            <a:ext cx="7302805" cy="72098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87890" y="5927770"/>
            <a:ext cx="8305802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4548" dirty="0" err="1" smtClean="0">
                <a:solidFill>
                  <a:srgbClr val="000000"/>
                </a:solidFill>
                <a:latin typeface="Josefin Sans Regular"/>
              </a:rPr>
              <a:t>Enrica</a:t>
            </a:r>
            <a:r>
              <a:rPr lang="en-US" sz="4548" dirty="0" smtClean="0">
                <a:solidFill>
                  <a:srgbClr val="000000"/>
                </a:solidFill>
                <a:latin typeface="Josefin Sans Regular"/>
              </a:rPr>
              <a:t> Chiara Cappadonna</a:t>
            </a: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32834" y="9547824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83EC65-B143-11C5-3747-03B06039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08047" y="398657"/>
            <a:ext cx="1869594" cy="137350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09" y="6873206"/>
            <a:ext cx="3106665" cy="172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71628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The Hi-Ability project 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19200" y="4286019"/>
            <a:ext cx="73914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/>
            <a:r>
              <a:rPr lang="en-US" sz="3200" dirty="0">
                <a:latin typeface="Oswald" panose="020B0604020202020204" charset="0"/>
              </a:rPr>
              <a:t>Hi-Ability wants to "open the doors to new spaces of education", promoting an education for </a:t>
            </a:r>
            <a:r>
              <a:rPr lang="en-US" sz="3200" dirty="0">
                <a:solidFill>
                  <a:srgbClr val="D72B60"/>
                </a:solidFill>
                <a:latin typeface="Oswald" panose="020B0604020202020204" charset="0"/>
              </a:rPr>
              <a:t>autonomy</a:t>
            </a:r>
            <a:r>
              <a:rPr lang="en-US" sz="3200" dirty="0">
                <a:latin typeface="Oswald" panose="020B0604020202020204" charset="0"/>
              </a:rPr>
              <a:t>, </a:t>
            </a:r>
            <a:r>
              <a:rPr lang="en-US" sz="3200" dirty="0">
                <a:solidFill>
                  <a:srgbClr val="D72B60"/>
                </a:solidFill>
                <a:latin typeface="Oswald" panose="020B0604020202020204" charset="0"/>
              </a:rPr>
              <a:t>independent</a:t>
            </a:r>
            <a:r>
              <a:rPr lang="en-US" sz="3200" dirty="0">
                <a:latin typeface="Oswald" panose="020B0604020202020204" charset="0"/>
              </a:rPr>
              <a:t> and </a:t>
            </a:r>
            <a:r>
              <a:rPr lang="en-US" sz="3200" dirty="0">
                <a:solidFill>
                  <a:srgbClr val="D72B60"/>
                </a:solidFill>
                <a:latin typeface="Oswald" panose="020B0604020202020204" charset="0"/>
              </a:rPr>
              <a:t>inclusive life</a:t>
            </a:r>
            <a:r>
              <a:rPr lang="en-US" sz="3200" dirty="0">
                <a:latin typeface="Oswald" panose="020B0604020202020204" charset="0"/>
              </a:rPr>
              <a:t>, in a context still not very accessible such as </a:t>
            </a:r>
            <a:r>
              <a:rPr lang="en-US" sz="3200" dirty="0">
                <a:solidFill>
                  <a:srgbClr val="D72B60"/>
                </a:solidFill>
                <a:latin typeface="Oswald" panose="020B0604020202020204" charset="0"/>
              </a:rPr>
              <a:t>hiking</a:t>
            </a:r>
            <a:r>
              <a:rPr lang="en-US" sz="3200" dirty="0">
                <a:latin typeface="Oswald" panose="020B0604020202020204" charset="0"/>
              </a:rPr>
              <a:t> and </a:t>
            </a:r>
            <a:r>
              <a:rPr lang="en-US" sz="3200" dirty="0">
                <a:solidFill>
                  <a:srgbClr val="D72B60"/>
                </a:solidFill>
                <a:latin typeface="Oswald" panose="020B0604020202020204" charset="0"/>
              </a:rPr>
              <a:t>eco-tourism</a:t>
            </a:r>
            <a:r>
              <a:rPr lang="en-US" sz="3200" dirty="0">
                <a:latin typeface="Oswald" panose="020B0604020202020204" charset="0"/>
              </a:rPr>
              <a:t>.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08473-F517-C1DC-A0C3-FA43554CC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8469" y="8267700"/>
            <a:ext cx="2353048" cy="172867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390900"/>
            <a:ext cx="5581650" cy="372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5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0363200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The Hi-Ability Specific Objectives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3452" y="4791340"/>
            <a:ext cx="3886200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/>
            <a:r>
              <a:rPr lang="en-US" dirty="0" smtClean="0">
                <a:latin typeface="Oswald" panose="020B0604020202020204" charset="0"/>
              </a:rPr>
              <a:t>S01 </a:t>
            </a:r>
            <a:endParaRPr lang="en-US" dirty="0" smtClean="0">
              <a:solidFill>
                <a:srgbClr val="D72B60"/>
              </a:solidFill>
              <a:latin typeface="Oswald" panose="020B0604020202020204" charset="0"/>
            </a:endParaRPr>
          </a:p>
          <a:p>
            <a:pPr algn="just" fontAlgn="base"/>
            <a:r>
              <a:rPr lang="en-US" dirty="0" smtClean="0">
                <a:solidFill>
                  <a:srgbClr val="D72B60"/>
                </a:solidFill>
                <a:latin typeface="Oswald" panose="020B0604020202020204" charset="0"/>
              </a:rPr>
              <a:t>Training the trainers </a:t>
            </a:r>
          </a:p>
          <a:p>
            <a:pPr algn="just" fontAlgn="base"/>
            <a:endParaRPr lang="en-US" dirty="0" smtClean="0">
              <a:latin typeface="Oswald" panose="020B0604020202020204" charset="0"/>
            </a:endParaRPr>
          </a:p>
          <a:p>
            <a:pPr algn="just" fontAlgn="base"/>
            <a:r>
              <a:rPr lang="en-US" dirty="0" smtClean="0">
                <a:latin typeface="Oswald" panose="020B0604020202020204" charset="0"/>
              </a:rPr>
              <a:t>Development of educational materials and </a:t>
            </a:r>
          </a:p>
          <a:p>
            <a:pPr algn="just" fontAlgn="base"/>
            <a:r>
              <a:rPr lang="en-US" dirty="0" smtClean="0">
                <a:latin typeface="Oswald" panose="020B0604020202020204" charset="0"/>
              </a:rPr>
              <a:t>Training courses for professionals working with people with disabilities to improve their skills in outdoor educational activities.</a:t>
            </a:r>
            <a:endParaRPr lang="en-US" dirty="0">
              <a:latin typeface="Oswald" panose="020B060402020202020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08473-F517-C1DC-A0C3-FA43554CC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8469" y="8267700"/>
            <a:ext cx="2353048" cy="1728678"/>
          </a:xfrm>
          <a:prstGeom prst="rect">
            <a:avLst/>
          </a:prstGeom>
        </p:spPr>
      </p:pic>
      <p:sp>
        <p:nvSpPr>
          <p:cNvPr id="13" name="TextBox 14"/>
          <p:cNvSpPr txBox="1"/>
          <p:nvPr/>
        </p:nvSpPr>
        <p:spPr>
          <a:xfrm>
            <a:off x="4995515" y="4700517"/>
            <a:ext cx="38862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/>
            <a:r>
              <a:rPr lang="en-US" dirty="0" smtClean="0">
                <a:latin typeface="Oswald" panose="020B0604020202020204" charset="0"/>
              </a:rPr>
              <a:t>S02</a:t>
            </a:r>
          </a:p>
          <a:p>
            <a:pPr algn="just" fontAlgn="base"/>
            <a:r>
              <a:rPr lang="en-US" dirty="0" smtClean="0">
                <a:solidFill>
                  <a:srgbClr val="D72B60"/>
                </a:solidFill>
                <a:latin typeface="Oswald" panose="020B0604020202020204" charset="0"/>
              </a:rPr>
              <a:t>Training people with ID as “assistants” to professional guides for outdoor tours </a:t>
            </a:r>
          </a:p>
          <a:p>
            <a:pPr algn="just" fontAlgn="base"/>
            <a:endParaRPr lang="en-US" dirty="0" smtClean="0">
              <a:latin typeface="Oswald" panose="020B0604020202020204" charset="0"/>
            </a:endParaRPr>
          </a:p>
          <a:p>
            <a:pPr algn="just" fontAlgn="base"/>
            <a:r>
              <a:rPr lang="en-US" dirty="0" smtClean="0">
                <a:latin typeface="Oswald" panose="020B0604020202020204" charset="0"/>
              </a:rPr>
              <a:t>Development of personal and professional skills through a specific training course. </a:t>
            </a:r>
            <a:endParaRPr lang="en-US" dirty="0">
              <a:latin typeface="Oswald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26036" y="4686129"/>
            <a:ext cx="3886200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/>
            <a:r>
              <a:rPr lang="en-US" dirty="0" smtClean="0">
                <a:latin typeface="Oswald" panose="020B0604020202020204" charset="0"/>
              </a:rPr>
              <a:t>S03</a:t>
            </a:r>
          </a:p>
          <a:p>
            <a:pPr algn="just" fontAlgn="base"/>
            <a:r>
              <a:rPr lang="en-US" dirty="0" smtClean="0">
                <a:solidFill>
                  <a:srgbClr val="D72B60"/>
                </a:solidFill>
                <a:latin typeface="Oswald" panose="020B0604020202020204" charset="0"/>
              </a:rPr>
              <a:t>A better accessibility through technological tools </a:t>
            </a:r>
          </a:p>
          <a:p>
            <a:pPr algn="just" fontAlgn="base"/>
            <a:endParaRPr lang="en-US" dirty="0" smtClean="0">
              <a:latin typeface="Oswald" panose="020B0604020202020204" charset="0"/>
            </a:endParaRPr>
          </a:p>
          <a:p>
            <a:pPr algn="just" fontAlgn="base"/>
            <a:r>
              <a:rPr lang="en-US" dirty="0" smtClean="0">
                <a:latin typeface="Oswald" panose="020B0604020202020204" charset="0"/>
              </a:rPr>
              <a:t>Creation of an app to facilitate the participation of people with ID in outdoor activities .</a:t>
            </a:r>
            <a:endParaRPr lang="en-US" dirty="0">
              <a:latin typeface="Oswald" panose="020B0604020202020204" charset="0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14256557" y="4686129"/>
            <a:ext cx="38862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/>
            <a:r>
              <a:rPr lang="en-US" dirty="0" smtClean="0">
                <a:latin typeface="Oswald" panose="020B0604020202020204" charset="0"/>
              </a:rPr>
              <a:t>S04</a:t>
            </a:r>
          </a:p>
          <a:p>
            <a:pPr algn="just" fontAlgn="base"/>
            <a:r>
              <a:rPr lang="en-US" dirty="0" smtClean="0">
                <a:solidFill>
                  <a:srgbClr val="D72B60"/>
                </a:solidFill>
                <a:latin typeface="Oswald" panose="020B0604020202020204" charset="0"/>
              </a:rPr>
              <a:t>Definition of a European model </a:t>
            </a:r>
          </a:p>
          <a:p>
            <a:pPr algn="just" fontAlgn="base"/>
            <a:endParaRPr lang="en-US" dirty="0" smtClean="0">
              <a:latin typeface="Oswald" panose="020B0604020202020204" charset="0"/>
            </a:endParaRPr>
          </a:p>
          <a:p>
            <a:pPr algn="just" fontAlgn="base"/>
            <a:r>
              <a:rPr lang="en-US" dirty="0" smtClean="0">
                <a:latin typeface="Oswald" panose="020B0604020202020204" charset="0"/>
              </a:rPr>
              <a:t>Development of policy recommendations and guidelines to facilitate the transferability of the model to all EU countries.</a:t>
            </a:r>
            <a:endParaRPr lang="en-US" dirty="0">
              <a:latin typeface="Oswa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665499"/>
            <a:ext cx="12293036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The Hi-Ability APP 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08473-F517-C1DC-A0C3-FA43554CC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8469" y="8267700"/>
            <a:ext cx="2353048" cy="172867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79A05DF-8E66-96D7-37D6-A9C3D7083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664" y="2854666"/>
            <a:ext cx="3171535" cy="652139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C071E05A-B7B8-7F93-C681-EB51824C6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2873656"/>
            <a:ext cx="3175000" cy="65024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2825762"/>
            <a:ext cx="3076152" cy="654109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9F24D088-FAE5-8D75-BE8A-ACF854D854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39800" y="2628258"/>
            <a:ext cx="30099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665499"/>
            <a:ext cx="12293036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The Hi-Ability benefits for people with ID’s quality of life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08473-F517-C1DC-A0C3-FA43554CC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8469" y="8267700"/>
            <a:ext cx="2353048" cy="172867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771900"/>
            <a:ext cx="3581400" cy="23876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784600"/>
            <a:ext cx="3166533" cy="23749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3066"/>
          <a:stretch/>
        </p:blipFill>
        <p:spPr>
          <a:xfrm>
            <a:off x="5486400" y="3784599"/>
            <a:ext cx="3263036" cy="2395483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54" b="20433"/>
          <a:stretch/>
        </p:blipFill>
        <p:spPr>
          <a:xfrm>
            <a:off x="13034433" y="3757315"/>
            <a:ext cx="4186767" cy="2452986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1382110" y="6926833"/>
            <a:ext cx="87375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D72B60"/>
                </a:solidFill>
                <a:latin typeface="Oswald" panose="020B0604020202020204" charset="0"/>
              </a:rPr>
              <a:t>S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ocial </a:t>
            </a:r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skills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and </a:t>
            </a:r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bonding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</a:t>
            </a:r>
          </a:p>
          <a:p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                                     </a:t>
            </a:r>
          </a:p>
          <a:p>
            <a:r>
              <a:rPr lang="it-IT" dirty="0">
                <a:solidFill>
                  <a:srgbClr val="D72B60"/>
                </a:solidFill>
                <a:latin typeface="Oswald" panose="020B0604020202020204" charset="0"/>
              </a:rPr>
              <a:t>	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				</a:t>
            </a:r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Communication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</a:t>
            </a:r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skills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</a:t>
            </a:r>
          </a:p>
          <a:p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		</a:t>
            </a:r>
            <a:r>
              <a:rPr lang="it-IT" dirty="0">
                <a:solidFill>
                  <a:srgbClr val="D72B60"/>
                </a:solidFill>
                <a:latin typeface="Oswald" panose="020B0604020202020204" charset="0"/>
              </a:rPr>
              <a:t> 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	</a:t>
            </a:r>
          </a:p>
          <a:p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	</a:t>
            </a:r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Sense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of </a:t>
            </a:r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being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part of a community</a:t>
            </a:r>
          </a:p>
          <a:p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</a:t>
            </a:r>
          </a:p>
          <a:p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Teamwork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                                 </a:t>
            </a:r>
          </a:p>
          <a:p>
            <a:r>
              <a:rPr lang="it-IT" dirty="0">
                <a:solidFill>
                  <a:srgbClr val="D72B60"/>
                </a:solidFill>
                <a:latin typeface="Oswald" panose="020B0604020202020204" charset="0"/>
              </a:rPr>
              <a:t> 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                                               New </a:t>
            </a:r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employment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</a:t>
            </a:r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opportunities</a:t>
            </a:r>
            <a:endParaRPr lang="it-IT" dirty="0" smtClean="0">
              <a:solidFill>
                <a:srgbClr val="D72B60"/>
              </a:solidFill>
              <a:latin typeface="Oswald" panose="020B0604020202020204" charset="0"/>
            </a:endParaRPr>
          </a:p>
          <a:p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906487" y="6529321"/>
            <a:ext cx="998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	</a:t>
            </a:r>
            <a:r>
              <a:rPr lang="it-IT" dirty="0" err="1">
                <a:solidFill>
                  <a:srgbClr val="D72B60"/>
                </a:solidFill>
                <a:latin typeface="Oswald" panose="020B0604020202020204" charset="0"/>
              </a:rPr>
              <a:t>Better</a:t>
            </a:r>
            <a:r>
              <a:rPr lang="it-IT" dirty="0">
                <a:solidFill>
                  <a:srgbClr val="D72B60"/>
                </a:solidFill>
                <a:latin typeface="Oswald" panose="020B0604020202020204" charset="0"/>
              </a:rPr>
              <a:t> </a:t>
            </a:r>
            <a:r>
              <a:rPr lang="it-IT" dirty="0" err="1">
                <a:solidFill>
                  <a:srgbClr val="D72B60"/>
                </a:solidFill>
                <a:latin typeface="Oswald" panose="020B0604020202020204" charset="0"/>
              </a:rPr>
              <a:t>sleep-wake</a:t>
            </a:r>
            <a:r>
              <a:rPr lang="it-IT" dirty="0">
                <a:solidFill>
                  <a:srgbClr val="D72B60"/>
                </a:solidFill>
                <a:latin typeface="Oswald" panose="020B0604020202020204" charset="0"/>
              </a:rPr>
              <a:t> </a:t>
            </a:r>
            <a:r>
              <a:rPr lang="it-IT" dirty="0" err="1">
                <a:solidFill>
                  <a:srgbClr val="D72B60"/>
                </a:solidFill>
                <a:latin typeface="Oswald" panose="020B0604020202020204" charset="0"/>
              </a:rPr>
              <a:t>rhythm</a:t>
            </a:r>
            <a:r>
              <a:rPr lang="it-IT" dirty="0">
                <a:solidFill>
                  <a:srgbClr val="D72B60"/>
                </a:solidFill>
                <a:latin typeface="Oswald" panose="020B0604020202020204" charset="0"/>
              </a:rPr>
              <a:t> </a:t>
            </a:r>
          </a:p>
          <a:p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							Motor </a:t>
            </a:r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skills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</a:t>
            </a:r>
          </a:p>
          <a:p>
            <a:endParaRPr lang="it-IT" dirty="0">
              <a:solidFill>
                <a:srgbClr val="D72B60"/>
              </a:solidFill>
              <a:latin typeface="Oswald" panose="020B0604020202020204" charset="0"/>
            </a:endParaRPr>
          </a:p>
          <a:p>
            <a:r>
              <a:rPr lang="it-IT" dirty="0">
                <a:solidFill>
                  <a:srgbClr val="D72B60"/>
                </a:solidFill>
                <a:latin typeface="Oswald" panose="020B0604020202020204" charset="0"/>
              </a:rPr>
              <a:t>	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			</a:t>
            </a:r>
            <a:r>
              <a:rPr lang="it-IT" dirty="0" err="1">
                <a:solidFill>
                  <a:srgbClr val="D72B60"/>
                </a:solidFill>
                <a:latin typeface="Oswald" panose="020B0604020202020204" charset="0"/>
              </a:rPr>
              <a:t>P</a:t>
            </a:r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hysical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fitness </a:t>
            </a:r>
          </a:p>
          <a:p>
            <a:endParaRPr lang="it-IT" dirty="0" smtClean="0">
              <a:solidFill>
                <a:srgbClr val="D72B60"/>
              </a:solidFill>
              <a:latin typeface="Oswald" panose="020B0604020202020204" charset="0"/>
            </a:endParaRPr>
          </a:p>
          <a:p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                                                                                                                     </a:t>
            </a:r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Proactivity</a:t>
            </a:r>
            <a:endParaRPr lang="it-IT" dirty="0" smtClean="0">
              <a:solidFill>
                <a:srgbClr val="D72B60"/>
              </a:solidFill>
              <a:latin typeface="Oswald" panose="020B0604020202020204" charset="0"/>
            </a:endParaRPr>
          </a:p>
          <a:p>
            <a:endParaRPr lang="it-IT" dirty="0">
              <a:solidFill>
                <a:srgbClr val="D72B60"/>
              </a:solidFill>
              <a:latin typeface="Oswald" panose="020B0604020202020204" charset="0"/>
            </a:endParaRPr>
          </a:p>
          <a:p>
            <a:endParaRPr lang="it-IT" dirty="0">
              <a:solidFill>
                <a:srgbClr val="D72B60"/>
              </a:solidFill>
              <a:latin typeface="Oswald" panose="020B0604020202020204" charset="0"/>
            </a:endParaRPr>
          </a:p>
          <a:p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		</a:t>
            </a:r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Stabilization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of </a:t>
            </a:r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emotions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</a:t>
            </a:r>
          </a:p>
          <a:p>
            <a:endParaRPr lang="it-IT" dirty="0">
              <a:solidFill>
                <a:srgbClr val="D72B60"/>
              </a:solidFill>
              <a:latin typeface="Oswald" panose="020B0604020202020204" charset="0"/>
            </a:endParaRPr>
          </a:p>
          <a:p>
            <a:endParaRPr lang="it-IT" dirty="0" smtClean="0">
              <a:solidFill>
                <a:srgbClr val="D72B60"/>
              </a:solidFill>
              <a:latin typeface="Oswald" panose="020B0604020202020204" charset="0"/>
            </a:endParaRPr>
          </a:p>
          <a:p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New </a:t>
            </a:r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knowledge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and </a:t>
            </a:r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skills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	</a:t>
            </a:r>
            <a:r>
              <a:rPr lang="it-IT" dirty="0">
                <a:solidFill>
                  <a:srgbClr val="D72B60"/>
                </a:solidFill>
                <a:latin typeface="Oswald" panose="020B0604020202020204" charset="0"/>
              </a:rPr>
              <a:t> 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			</a:t>
            </a:r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Reduced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</a:t>
            </a:r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oscillations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in </a:t>
            </a:r>
            <a:r>
              <a:rPr lang="it-IT" dirty="0" err="1" smtClean="0">
                <a:solidFill>
                  <a:srgbClr val="D72B60"/>
                </a:solidFill>
                <a:latin typeface="Oswald" panose="020B0604020202020204" charset="0"/>
              </a:rPr>
              <a:t>behaviour</a:t>
            </a:r>
            <a:r>
              <a:rPr lang="it-IT" dirty="0" smtClean="0">
                <a:solidFill>
                  <a:srgbClr val="D72B60"/>
                </a:solidFill>
                <a:latin typeface="Oswald" panose="020B0604020202020204" charset="0"/>
              </a:rPr>
              <a:t> </a:t>
            </a:r>
            <a:endParaRPr lang="it-IT" dirty="0">
              <a:solidFill>
                <a:srgbClr val="D72B60"/>
              </a:solidFill>
              <a:latin typeface="Oswa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Create a new document." ma:contentTypeScope="" ma:versionID="9c0d64fe8258fa2a9e70787961446e7a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b6b411a29858ba1e9f700040674ccb11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Props1.xml><?xml version="1.0" encoding="utf-8"?>
<ds:datastoreItem xmlns:ds="http://schemas.openxmlformats.org/officeDocument/2006/customXml" ds:itemID="{D50B26AE-3FC6-413F-B678-1814AA6504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61991B-CF9A-42DD-A1B2-55071D86F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e6542-4a28-464b-916a-ac287e1e15ef"/>
    <ds:schemaRef ds:uri="cae8c1b8-3cee-434b-8da9-32960356a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0EF20D-D7FD-407D-8305-5480B1D71A7D}">
  <ds:schemaRefs>
    <ds:schemaRef ds:uri="cae8c1b8-3cee-434b-8da9-32960356a7de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0b4e6542-4a28-464b-916a-ac287e1e15e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189</Words>
  <Application>Microsoft Office PowerPoint</Application>
  <PresentationFormat>Personalizzato</PresentationFormat>
  <Paragraphs>53</Paragraphs>
  <Slides>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Oswald</vt:lpstr>
      <vt:lpstr>Josefin Sans Regular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Malta conference-PPT template</dc:title>
  <dc:creator>Erasmus</dc:creator>
  <cp:lastModifiedBy>Daniele Casella</cp:lastModifiedBy>
  <cp:revision>11</cp:revision>
  <dcterms:created xsi:type="dcterms:W3CDTF">2006-08-16T00:00:00Z</dcterms:created>
  <dcterms:modified xsi:type="dcterms:W3CDTF">2022-10-04T11:00:05Z</dcterms:modified>
  <dc:identifier>DAFJfg4UXJw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0x0101008733F4810AB72642817D07682898C628</vt:lpwstr>
  </property>
  <property fmtid="{D5CDD505-2E9C-101B-9397-08002B2CF9AE}" pid="3" name="MediaServiceImageTags">
    <vt:lpwstr/>
  </property>
</Properties>
</file>