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0" r:id="rId7"/>
    <p:sldId id="259" r:id="rId8"/>
    <p:sldId id="258" r:id="rId9"/>
    <p:sldId id="261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Josefin Sans" pitchFamily="2" charset="77"/>
      <p:regular r:id="rId15"/>
    </p:embeddedFont>
    <p:embeddedFont>
      <p:font typeface="Josefin Sans Regular" pitchFamily="2" charset="77"/>
      <p:regular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swald" pitchFamily="2" charset="77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9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7038" y="5384293"/>
            <a:ext cx="9539745" cy="265671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3811223" y="0"/>
            <a:ext cx="4476777" cy="2170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0401" y="9559500"/>
            <a:ext cx="3152802" cy="664955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80643" y="2628257"/>
            <a:ext cx="6666491" cy="666646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0035" r="-6938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88184" y="1281141"/>
            <a:ext cx="11870714" cy="368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Workshop 4 – Accessibility: A step forward in the quality of online services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58424" y="2170819"/>
            <a:ext cx="7302805" cy="72098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2" y="5952096"/>
            <a:ext cx="7061295" cy="66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Miguel Buitrago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022F7D-BB5E-1533-B523-8A8A4B3A7F71}"/>
              </a:ext>
            </a:extLst>
          </p:cNvPr>
          <p:cNvSpPr txBox="1"/>
          <p:nvPr/>
        </p:nvSpPr>
        <p:spPr>
          <a:xfrm>
            <a:off x="132834" y="9547824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pic>
        <p:nvPicPr>
          <p:cNvPr id="17" name="Picture 1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82B99C6A-ACB1-1E1F-188B-B9FCCBBE6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14" y="6052137"/>
            <a:ext cx="4321461" cy="30537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57150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Accessibility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1" y="2968797"/>
            <a:ext cx="10134600" cy="2627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A precondition for persons with disabilities to live independently and participate fully and equally in society.</a:t>
            </a:r>
          </a:p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This principle implies easy access: 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44F8222-78B8-B387-5224-2D6B12B0D3C2}"/>
              </a:ext>
            </a:extLst>
          </p:cNvPr>
          <p:cNvSpPr txBox="1"/>
          <p:nvPr/>
        </p:nvSpPr>
        <p:spPr>
          <a:xfrm>
            <a:off x="1866900" y="5829300"/>
            <a:ext cx="14058900" cy="3229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Josefin Sans Regular"/>
              </a:rPr>
              <a:t>to buildings, </a:t>
            </a:r>
          </a:p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Josefin Sans Regular"/>
              </a:rPr>
              <a:t>to transportation, </a:t>
            </a:r>
          </a:p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Josefin Sans Regular"/>
              </a:rPr>
              <a:t>to information and communication (including information and communications technologies and systems), </a:t>
            </a:r>
          </a:p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Josefin Sans Regular"/>
              </a:rPr>
              <a:t>and to other facilities and services open or provided to the public. 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AB4C496-3550-880B-5498-F6B0258AD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4" y="2733368"/>
            <a:ext cx="3067046" cy="30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4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57150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UN CRPD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" y="2968797"/>
            <a:ext cx="12954000" cy="5897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The accessibility norm appears numerous times throughout the UN CRPD. Starting from the preamble. Featuring as a general principle in Article 3, and it is included in the general obligations of the Convention. As well as a stand-alone provision in Article 9. </a:t>
            </a:r>
          </a:p>
          <a:p>
            <a:pPr>
              <a:lnSpc>
                <a:spcPts val="5094"/>
              </a:lnSpc>
            </a:pPr>
            <a:endParaRPr lang="en-US" sz="4548" dirty="0">
              <a:solidFill>
                <a:srgbClr val="000000"/>
              </a:solidFill>
              <a:latin typeface="Josefin Sans Regular"/>
            </a:endParaRPr>
          </a:p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All State parties must guarantee and promote accessibility.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</p:spTree>
    <p:extLst>
      <p:ext uri="{BB962C8B-B14F-4D97-AF65-F5344CB8AC3E}">
        <p14:creationId xmlns:p14="http://schemas.microsoft.com/office/powerpoint/2010/main" val="74989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83820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Policy Context in the EU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" y="2968797"/>
            <a:ext cx="12954000" cy="320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Josefin Sans Regular"/>
              </a:rPr>
              <a:t>The European Disability Strategy 2010-2020 </a:t>
            </a:r>
          </a:p>
          <a:p>
            <a:pPr marL="1600200" lvl="2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Josefin Sans Regular"/>
              </a:rPr>
              <a:t>The EAA –European Accessibility Act Directive (EU) 2019/882 on the accessibility requirements for products and services.</a:t>
            </a:r>
          </a:p>
          <a:p>
            <a:pPr marL="1600200" lvl="2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Josefin Sans Regular"/>
              </a:rPr>
              <a:t>WAD - Web Accessibility Directive (Directive (EU) 2016/2102) (Accessibility of public sector websites and mobile apps).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199CA528-20C6-CC6A-E7CF-6003B084D249}"/>
              </a:ext>
            </a:extLst>
          </p:cNvPr>
          <p:cNvSpPr txBox="1"/>
          <p:nvPr/>
        </p:nvSpPr>
        <p:spPr>
          <a:xfrm>
            <a:off x="609600" y="6362700"/>
            <a:ext cx="12954000" cy="1900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Josefin Sans Regular"/>
              </a:rPr>
              <a:t>The Strategy for the Rights of Persons with Disabilities 2021-2030</a:t>
            </a:r>
          </a:p>
          <a:p>
            <a:pPr marL="1600200" lvl="2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Josefin Sans" pitchFamily="2" charset="77"/>
              </a:rPr>
              <a:t>F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Josefin Sans" pitchFamily="2" charset="77"/>
              </a:rPr>
              <a:t>oresees the setup of a European Research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Josefin Sans" pitchFamily="2" charset="77"/>
              </a:rPr>
              <a:t>Center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Josefin Sans" pitchFamily="2" charset="77"/>
              </a:rPr>
              <a:t> “Accessible EU”.</a:t>
            </a:r>
            <a:endParaRPr lang="en-US" sz="2400" dirty="0">
              <a:solidFill>
                <a:srgbClr val="000000"/>
              </a:solidFill>
              <a:latin typeface="Josefin Sans" pitchFamily="2" charset="77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B579C79-3D8E-BB05-E2BC-6A86ADA3BFAD}"/>
              </a:ext>
            </a:extLst>
          </p:cNvPr>
          <p:cNvSpPr txBox="1"/>
          <p:nvPr/>
        </p:nvSpPr>
        <p:spPr>
          <a:xfrm>
            <a:off x="609600" y="8650915"/>
            <a:ext cx="14116434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5094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Josefin Sans Regular"/>
              </a:rPr>
              <a:t>NextGenerationEU</a:t>
            </a:r>
            <a:r>
              <a:rPr lang="en-US" sz="3600" dirty="0">
                <a:solidFill>
                  <a:srgbClr val="000000"/>
                </a:solidFill>
                <a:latin typeface="Josefin Sans Regular"/>
              </a:rPr>
              <a:t> – Recovery and Resilience Facility (Funding) </a:t>
            </a:r>
          </a:p>
        </p:txBody>
      </p:sp>
    </p:spTree>
    <p:extLst>
      <p:ext uri="{BB962C8B-B14F-4D97-AF65-F5344CB8AC3E}">
        <p14:creationId xmlns:p14="http://schemas.microsoft.com/office/powerpoint/2010/main" val="86157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115062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Accessible Online/Hybrid Services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9600" y="2968797"/>
            <a:ext cx="12954000" cy="2601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GB" sz="4000" b="0" i="0" dirty="0">
                <a:solidFill>
                  <a:srgbClr val="161616"/>
                </a:solidFill>
                <a:effectLst/>
                <a:latin typeface="Open Sans" panose="020B0606030504020204" pitchFamily="34" charset="0"/>
              </a:rPr>
              <a:t>The Internet is today an essential tool for accessing information and communicating with others, as well as for many other daily activities. It is a service in itself and it provides access to many other services. </a:t>
            </a:r>
            <a:endParaRPr lang="en-US" sz="4000" dirty="0">
              <a:solidFill>
                <a:srgbClr val="000000"/>
              </a:solidFill>
              <a:latin typeface="Josefin Sans Regular"/>
            </a:endParaRP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AD2D1F5A-5AE9-C7BC-34B9-E52FED0E4070}"/>
              </a:ext>
            </a:extLst>
          </p:cNvPr>
          <p:cNvSpPr txBox="1"/>
          <p:nvPr/>
        </p:nvSpPr>
        <p:spPr>
          <a:xfrm>
            <a:off x="609600" y="6021917"/>
            <a:ext cx="14325600" cy="2601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GB" sz="4000" b="0" i="0" dirty="0">
                <a:solidFill>
                  <a:srgbClr val="161616"/>
                </a:solidFill>
                <a:effectLst/>
                <a:latin typeface="Open Sans" panose="020B0606030504020204" pitchFamily="34" charset="0"/>
              </a:rPr>
              <a:t>The disruption of everyday life resulting from the outbreak of the COVID-19 pandemic prompted the need to accelerate the digital transition and adapt care services to maintain provision and care for users.</a:t>
            </a:r>
            <a:endParaRPr lang="en-US" sz="4000" dirty="0">
              <a:solidFill>
                <a:srgbClr val="000000"/>
              </a:solidFill>
              <a:latin typeface="Josefi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2607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631079" y="5378332"/>
            <a:ext cx="9539745" cy="277589"/>
            <a:chOff x="0" y="0"/>
            <a:chExt cx="4022673" cy="517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2673" cy="517899"/>
            </a:xfrm>
            <a:custGeom>
              <a:avLst/>
              <a:gdLst/>
              <a:ahLst/>
              <a:cxnLst/>
              <a:rect l="l" t="t" r="r" b="b"/>
              <a:pathLst>
                <a:path w="4022673" h="517899">
                  <a:moveTo>
                    <a:pt x="0" y="0"/>
                  </a:moveTo>
                  <a:lnTo>
                    <a:pt x="4022673" y="0"/>
                  </a:lnTo>
                  <a:lnTo>
                    <a:pt x="4022673" y="517899"/>
                  </a:lnTo>
                  <a:lnTo>
                    <a:pt x="0" y="517899"/>
                  </a:lnTo>
                  <a:close/>
                </a:path>
              </a:pathLst>
            </a:custGeom>
            <a:solidFill>
              <a:srgbClr val="D72B6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845" t="17520" r="7328" b="19856"/>
          <a:stretch>
            <a:fillRect/>
          </a:stretch>
        </p:blipFill>
        <p:spPr>
          <a:xfrm>
            <a:off x="14726034" y="0"/>
            <a:ext cx="3561966" cy="172722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19200" y="1353187"/>
            <a:ext cx="11506200" cy="1163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72"/>
              </a:lnSpc>
            </a:pPr>
            <a:r>
              <a:rPr lang="en-US" sz="7051" dirty="0">
                <a:solidFill>
                  <a:srgbClr val="000000"/>
                </a:solidFill>
                <a:latin typeface="Oswald"/>
              </a:rPr>
              <a:t>Speakers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00" y="7647746"/>
            <a:ext cx="4191000" cy="665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Enrique García</a:t>
            </a:r>
          </a:p>
        </p:txBody>
      </p:sp>
      <p:grpSp>
        <p:nvGrpSpPr>
          <p:cNvPr id="4" name="Group 4"/>
          <p:cNvGrpSpPr/>
          <p:nvPr/>
        </p:nvGrpSpPr>
        <p:grpSpPr>
          <a:xfrm rot="16200000">
            <a:off x="-1053119" y="1114617"/>
            <a:ext cx="2566759" cy="460522"/>
            <a:chOff x="0" y="0"/>
            <a:chExt cx="6898800" cy="1570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906780" y="0"/>
              <a:ext cx="5992020" cy="1570990"/>
            </a:xfrm>
            <a:custGeom>
              <a:avLst/>
              <a:gdLst/>
              <a:ahLst/>
              <a:cxnLst/>
              <a:rect l="l" t="t" r="r" b="b"/>
              <a:pathLst>
                <a:path w="5992020" h="1570990">
                  <a:moveTo>
                    <a:pt x="5085240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5992020" y="15709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8B8922-51B4-412D-1D10-D6FCA25ECEA6}"/>
              </a:ext>
            </a:extLst>
          </p:cNvPr>
          <p:cNvSpPr txBox="1"/>
          <p:nvPr/>
        </p:nvSpPr>
        <p:spPr>
          <a:xfrm>
            <a:off x="-88853" y="9539746"/>
            <a:ext cx="41910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4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Josefin Sans Regular"/>
              </a:rPr>
              <a:t>#QualitySocialServices</a:t>
            </a:r>
          </a:p>
        </p:txBody>
      </p:sp>
      <p:pic>
        <p:nvPicPr>
          <p:cNvPr id="6146" name="Picture 2" descr="Enrique Garcia Cortes - YouTube">
            <a:extLst>
              <a:ext uri="{FF2B5EF4-FFF2-40B4-BE49-F238E27FC236}">
                <a16:creationId xmlns:a16="http://schemas.microsoft.com/office/drawing/2014/main" id="{3EEE1579-5918-169A-ACA0-22D478238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1689" r="12729" b="26931"/>
          <a:stretch/>
        </p:blipFill>
        <p:spPr bwMode="auto">
          <a:xfrm>
            <a:off x="841210" y="2932677"/>
            <a:ext cx="4913090" cy="44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3rd UNWTO/UNESCO World Conference on Tourism and Culture | Flickr">
            <a:extLst>
              <a:ext uri="{FF2B5EF4-FFF2-40B4-BE49-F238E27FC236}">
                <a16:creationId xmlns:a16="http://schemas.microsoft.com/office/drawing/2014/main" id="{834A349D-F6A0-A437-6824-B9C11142AAFF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2438" r="1561" b="32106"/>
          <a:stretch/>
        </p:blipFill>
        <p:spPr bwMode="auto">
          <a:xfrm>
            <a:off x="6400385" y="2932677"/>
            <a:ext cx="5989994" cy="44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03D3E45-A126-4632-1D06-FA9ED76D84C3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" t="7703" r="573" b="32667"/>
          <a:stretch/>
        </p:blipFill>
        <p:spPr bwMode="auto">
          <a:xfrm>
            <a:off x="12954000" y="2932677"/>
            <a:ext cx="4724400" cy="44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15C9BD64-5B58-D624-F001-4EBFD25A3E84}"/>
              </a:ext>
            </a:extLst>
          </p:cNvPr>
          <p:cNvSpPr txBox="1"/>
          <p:nvPr/>
        </p:nvSpPr>
        <p:spPr>
          <a:xfrm>
            <a:off x="7063623" y="7647746"/>
            <a:ext cx="4663518" cy="665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Antonio </a:t>
            </a:r>
            <a:r>
              <a:rPr lang="en-US" sz="4548" dirty="0" err="1">
                <a:solidFill>
                  <a:srgbClr val="000000"/>
                </a:solidFill>
                <a:latin typeface="Josefin Sans Regular"/>
              </a:rPr>
              <a:t>Ingelmo</a:t>
            </a:r>
            <a:endParaRPr lang="en-US" sz="4548" dirty="0">
              <a:solidFill>
                <a:srgbClr val="000000"/>
              </a:solidFill>
              <a:latin typeface="Josefin Sans Regular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10F46CE4-8E11-FB28-0210-24E4AD181EA6}"/>
              </a:ext>
            </a:extLst>
          </p:cNvPr>
          <p:cNvSpPr txBox="1"/>
          <p:nvPr/>
        </p:nvSpPr>
        <p:spPr>
          <a:xfrm>
            <a:off x="13342610" y="7647746"/>
            <a:ext cx="3947180" cy="665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94"/>
              </a:lnSpc>
            </a:pPr>
            <a:r>
              <a:rPr lang="en-US" sz="4548" dirty="0">
                <a:solidFill>
                  <a:srgbClr val="000000"/>
                </a:solidFill>
                <a:latin typeface="Josefin Sans Regular"/>
              </a:rPr>
              <a:t>Matthew </a:t>
            </a:r>
            <a:r>
              <a:rPr lang="en-US" sz="4548" dirty="0" err="1">
                <a:solidFill>
                  <a:srgbClr val="000000"/>
                </a:solidFill>
                <a:latin typeface="Josefin Sans Regular"/>
              </a:rPr>
              <a:t>Zarb</a:t>
            </a:r>
            <a:endParaRPr lang="en-US" sz="4548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152" name="Picture 8" descr="Fundación ONCE | EPR">
            <a:extLst>
              <a:ext uri="{FF2B5EF4-FFF2-40B4-BE49-F238E27FC236}">
                <a16:creationId xmlns:a16="http://schemas.microsoft.com/office/drawing/2014/main" id="{5ED29E3D-6D5F-CAF8-BF27-2105E1B6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55" y="8328759"/>
            <a:ext cx="3352800" cy="10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undación ONCE | EPR">
            <a:extLst>
              <a:ext uri="{FF2B5EF4-FFF2-40B4-BE49-F238E27FC236}">
                <a16:creationId xmlns:a16="http://schemas.microsoft.com/office/drawing/2014/main" id="{19737B99-B2E3-0E37-04AC-87D3BDFB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82" y="8328759"/>
            <a:ext cx="3352800" cy="10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genzija Sapport">
            <a:extLst>
              <a:ext uri="{FF2B5EF4-FFF2-40B4-BE49-F238E27FC236}">
                <a16:creationId xmlns:a16="http://schemas.microsoft.com/office/drawing/2014/main" id="{4D745824-AC62-E074-481D-21D68C001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593" y="8281670"/>
            <a:ext cx="2049213" cy="11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5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F4810AB72642817D07682898C628" ma:contentTypeVersion="16" ma:contentTypeDescription="Create a new document." ma:contentTypeScope="" ma:versionID="9c0d64fe8258fa2a9e70787961446e7a">
  <xsd:schema xmlns:xsd="http://www.w3.org/2001/XMLSchema" xmlns:xs="http://www.w3.org/2001/XMLSchema" xmlns:p="http://schemas.microsoft.com/office/2006/metadata/properties" xmlns:ns2="0b4e6542-4a28-464b-916a-ac287e1e15ef" xmlns:ns3="cae8c1b8-3cee-434b-8da9-32960356a7de" targetNamespace="http://schemas.microsoft.com/office/2006/metadata/properties" ma:root="true" ma:fieldsID="b6b411a29858ba1e9f700040674ccb11" ns2:_="" ns3:_="">
    <xsd:import namespace="0b4e6542-4a28-464b-916a-ac287e1e15ef"/>
    <xsd:import namespace="cae8c1b8-3cee-434b-8da9-32960356a7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e6542-4a28-464b-916a-ac287e1e1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f60ac6d-2d98-46b4-814c-7165044f02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8c1b8-3cee-434b-8da9-32960356a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13aecc-10f9-435e-a0c0-6a8e69e4f875}" ma:internalName="TaxCatchAll" ma:showField="CatchAllData" ma:web="cae8c1b8-3cee-434b-8da9-32960356a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4e6542-4a28-464b-916a-ac287e1e15ef">
      <Terms xmlns="http://schemas.microsoft.com/office/infopath/2007/PartnerControls"/>
    </lcf76f155ced4ddcb4097134ff3c332f>
    <TaxCatchAll xmlns="cae8c1b8-3cee-434b-8da9-32960356a7de" xsi:nil="true"/>
  </documentManagement>
</p:properties>
</file>

<file path=customXml/itemProps1.xml><?xml version="1.0" encoding="utf-8"?>
<ds:datastoreItem xmlns:ds="http://schemas.openxmlformats.org/officeDocument/2006/customXml" ds:itemID="{D50B26AE-3FC6-413F-B678-1814AA6504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2210AB-8681-452C-90A7-5D49D2779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e6542-4a28-464b-916a-ac287e1e15ef"/>
    <ds:schemaRef ds:uri="cae8c1b8-3cee-434b-8da9-32960356a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0EF20D-D7FD-407D-8305-5480B1D71A7D}">
  <ds:schemaRefs>
    <ds:schemaRef ds:uri="http://schemas.microsoft.com/office/2006/documentManagement/types"/>
    <ds:schemaRef ds:uri="http://schemas.microsoft.com/office/2006/metadata/properties"/>
    <ds:schemaRef ds:uri="e3956efd-aea9-4999-9bea-5ef7047655b4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6da3bd4-9d72-4173-bba8-11c710cf1070"/>
    <ds:schemaRef ds:uri="http://purl.org/dc/terms/"/>
    <ds:schemaRef ds:uri="0b4e6542-4a28-464b-916a-ac287e1e15ef"/>
    <ds:schemaRef ds:uri="cae8c1b8-3cee-434b-8da9-32960356a7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308</Words>
  <Application>Microsoft Macintosh PowerPoint</Application>
  <PresentationFormat>Custom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Josefin Sans</vt:lpstr>
      <vt:lpstr>Open Sans</vt:lpstr>
      <vt:lpstr>Josefin Sans Regular</vt:lpstr>
      <vt:lpstr>Oswald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Malta conference-PPT template</dc:title>
  <cp:lastModifiedBy>Miguel Buitrago [EASPD]</cp:lastModifiedBy>
  <cp:revision>6</cp:revision>
  <dcterms:created xsi:type="dcterms:W3CDTF">2006-08-16T00:00:00Z</dcterms:created>
  <dcterms:modified xsi:type="dcterms:W3CDTF">2022-10-11T09:28:08Z</dcterms:modified>
  <dc:identifier>DAFJfg4UXJw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0x0101008733F4810AB72642817D07682898C628</vt:lpwstr>
  </property>
  <property fmtid="{D5CDD505-2E9C-101B-9397-08002B2CF9AE}" pid="3" name="MediaServiceImageTags">
    <vt:lpwstr/>
  </property>
</Properties>
</file>