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0" r:id="rId5"/>
    <p:sldId id="274" r:id="rId6"/>
    <p:sldId id="267" r:id="rId7"/>
    <p:sldId id="271" r:id="rId8"/>
    <p:sldId id="268" r:id="rId9"/>
    <p:sldId id="272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37"/>
    <a:srgbClr val="006DAC"/>
    <a:srgbClr val="CAD409"/>
    <a:srgbClr val="CAD309"/>
    <a:srgbClr val="ADC7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EBE9AD-7E54-488F-BCEA-069184E31F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rgbClr val="007437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A29EE59-408F-4D79-9F3F-00AAC03F14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6DA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Alaotsikko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6784FC5-2959-4FE1-B660-08CE581EC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056A-116C-4673-919E-3321BEB9C4B4}" type="datetimeFigureOut">
              <a:rPr lang="fi-FI" smtClean="0"/>
              <a:t>10.10.2022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EE9B997-2D9F-48E1-98AC-67C4EF079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0395AC7-E139-41DB-8430-869594D32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9DB2-BAA5-421B-979C-917A1B14CC42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0B3BBE5-164C-4439-93ED-1C508A9670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2627"/>
          </a:xfrm>
          <a:prstGeom prst="rect">
            <a:avLst/>
          </a:prstGeom>
        </p:spPr>
      </p:pic>
      <p:pic>
        <p:nvPicPr>
          <p:cNvPr id="11" name="Kuva 1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CA7166F-9FE1-4A13-A09C-7992B0FD0A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19" y="6049128"/>
            <a:ext cx="4314762" cy="614444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09C20F73-6BAD-43EF-B37E-F865FD4809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502" y="582627"/>
            <a:ext cx="3008282" cy="140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94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506D0E-C272-4910-9E0F-2166BA773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7437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074B00-D472-4159-99C8-835A60FB5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D86973-61D4-4C8D-B031-A89FA223D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056A-116C-4673-919E-3321BEB9C4B4}" type="datetimeFigureOut">
              <a:rPr lang="fi-FI" smtClean="0"/>
              <a:t>10.10.2022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CBC35F8-99DA-4302-97B2-14618390F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84004D-FE49-47C7-926D-2F05D81FC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9DB2-BAA5-421B-979C-917A1B14CC42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AD15AAB-3F92-4DB6-BDE4-7DBB0B73D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19" y="6049128"/>
            <a:ext cx="4314762" cy="61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5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5001EF-9106-4DCD-87D0-FB07F47FC4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1535168"/>
          </a:xfrm>
        </p:spPr>
        <p:txBody>
          <a:bodyPr anchor="b"/>
          <a:lstStyle>
            <a:lvl1pPr algn="ctr">
              <a:defRPr sz="6000">
                <a:solidFill>
                  <a:srgbClr val="007437"/>
                </a:solidFill>
              </a:defRPr>
            </a:lvl1pPr>
          </a:lstStyle>
          <a:p>
            <a:r>
              <a:rPr lang="fi-FI"/>
              <a:t>Kiitos!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FBB6DC-1818-4B11-B4A8-F7F8CBE30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056A-116C-4673-919E-3321BEB9C4B4}" type="datetimeFigureOut">
              <a:rPr lang="fi-FI" smtClean="0"/>
              <a:t>10.10.2022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9BA30D8-221F-460A-B1D1-8873B05C8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DAD667-A3AB-41D7-98F2-E3E523580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9DB2-BAA5-421B-979C-917A1B14CC42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A17B1C6-09CE-4B00-9975-04A82804CD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758" y="5882221"/>
            <a:ext cx="1149820" cy="83925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92CFC147-CA11-460D-A542-2D7696CEF0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502" y="582627"/>
            <a:ext cx="3008282" cy="1408372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A62D13E0-F25D-4433-854B-91D199FC79BA}"/>
              </a:ext>
            </a:extLst>
          </p:cNvPr>
          <p:cNvSpPr txBox="1">
            <a:spLocks/>
          </p:cNvSpPr>
          <p:nvPr userDrawn="1"/>
        </p:nvSpPr>
        <p:spPr>
          <a:xfrm>
            <a:off x="838200" y="3382785"/>
            <a:ext cx="10515600" cy="1535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AD30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400">
                <a:solidFill>
                  <a:srgbClr val="006DAC"/>
                </a:solidFill>
              </a:rPr>
              <a:t>Yhteystiedot</a:t>
            </a:r>
          </a:p>
        </p:txBody>
      </p:sp>
      <p:pic>
        <p:nvPicPr>
          <p:cNvPr id="11" name="Kuva 1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418D3E0-C13B-43DA-BA98-C585C72BC2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19" y="6049128"/>
            <a:ext cx="4314762" cy="61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7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A4B5437-8FDB-4CA5-8F74-936D7D1D7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A696BAF-534B-4056-B3D7-567666386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58D7074-DA86-473A-B4F9-FFD8D424A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9056A-116C-4673-919E-3321BEB9C4B4}" type="datetimeFigureOut">
              <a:rPr lang="fi-FI" smtClean="0"/>
              <a:t>10.10.2022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D0A10BA-46BC-4972-BDF9-0618CB1718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A07A3A6-4E45-4EEB-8F6A-CC93C3A48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A9DB2-BAA5-421B-979C-917A1B14CC42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E530BAD-5C03-4265-947A-ACCA7A6492E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0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6E8782-565A-4F4D-861C-D2372504C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665" y="497800"/>
            <a:ext cx="4069080" cy="1905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E9AE2F-A494-4D94-BC74-34B107E9EB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>
                <a:solidFill>
                  <a:srgbClr val="CAD409"/>
                </a:solidFill>
                <a:latin typeface="Frutiger LT Std 45 Light" panose="020B0402020204020204" pitchFamily="34" charset="0"/>
              </a:rPr>
              <a:t>Measuring</a:t>
            </a:r>
            <a:r>
              <a:rPr lang="fi-FI">
                <a:solidFill>
                  <a:srgbClr val="CAD409"/>
                </a:solidFill>
                <a:latin typeface="Frutiger LT Std 45 Light" panose="020B0402020204020204" pitchFamily="34" charset="0"/>
              </a:rPr>
              <a:t> </a:t>
            </a:r>
            <a:r>
              <a:rPr lang="fi-FI" err="1">
                <a:solidFill>
                  <a:srgbClr val="CAD409"/>
                </a:solidFill>
                <a:latin typeface="Frutiger LT Std 45 Light" panose="020B0402020204020204" pitchFamily="34" charset="0"/>
              </a:rPr>
              <a:t>quality</a:t>
            </a:r>
            <a:r>
              <a:rPr lang="fi-FI">
                <a:solidFill>
                  <a:srgbClr val="CAD409"/>
                </a:solidFill>
                <a:latin typeface="Frutiger LT Std 45 Light" panose="020B0402020204020204" pitchFamily="34" charset="0"/>
              </a:rPr>
              <a:t> in KVPS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9B2E1A4-1754-498F-97E3-D4D2C057F9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4400">
                <a:solidFill>
                  <a:srgbClr val="006DAC"/>
                </a:solidFill>
                <a:latin typeface="Frutiger LT Std 45 Light" panose="020B0402020204020204" pitchFamily="34" charset="0"/>
              </a:rPr>
              <a:t>Petra Rantamäki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6EE838F-B303-432F-9128-7AE2E00A0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60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314308-8A0F-4411-927A-CA293E70C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i="1">
                <a:latin typeface="Calibri" panose="020F0502020204030204" pitchFamily="34" charset="0"/>
                <a:cs typeface="Calibri" panose="020F0502020204030204" pitchFamily="34" charset="0"/>
              </a:rPr>
              <a:t>KVPS &amp; KVPS Tukena Ltd - KVPS-</a:t>
            </a:r>
            <a:r>
              <a:rPr lang="fi-FI" b="1" i="1" err="1"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endParaRPr lang="en-US" b="1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562AA53E-2612-4CE2-B9E7-B8273F636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86750" cy="4351338"/>
          </a:xfrm>
        </p:spPr>
        <p:txBody>
          <a:bodyPr>
            <a:normAutofit/>
          </a:bodyPr>
          <a:lstStyle/>
          <a:p>
            <a:r>
              <a:rPr lang="fi-FI" err="1"/>
              <a:t>Providing</a:t>
            </a:r>
            <a:r>
              <a:rPr lang="fi-FI"/>
              <a:t> </a:t>
            </a:r>
            <a:r>
              <a:rPr lang="fi-FI" err="1"/>
              <a:t>services</a:t>
            </a:r>
            <a:r>
              <a:rPr lang="fi-FI"/>
              <a:t>, </a:t>
            </a:r>
            <a:r>
              <a:rPr lang="fi-FI" err="1"/>
              <a:t>housing</a:t>
            </a:r>
            <a:r>
              <a:rPr lang="fi-FI"/>
              <a:t>, </a:t>
            </a:r>
            <a:r>
              <a:rPr lang="fi-FI" err="1"/>
              <a:t>support</a:t>
            </a:r>
            <a:r>
              <a:rPr lang="fi-FI"/>
              <a:t> and </a:t>
            </a:r>
            <a:r>
              <a:rPr lang="fi-FI" err="1"/>
              <a:t>activities</a:t>
            </a:r>
            <a:r>
              <a:rPr lang="fi-FI"/>
              <a:t> </a:t>
            </a:r>
            <a:r>
              <a:rPr lang="fi-FI" err="1"/>
              <a:t>all</a:t>
            </a:r>
            <a:r>
              <a:rPr lang="fi-FI"/>
              <a:t> </a:t>
            </a:r>
            <a:r>
              <a:rPr lang="fi-FI" err="1"/>
              <a:t>over</a:t>
            </a:r>
            <a:r>
              <a:rPr lang="fi-FI"/>
              <a:t> Finland for </a:t>
            </a:r>
            <a:r>
              <a:rPr lang="fi-FI" err="1"/>
              <a:t>persons</a:t>
            </a:r>
            <a:r>
              <a:rPr lang="fi-FI"/>
              <a:t> </a:t>
            </a:r>
            <a:r>
              <a:rPr lang="fi-FI" err="1"/>
              <a:t>with</a:t>
            </a:r>
            <a:r>
              <a:rPr lang="fi-FI"/>
              <a:t> </a:t>
            </a:r>
            <a:r>
              <a:rPr lang="fi-FI" err="1"/>
              <a:t>intellectual</a:t>
            </a:r>
            <a:r>
              <a:rPr lang="fi-FI"/>
              <a:t> </a:t>
            </a:r>
            <a:r>
              <a:rPr lang="fi-FI" err="1"/>
              <a:t>disabilities</a:t>
            </a:r>
            <a:r>
              <a:rPr lang="fi-FI"/>
              <a:t> </a:t>
            </a:r>
            <a:r>
              <a:rPr lang="fi-FI" err="1"/>
              <a:t>or</a:t>
            </a:r>
            <a:r>
              <a:rPr lang="fi-FI"/>
              <a:t> </a:t>
            </a:r>
            <a:r>
              <a:rPr lang="fi-FI" err="1"/>
              <a:t>similar</a:t>
            </a:r>
            <a:r>
              <a:rPr lang="fi-FI"/>
              <a:t> </a:t>
            </a:r>
            <a:r>
              <a:rPr lang="fi-FI" err="1"/>
              <a:t>support</a:t>
            </a:r>
            <a:r>
              <a:rPr lang="fi-FI"/>
              <a:t> </a:t>
            </a:r>
            <a:r>
              <a:rPr lang="fi-FI" err="1"/>
              <a:t>needs</a:t>
            </a:r>
            <a:endParaRPr lang="fi-FI"/>
          </a:p>
          <a:p>
            <a:r>
              <a:rPr lang="fi-FI"/>
              <a:t>KVPS </a:t>
            </a:r>
            <a:r>
              <a:rPr lang="fi-FI" err="1"/>
              <a:t>was</a:t>
            </a:r>
            <a:r>
              <a:rPr lang="fi-FI"/>
              <a:t> </a:t>
            </a:r>
            <a:r>
              <a:rPr lang="fi-FI" err="1"/>
              <a:t>founded</a:t>
            </a:r>
            <a:r>
              <a:rPr lang="fi-FI"/>
              <a:t> </a:t>
            </a: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Inclusion</a:t>
            </a:r>
            <a:r>
              <a:rPr lang="fi-FI"/>
              <a:t> Finland in 1992</a:t>
            </a:r>
          </a:p>
          <a:p>
            <a:r>
              <a:rPr lang="en-US" sz="2800"/>
              <a:t>Promoting inclusion, equal opportunities and full citizenship</a:t>
            </a:r>
          </a:p>
          <a:p>
            <a:pPr lvl="1"/>
            <a:r>
              <a:rPr lang="en-US"/>
              <a:t>1800 service users</a:t>
            </a:r>
          </a:p>
          <a:p>
            <a:pPr lvl="1"/>
            <a:r>
              <a:rPr lang="en-US"/>
              <a:t>850 persons working/year</a:t>
            </a:r>
          </a:p>
          <a:p>
            <a:pPr lvl="1"/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1300 homes in communities: individual apartments and apartments in group housing</a:t>
            </a:r>
            <a:endParaRPr lang="fi-FI"/>
          </a:p>
          <a:p>
            <a:endParaRPr lang="fi-FI"/>
          </a:p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CF4DC02-ABFF-4998-92DC-AB9941ACC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550" y="1358900"/>
            <a:ext cx="2868449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40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391431-9CD7-4667-8036-B7A6B511E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GB" sz="44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Quality &amp; strategy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026CA0-BE99-4D3E-867B-7FF4F373B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81900" cy="4041775"/>
          </a:xfrm>
        </p:spPr>
        <p:txBody>
          <a:bodyPr>
            <a:normAutofit/>
          </a:bodyPr>
          <a:lstStyle/>
          <a:p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</a:rPr>
              <a:t>Quality </a:t>
            </a:r>
            <a:r>
              <a:rPr lang="en-US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 measured through our strategic goals</a:t>
            </a:r>
          </a:p>
          <a:p>
            <a:pPr marL="457200" lvl="1" indent="0">
              <a:buNone/>
            </a:pP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</a:rPr>
              <a:t>Strategic goals</a:t>
            </a:r>
          </a:p>
          <a:p>
            <a:pPr lvl="1"/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Good life &amp; partnerships</a:t>
            </a:r>
          </a:p>
          <a:p>
            <a:pPr lvl="1"/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Sustainable economy &amp; growth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</a:rPr>
              <a:t>Fluent</a:t>
            </a: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everyday life, abilities &amp; skills </a:t>
            </a:r>
          </a:p>
          <a:p>
            <a:pPr lvl="1"/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ttractive work community</a:t>
            </a:r>
          </a:p>
          <a:p>
            <a:pPr lvl="1"/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28" name="Picture 4" descr="KVPS-konsernin strategia kuvituskuva">
            <a:extLst>
              <a:ext uri="{FF2B5EF4-FFF2-40B4-BE49-F238E27FC236}">
                <a16:creationId xmlns:a16="http://schemas.microsoft.com/office/drawing/2014/main" id="{947E8D5D-F90F-409D-8040-C15038ECB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285" y="2395537"/>
            <a:ext cx="5376715" cy="347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243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391431-9CD7-4667-8036-B7A6B511E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612"/>
            <a:ext cx="10515600" cy="1325563"/>
          </a:xfrm>
        </p:spPr>
        <p:txBody>
          <a:bodyPr/>
          <a:lstStyle/>
          <a:p>
            <a:r>
              <a:rPr lang="en-GB" sz="44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 we measure quality in KVPS?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026CA0-BE99-4D3E-867B-7FF4F373B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893" y="1247775"/>
            <a:ext cx="10844213" cy="4991100"/>
          </a:xfrm>
        </p:spPr>
        <p:txBody>
          <a:bodyPr>
            <a:normAutofit fontScale="77500" lnSpcReduction="20000"/>
          </a:bodyPr>
          <a:lstStyle/>
          <a:p>
            <a:r>
              <a:rPr lang="en-US" sz="3200">
                <a:latin typeface="Calibri" panose="020F0502020204030204" pitchFamily="34" charset="0"/>
              </a:rPr>
              <a:t>Tools</a:t>
            </a:r>
          </a:p>
          <a:p>
            <a:pPr lvl="1"/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Customer surveys for the service users, family members &amp; </a:t>
            </a:r>
            <a:b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public authorities organising services </a:t>
            </a:r>
          </a:p>
          <a:p>
            <a:pPr lvl="1"/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nternal and external auditing (ISO 9001 certification)</a:t>
            </a:r>
          </a:p>
          <a:p>
            <a:pPr lvl="1"/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Tools for evaluating staff wellbeing</a:t>
            </a:r>
          </a:p>
          <a:p>
            <a:pPr lvl="1"/>
            <a:r>
              <a:rPr lang="en-US" sz="2800">
                <a:latin typeface="Calibri" panose="020F0502020204030204" pitchFamily="34" charset="0"/>
              </a:rPr>
              <a:t>Impact evaluation tools</a:t>
            </a:r>
          </a:p>
          <a:p>
            <a:pPr lvl="1"/>
            <a:r>
              <a:rPr lang="en-US" sz="2800">
                <a:latin typeface="Calibri" panose="020F0502020204030204" pitchFamily="34" charset="0"/>
              </a:rPr>
              <a:t>Individual service implementation plans</a:t>
            </a:r>
          </a:p>
          <a:p>
            <a:pPr marL="457200" lvl="1" indent="0">
              <a:buNone/>
            </a:pP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200">
                <a:latin typeface="Calibri" panose="020F0502020204030204" pitchFamily="34" charset="0"/>
                <a:ea typeface="Calibri" panose="020F0502020204030204" pitchFamily="34" charset="0"/>
              </a:rPr>
              <a:t>Everyday</a:t>
            </a:r>
            <a:r>
              <a:rPr lang="en-US" sz="3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tools</a:t>
            </a:r>
          </a:p>
          <a:p>
            <a:pPr lvl="1"/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hort surveys to service users about the everyday life </a:t>
            </a:r>
            <a:b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important issues: making choices etc.</a:t>
            </a:r>
          </a:p>
          <a:p>
            <a:pPr lvl="1"/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Direct </a:t>
            </a:r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</a:rPr>
              <a:t>feedback, documented to the web-based tool</a:t>
            </a:r>
          </a:p>
          <a:p>
            <a:pPr lvl="1"/>
            <a:r>
              <a:rPr lang="en-US" sz="2800">
                <a:latin typeface="Calibri" panose="020F0502020204030204" pitchFamily="34" charset="0"/>
              </a:rPr>
              <a:t>Web-based tool for reporting customer and staff safety incidents</a:t>
            </a:r>
          </a:p>
          <a:p>
            <a:pPr lvl="1"/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</a:rPr>
              <a:t>Collecting feedback every time we organise event etc.</a:t>
            </a:r>
          </a:p>
          <a:p>
            <a:pPr lvl="1"/>
            <a:endParaRPr lang="en-US" sz="2800">
              <a:latin typeface="Calibri" panose="020F0502020204030204" pitchFamily="34" charset="0"/>
            </a:endParaRPr>
          </a:p>
          <a:p>
            <a:r>
              <a:rPr lang="en-US" sz="3200">
                <a:latin typeface="Calibri" panose="020F0502020204030204" pitchFamily="34" charset="0"/>
              </a:rPr>
              <a:t>Encounters, conversations, gestures, expressions, feelings.. </a:t>
            </a:r>
          </a:p>
          <a:p>
            <a:pPr lvl="2"/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D95BDB0-B34E-405D-AD81-8B9602105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852" y="1554163"/>
            <a:ext cx="3738448" cy="319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600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391431-9CD7-4667-8036-B7A6B511E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5625"/>
            <a:ext cx="10515600" cy="1325563"/>
          </a:xfrm>
        </p:spPr>
        <p:txBody>
          <a:bodyPr/>
          <a:lstStyle/>
          <a:p>
            <a:r>
              <a:rPr lang="en-GB" sz="44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Involving service users &amp; beneficiaries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026CA0-BE99-4D3E-867B-7FF4F373B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1188"/>
            <a:ext cx="10515600" cy="4214813"/>
          </a:xfrm>
        </p:spPr>
        <p:txBody>
          <a:bodyPr>
            <a:normAutofit/>
          </a:bodyPr>
          <a:lstStyle/>
          <a:p>
            <a:r>
              <a:rPr lang="en-US"/>
              <a:t>Individual service implementation plans </a:t>
            </a:r>
          </a:p>
          <a:p>
            <a:pPr lvl="1"/>
            <a:r>
              <a:rPr lang="en-US"/>
              <a:t>done &amp; evaluated together with the service users</a:t>
            </a:r>
          </a:p>
          <a:p>
            <a:r>
              <a:rPr lang="en-US"/>
              <a:t>Customer surveys </a:t>
            </a:r>
          </a:p>
          <a:p>
            <a:pPr lvl="1"/>
            <a:r>
              <a:rPr lang="en-US"/>
              <a:t>done involving different customer groups</a:t>
            </a:r>
          </a:p>
          <a:p>
            <a:pPr lvl="1"/>
            <a:r>
              <a:rPr lang="en-US"/>
              <a:t>identified the factors that are relevant to the service user</a:t>
            </a:r>
          </a:p>
          <a:p>
            <a:pPr lvl="1"/>
            <a:r>
              <a:rPr lang="en-US"/>
              <a:t>survey questions were targeted at these factors</a:t>
            </a:r>
          </a:p>
          <a:p>
            <a:r>
              <a:rPr lang="en-US"/>
              <a:t>The results of the surveys are discussed in the services with the service users and family members</a:t>
            </a:r>
          </a:p>
          <a:p>
            <a:r>
              <a:rPr lang="en-US"/>
              <a:t>Development goals are selected based on the results of the surveys. 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589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391431-9CD7-4667-8036-B7A6B511E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5625"/>
            <a:ext cx="10515600" cy="1325563"/>
          </a:xfrm>
        </p:spPr>
        <p:txBody>
          <a:bodyPr/>
          <a:lstStyle/>
          <a:p>
            <a:r>
              <a:rPr lang="fi-FI" b="1" i="1" err="1">
                <a:latin typeface="Calibri" panose="020F0502020204030204" pitchFamily="34" charset="0"/>
                <a:cs typeface="Calibri" panose="020F0502020204030204" pitchFamily="34" charset="0"/>
              </a:rPr>
              <a:t>Continuous</a:t>
            </a:r>
            <a:r>
              <a:rPr lang="fi-FI" b="1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b="1" i="1" err="1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endParaRPr lang="fi-FI" b="1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026CA0-BE99-4D3E-867B-7FF4F373B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2124"/>
            <a:ext cx="8582025" cy="4214813"/>
          </a:xfrm>
        </p:spPr>
        <p:txBody>
          <a:bodyPr/>
          <a:lstStyle/>
          <a:p>
            <a:r>
              <a:rPr lang="en-US"/>
              <a:t>The quality processes are constantly developed </a:t>
            </a:r>
            <a:br>
              <a:rPr lang="en-US"/>
            </a:br>
            <a:r>
              <a:rPr lang="en-US"/>
              <a:t>based on the feedback </a:t>
            </a:r>
          </a:p>
          <a:p>
            <a:r>
              <a:rPr lang="en-US"/>
              <a:t>The data from the quality measurement </a:t>
            </a:r>
            <a:br>
              <a:rPr lang="en-US"/>
            </a:br>
            <a:r>
              <a:rPr lang="en-US"/>
              <a:t>processes is analysed in many levels </a:t>
            </a:r>
          </a:p>
          <a:p>
            <a:r>
              <a:rPr lang="en-US"/>
              <a:t>The goal is to improve the services and support, </a:t>
            </a:r>
            <a:br>
              <a:rPr lang="en-US"/>
            </a:br>
            <a:r>
              <a:rPr lang="en-US"/>
              <a:t>based on the results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i="1"/>
              <a:t>Quality is done, measured and evaluated in everyday environments and as part of strategic evaluation.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3576135-33D9-4EF1-BBE3-BAD1D503E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887" y="1960561"/>
            <a:ext cx="3173413" cy="317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6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VPS-konsernin powerpoint-pohja 2022" id="{D648A2E0-C678-4A20-9149-928C9AB3D411}" vid="{5A177C08-FA20-4893-8AF5-8087D3EBA6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e8c1b8-3cee-434b-8da9-32960356a7de" xsi:nil="true"/>
    <lcf76f155ced4ddcb4097134ff3c332f xmlns="0b4e6542-4a28-464b-916a-ac287e1e15e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3F4810AB72642817D07682898C628" ma:contentTypeVersion="16" ma:contentTypeDescription="Create a new document." ma:contentTypeScope="" ma:versionID="9c0d64fe8258fa2a9e70787961446e7a">
  <xsd:schema xmlns:xsd="http://www.w3.org/2001/XMLSchema" xmlns:xs="http://www.w3.org/2001/XMLSchema" xmlns:p="http://schemas.microsoft.com/office/2006/metadata/properties" xmlns:ns2="0b4e6542-4a28-464b-916a-ac287e1e15ef" xmlns:ns3="cae8c1b8-3cee-434b-8da9-32960356a7de" targetNamespace="http://schemas.microsoft.com/office/2006/metadata/properties" ma:root="true" ma:fieldsID="b6b411a29858ba1e9f700040674ccb11" ns2:_="" ns3:_="">
    <xsd:import namespace="0b4e6542-4a28-464b-916a-ac287e1e15ef"/>
    <xsd:import namespace="cae8c1b8-3cee-434b-8da9-32960356a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e6542-4a28-464b-916a-ac287e1e15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f60ac6d-2d98-46b4-814c-7165044f02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8c1b8-3cee-434b-8da9-32960356a7d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d13aecc-10f9-435e-a0c0-6a8e69e4f875}" ma:internalName="TaxCatchAll" ma:showField="CatchAllData" ma:web="cae8c1b8-3cee-434b-8da9-32960356a7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668F22-B4F7-43A5-BD27-92FC57540686}">
  <ds:schemaRefs>
    <ds:schemaRef ds:uri="06405ece-eaec-4a38-ae75-e47649d4f1e4"/>
    <ds:schemaRef ds:uri="0b4e6542-4a28-464b-916a-ac287e1e15ef"/>
    <ds:schemaRef ds:uri="cae8c1b8-3cee-434b-8da9-32960356a7de"/>
    <ds:schemaRef ds:uri="d2867699-64d9-40fa-8ca2-7dd5e620ced3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C15B076-A516-4521-B555-BA9166BB1A1F}">
  <ds:schemaRefs>
    <ds:schemaRef ds:uri="0b4e6542-4a28-464b-916a-ac287e1e15ef"/>
    <ds:schemaRef ds:uri="cae8c1b8-3cee-434b-8da9-32960356a7d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3EE2A8C-5648-463D-A247-025D95C0F5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KVPS-konsernin powerpoint-pohja 2022</Template>
  <TotalTime>0</TotalTime>
  <Words>327</Words>
  <Application>Microsoft Office PowerPoint</Application>
  <PresentationFormat>Widescreen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Frutiger LT Std 45 Light</vt:lpstr>
      <vt:lpstr>Office-teema</vt:lpstr>
      <vt:lpstr>Measuring quality in KVPS</vt:lpstr>
      <vt:lpstr>KVPS &amp; KVPS Tukena Ltd - KVPS-group</vt:lpstr>
      <vt:lpstr>Quality &amp; strategy</vt:lpstr>
      <vt:lpstr>How do we measure quality in KVPS?</vt:lpstr>
      <vt:lpstr>Involving service users &amp; beneficiaries</vt:lpstr>
      <vt:lpstr>Continuous development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</dc:title>
  <dc:creator>Malte-Colliard Katri</dc:creator>
  <cp:lastModifiedBy>Rachel Vaughan [EASPD]</cp:lastModifiedBy>
  <cp:revision>1</cp:revision>
  <dcterms:created xsi:type="dcterms:W3CDTF">2022-09-20T14:59:23Z</dcterms:created>
  <dcterms:modified xsi:type="dcterms:W3CDTF">2022-10-10T08:35:24Z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0x010100377C27A5C3878B48B669356A37B92C37</vt:lpwstr>
  </property>
  <property fmtid="{D5CDD505-2E9C-101B-9397-08002B2CF9AE}" pid="3" name="MediaServiceImageTags">
    <vt:lpwstr/>
  </property>
</Properties>
</file>