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5" r:id="rId4"/>
    <p:sldId id="264" r:id="rId5"/>
    <p:sldId id="283" r:id="rId6"/>
    <p:sldId id="284" r:id="rId7"/>
    <p:sldId id="285" r:id="rId8"/>
    <p:sldId id="286" r:id="rId9"/>
    <p:sldId id="282" r:id="rId10"/>
    <p:sldId id="267" r:id="rId11"/>
    <p:sldId id="273" r:id="rId12"/>
    <p:sldId id="268" r:id="rId13"/>
    <p:sldId id="281" r:id="rId14"/>
    <p:sldId id="272" r:id="rId15"/>
    <p:sldId id="28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F0314-0FB0-202D-CFC8-BD6574BCB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E658EF-D068-8110-D941-7FE4F9372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C3256D-2341-5596-5130-558B28B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C35A1D-6B28-66C2-4988-861D4367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84A048-A142-0BF1-3144-B5FDC219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86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DA03A-5494-EE95-70F3-88AE3BC73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257AC24-CAEB-ECBA-CF46-9F29B1EFC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A0218-4F53-87B0-CD43-AF0D1D0A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AC1387-A28F-78A2-8F83-90C06615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F3815E-9D46-3BA4-8A27-56551C2D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5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40B5626-2F1A-2567-591E-1B8C625E2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E84ED6-A32D-6227-3395-6C9246D1E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8E900-A75B-88F7-AE1A-39BBD9E9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25B362-4187-41D3-3F9E-A09B40C74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E355B4D-31E3-3414-8CF6-0A823EED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197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3. Oktober 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8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CFFF9-275F-C044-743E-215A8D2D2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8C7E35-E696-1D72-742D-D59E05E1B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230724-F575-9000-0F70-4D0BDAE7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86F692-1B6E-890A-1A0E-4C1F1774C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0F74B8-9570-E7D2-6C3C-C3D45AB9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40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98AD1-9602-636C-08F2-0E28B08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D877F8-B293-B18E-0D74-78301C52F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362C20-0815-1A1D-AE6A-5701EC22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513927-B77C-AAD6-8262-972E5F3C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42587E-3FF2-E13F-6BFE-0D08268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37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FC45E-E14C-5263-4A32-6F45DADA6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B9F8A-1C4B-4E6F-903D-CD19F370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FD23B7A-726F-17A8-5AA8-A3102349D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4D54D-7C30-B3CE-BE67-42830FCD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213BE0-34DD-11F0-C263-084C3EE0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E85C23-BC9E-E9F7-93F9-6B3EFFE3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96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09F21D-7A7B-BF83-EBF7-C4971187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824DC1-A0D6-0464-39A3-94C1289EF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45258F6-26EC-4D54-EA77-77B7C1061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82CF61A-9634-0532-FBF4-7F09532FA4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887BF2-76A5-4F22-F02E-B258C5F5B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A44BCE8-9D24-A677-693E-F6CDBF92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989A950-93F5-A82D-F905-5129E5D3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BC2787B-01B2-5997-748D-64EDA27A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0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6B6DB-C9B5-075D-A6E4-0C296E01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EACA18-C427-6696-1902-67E7EC303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257ADC9-6EFD-5690-A10B-B753DE09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11BD468-0757-D231-92EB-32C6E04ED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62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853E67-240B-9E3A-9B96-34D413BF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077F00-B56D-D203-F0FA-C6227163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72C64E-C9F1-A88F-F5D1-9232AB46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82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7FF54-EF8D-AB5E-EF34-B5EED4CB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C4863E-7B4E-C381-038F-82496CD05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D062BD-F33D-CD84-9DAB-16881F5D9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EE8580-35D4-9A8D-E762-50310411F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D97D87-6E80-49E5-A8A2-B7A741F3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30A321-7C85-88B0-163C-BA99172A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41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92C8C-E282-ED94-25A8-2E4071A6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C20A47C-A44D-2C6D-97A4-94CF48DEE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D76A20-0B79-95CC-3D76-09B45E60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1B553E-89D3-E46A-C5CE-18407F984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7F9874-3526-9F75-B60B-3E75F549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F9F245-28D0-DB27-3CEF-CDEB17EF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114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A7BEB7E-E09A-2469-5CAD-F1D21749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F5D23C-8814-7857-3F46-B287A95BE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9B438A-0FE5-919E-9B41-C4AE36D5E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82454-8234-4EFE-A50D-66B3424437AF}" type="datetimeFigureOut">
              <a:rPr lang="de-DE" smtClean="0"/>
              <a:t>03.10.2022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71360D9-3591-3499-169D-2AF045EA4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125016-30AC-5239-41D7-CFD41CFBA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60A58-FDD6-4E44-9042-723EC99BD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98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91358" y="3589529"/>
            <a:ext cx="6359830" cy="177114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207482" y="0"/>
            <a:ext cx="2984518" cy="14472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46934" y="6373001"/>
            <a:ext cx="2101868" cy="443303"/>
          </a:xfrm>
          <a:prstGeom prst="rect">
            <a:avLst/>
          </a:prstGeom>
        </p:spPr>
      </p:pic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253763" y="1752172"/>
            <a:ext cx="4444327" cy="4444310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0035" r="-69387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525456" y="854094"/>
            <a:ext cx="7196144" cy="4157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2"/>
              </a:lnSpc>
            </a:pPr>
            <a:r>
              <a:rPr lang="en-US" sz="4701" dirty="0">
                <a:solidFill>
                  <a:srgbClr val="000000"/>
                </a:solidFill>
                <a:latin typeface="Oswald"/>
              </a:rPr>
              <a:t>Workshop </a:t>
            </a:r>
            <a:r>
              <a:rPr lang="en-GB" sz="4700" dirty="0">
                <a:solidFill>
                  <a:srgbClr val="2B2B2B"/>
                </a:solidFill>
                <a:latin typeface="Oswald" panose="00000500000000000000" pitchFamily="2" charset="0"/>
              </a:rPr>
              <a:t>9: Innovative approaches in quality frameworks for social services</a:t>
            </a:r>
          </a:p>
          <a:p>
            <a:pPr>
              <a:lnSpc>
                <a:spcPts val="6582"/>
              </a:lnSpc>
            </a:pPr>
            <a:endParaRPr lang="en-US" sz="4700" dirty="0">
              <a:solidFill>
                <a:srgbClr val="000000"/>
              </a:solidFill>
              <a:latin typeface="Oswald" panose="00000500000000000000" pitchFamily="2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-131566" y="4902326"/>
            <a:ext cx="470753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3032" dirty="0">
                <a:solidFill>
                  <a:srgbClr val="000000"/>
                </a:solidFill>
                <a:latin typeface="Josefin Sans Regular"/>
              </a:rPr>
              <a:t>University of Siegen</a:t>
            </a:r>
            <a:endParaRPr lang="en-GB" sz="3032" dirty="0">
              <a:solidFill>
                <a:srgbClr val="000000"/>
              </a:solidFill>
              <a:latin typeface="Josefin Sans Regular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38950" y="1447213"/>
            <a:ext cx="4868537" cy="4806574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53507" y="4451928"/>
            <a:ext cx="5435601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3032" dirty="0">
                <a:solidFill>
                  <a:srgbClr val="000000"/>
                </a:solidFill>
                <a:latin typeface="Josefin Sans Regular"/>
              </a:rPr>
              <a:t>Prof. Dr. Johannes Schädler 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5022F7D-BB5E-1533-B523-8A8A4B3A7F71}"/>
              </a:ext>
            </a:extLst>
          </p:cNvPr>
          <p:cNvSpPr txBox="1"/>
          <p:nvPr/>
        </p:nvSpPr>
        <p:spPr>
          <a:xfrm>
            <a:off x="88556" y="6365216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F296E94-1B87-C143-5B8D-3B8D1B2FF0B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" y="5411573"/>
            <a:ext cx="392430" cy="470747"/>
          </a:xfrm>
          <a:prstGeom prst="rect">
            <a:avLst/>
          </a:prstGeom>
          <a:noFill/>
        </p:spPr>
      </p:pic>
      <p:pic>
        <p:nvPicPr>
          <p:cNvPr id="17" name="Grafik 16" title="Logo University of Siegen">
            <a:extLst>
              <a:ext uri="{FF2B5EF4-FFF2-40B4-BE49-F238E27FC236}">
                <a16:creationId xmlns:a16="http://schemas.microsoft.com/office/drawing/2014/main" id="{004C91C1-E1C5-0343-4713-80AAE3040C9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556" y="5452077"/>
            <a:ext cx="1120128" cy="347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31777" y="424195"/>
            <a:ext cx="8764623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dirty="0" err="1"/>
              <a:t>Self</a:t>
            </a:r>
            <a:r>
              <a:rPr lang="de-DE" sz="2667" dirty="0"/>
              <a:t> </a:t>
            </a:r>
            <a:r>
              <a:rPr lang="de-DE" sz="2667" dirty="0" err="1"/>
              <a:t>evaluation</a:t>
            </a:r>
            <a:r>
              <a:rPr lang="de-DE" sz="2667" dirty="0"/>
              <a:t> and external </a:t>
            </a:r>
            <a:r>
              <a:rPr lang="de-DE" sz="2667" dirty="0" err="1"/>
              <a:t>evaluation</a:t>
            </a:r>
            <a:r>
              <a:rPr lang="de-DE" sz="2667" dirty="0"/>
              <a:t> in </a:t>
            </a:r>
            <a:r>
              <a:rPr lang="de-DE" sz="2667" dirty="0" err="1"/>
              <a:t>organizations</a:t>
            </a:r>
            <a:r>
              <a:rPr lang="de-DE" sz="2667" dirty="0"/>
              <a:t> : </a:t>
            </a:r>
            <a:r>
              <a:rPr lang="de-DE" sz="2667" dirty="0" err="1"/>
              <a:t>advantages</a:t>
            </a:r>
            <a:r>
              <a:rPr lang="de-DE" sz="2667" dirty="0"/>
              <a:t> and </a:t>
            </a:r>
            <a:r>
              <a:rPr lang="de-DE" sz="2667" dirty="0" err="1"/>
              <a:t>risks</a:t>
            </a:r>
            <a:r>
              <a:rPr lang="de-DE" sz="2667" dirty="0"/>
              <a:t> – </a:t>
            </a:r>
            <a:r>
              <a:rPr lang="de-DE" sz="2667" dirty="0" err="1"/>
              <a:t>Let</a:t>
            </a:r>
            <a:r>
              <a:rPr lang="de-DE" sz="2667" dirty="0"/>
              <a:t>‘ s rate </a:t>
            </a:r>
            <a:r>
              <a:rPr lang="de-DE" sz="2667" dirty="0" err="1"/>
              <a:t>together</a:t>
            </a:r>
            <a:r>
              <a:rPr lang="de-DE" sz="2667" dirty="0"/>
              <a:t>: ++ and --</a:t>
            </a:r>
            <a:endParaRPr lang="en-US" sz="2667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0" name="Tabelle 12">
            <a:extLst>
              <a:ext uri="{FF2B5EF4-FFF2-40B4-BE49-F238E27FC236}">
                <a16:creationId xmlns:a16="http://schemas.microsoft.com/office/drawing/2014/main" id="{8B942B01-236B-E1F7-3CF2-E597335C5C24}"/>
              </a:ext>
            </a:extLst>
          </p:cNvPr>
          <p:cNvGraphicFramePr>
            <a:graphicFrameLocks noGrp="1"/>
          </p:cNvGraphicFramePr>
          <p:nvPr/>
        </p:nvGraphicFramePr>
        <p:xfrm>
          <a:off x="1337765" y="1358550"/>
          <a:ext cx="8057727" cy="5053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2289">
                  <a:extLst>
                    <a:ext uri="{9D8B030D-6E8A-4147-A177-3AD203B41FA5}">
                      <a16:colId xmlns:a16="http://schemas.microsoft.com/office/drawing/2014/main" val="930594352"/>
                    </a:ext>
                  </a:extLst>
                </a:gridCol>
                <a:gridCol w="1135778">
                  <a:extLst>
                    <a:ext uri="{9D8B030D-6E8A-4147-A177-3AD203B41FA5}">
                      <a16:colId xmlns:a16="http://schemas.microsoft.com/office/drawing/2014/main" val="3502862168"/>
                    </a:ext>
                  </a:extLst>
                </a:gridCol>
                <a:gridCol w="1139660">
                  <a:extLst>
                    <a:ext uri="{9D8B030D-6E8A-4147-A177-3AD203B41FA5}">
                      <a16:colId xmlns:a16="http://schemas.microsoft.com/office/drawing/2014/main" val="79277079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Self-evaluation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External </a:t>
                      </a:r>
                    </a:p>
                    <a:p>
                      <a:r>
                        <a:rPr lang="de-DE" sz="1600" dirty="0" err="1"/>
                        <a:t>evaluation</a:t>
                      </a:r>
                      <a:endParaRPr lang="de-DE" sz="16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4030832944"/>
                  </a:ext>
                </a:extLst>
              </a:tr>
              <a:tr h="677815">
                <a:tc>
                  <a:txBody>
                    <a:bodyPr/>
                    <a:lstStyle/>
                    <a:p>
                      <a:r>
                        <a:rPr lang="de-DE" sz="1600" dirty="0"/>
                        <a:t>Control on </a:t>
                      </a:r>
                      <a:r>
                        <a:rPr lang="de-DE" sz="1600" dirty="0" err="1"/>
                        <a:t>results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high</a:t>
                      </a:r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101211088"/>
                  </a:ext>
                </a:extLst>
              </a:tr>
              <a:tr h="677815">
                <a:tc>
                  <a:txBody>
                    <a:bodyPr/>
                    <a:lstStyle/>
                    <a:p>
                      <a:r>
                        <a:rPr lang="de-DE" sz="1600" dirty="0"/>
                        <a:t>Evaluation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not </a:t>
                      </a:r>
                      <a:r>
                        <a:rPr lang="de-DE" sz="1600" dirty="0" err="1"/>
                        <a:t>done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strategically</a:t>
                      </a:r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079257149"/>
                  </a:ext>
                </a:extLst>
              </a:tr>
              <a:tr h="63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Readiness</a:t>
                      </a:r>
                      <a:r>
                        <a:rPr lang="de-DE" sz="1600" dirty="0"/>
                        <a:t> to ‚publish‘ </a:t>
                      </a:r>
                      <a:r>
                        <a:rPr lang="de-DE" sz="1600" dirty="0" err="1"/>
                        <a:t>problems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encouraged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797601702"/>
                  </a:ext>
                </a:extLst>
              </a:tr>
              <a:tr h="63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/>
                        <a:t>Tacit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knowledge</a:t>
                      </a:r>
                      <a:r>
                        <a:rPr lang="de-DE" sz="1600" dirty="0"/>
                        <a:t> on </a:t>
                      </a:r>
                      <a:r>
                        <a:rPr lang="de-DE" sz="1600" dirty="0" err="1"/>
                        <a:t>structures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practices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can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activated</a:t>
                      </a:r>
                      <a:endParaRPr lang="de-DE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848740487"/>
                  </a:ext>
                </a:extLst>
              </a:tr>
              <a:tr h="639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Learning and </a:t>
                      </a:r>
                      <a:r>
                        <a:rPr lang="de-DE" sz="1600" dirty="0" err="1"/>
                        <a:t>development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of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staff</a:t>
                      </a:r>
                      <a:r>
                        <a:rPr lang="de-DE" sz="1600" dirty="0"/>
                        <a:t> and </a:t>
                      </a:r>
                      <a:r>
                        <a:rPr lang="de-DE" sz="1600" dirty="0" err="1"/>
                        <a:t>organization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is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fostered</a:t>
                      </a:r>
                      <a:endParaRPr lang="de-DE" sz="1600" dirty="0"/>
                    </a:p>
                    <a:p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34423564"/>
                  </a:ext>
                </a:extLst>
              </a:tr>
              <a:tr h="639381">
                <a:tc>
                  <a:txBody>
                    <a:bodyPr/>
                    <a:lstStyle/>
                    <a:p>
                      <a:r>
                        <a:rPr lang="de-DE" sz="1600" dirty="0" err="1"/>
                        <a:t>Good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quality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can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documented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for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the</a:t>
                      </a:r>
                      <a:r>
                        <a:rPr lang="de-DE" sz="1600" dirty="0"/>
                        <a:t> external </a:t>
                      </a:r>
                      <a:r>
                        <a:rPr lang="de-DE" sz="1600" dirty="0" err="1"/>
                        <a:t>world</a:t>
                      </a:r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512905098"/>
                  </a:ext>
                </a:extLst>
              </a:tr>
              <a:tr h="591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‚Blind </a:t>
                      </a:r>
                      <a:r>
                        <a:rPr lang="de-DE" sz="1600" dirty="0" err="1"/>
                        <a:t>spots</a:t>
                      </a:r>
                      <a:r>
                        <a:rPr lang="de-DE" sz="1600" dirty="0"/>
                        <a:t>‘ </a:t>
                      </a:r>
                      <a:r>
                        <a:rPr lang="de-DE" sz="1600" dirty="0" err="1"/>
                        <a:t>can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be</a:t>
                      </a:r>
                      <a:r>
                        <a:rPr lang="de-DE" sz="1600" dirty="0"/>
                        <a:t> </a:t>
                      </a:r>
                      <a:r>
                        <a:rPr lang="de-DE" sz="1600" dirty="0" err="1"/>
                        <a:t>found</a:t>
                      </a:r>
                      <a:r>
                        <a:rPr lang="de-DE" sz="1600" dirty="0"/>
                        <a:t> </a:t>
                      </a:r>
                    </a:p>
                    <a:p>
                      <a:endParaRPr lang="de-DE" sz="16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305341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3311" y="305167"/>
            <a:ext cx="9163623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3200" dirty="0">
                <a:solidFill>
                  <a:srgbClr val="000000"/>
                </a:solidFill>
                <a:latin typeface="League Spartan"/>
              </a:rPr>
              <a:t>„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Guided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self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-evaluation“ – a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methodology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for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quality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assurance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in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disability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service</a:t>
            </a:r>
            <a:r>
              <a:rPr lang="de-DE" sz="32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3200" dirty="0" err="1">
                <a:solidFill>
                  <a:srgbClr val="000000"/>
                </a:solidFill>
                <a:latin typeface="League Spartan"/>
              </a:rPr>
              <a:t>organizations</a:t>
            </a:r>
            <a:endParaRPr lang="en-US" sz="32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28113DE-AA25-ADF1-0CA1-EE908D1E2057}"/>
              </a:ext>
            </a:extLst>
          </p:cNvPr>
          <p:cNvSpPr txBox="1"/>
          <p:nvPr/>
        </p:nvSpPr>
        <p:spPr>
          <a:xfrm>
            <a:off x="463221" y="1752172"/>
            <a:ext cx="9462014" cy="433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 err="1"/>
              <a:t>Identification</a:t>
            </a:r>
            <a:r>
              <a:rPr lang="de-DE" sz="2667" dirty="0"/>
              <a:t>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key</a:t>
            </a:r>
            <a:r>
              <a:rPr lang="de-DE" sz="2667" dirty="0"/>
              <a:t> </a:t>
            </a:r>
            <a:r>
              <a:rPr lang="de-DE" sz="2667" dirty="0" err="1"/>
              <a:t>areas</a:t>
            </a:r>
            <a:r>
              <a:rPr lang="de-DE" sz="2667" dirty="0"/>
              <a:t> </a:t>
            </a:r>
            <a:r>
              <a:rPr lang="de-DE" sz="2667" dirty="0" err="1"/>
              <a:t>of</a:t>
            </a:r>
            <a:r>
              <a:rPr lang="de-DE" sz="2667" dirty="0"/>
              <a:t> a type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service</a:t>
            </a:r>
            <a:r>
              <a:rPr lang="de-DE" sz="2667" dirty="0"/>
              <a:t> </a:t>
            </a:r>
            <a:r>
              <a:rPr lang="de-DE" sz="2667" dirty="0" err="1"/>
              <a:t>organizations</a:t>
            </a:r>
            <a:r>
              <a:rPr lang="de-DE" sz="2667" dirty="0"/>
              <a:t> </a:t>
            </a:r>
          </a:p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/>
              <a:t>Description </a:t>
            </a:r>
            <a:r>
              <a:rPr lang="de-DE" sz="2667" dirty="0" err="1"/>
              <a:t>of</a:t>
            </a:r>
            <a:r>
              <a:rPr lang="de-DE" sz="2667" dirty="0"/>
              <a:t> professional </a:t>
            </a:r>
            <a:r>
              <a:rPr lang="de-DE" sz="2667" dirty="0" err="1"/>
              <a:t>standards</a:t>
            </a:r>
            <a:r>
              <a:rPr lang="de-DE" sz="2667" dirty="0"/>
              <a:t> </a:t>
            </a:r>
            <a:r>
              <a:rPr lang="de-DE" sz="2667" dirty="0" err="1"/>
              <a:t>for</a:t>
            </a:r>
            <a:r>
              <a:rPr lang="de-DE" sz="2667" dirty="0"/>
              <a:t> </a:t>
            </a:r>
            <a:r>
              <a:rPr lang="de-DE" sz="2667" dirty="0" err="1"/>
              <a:t>each</a:t>
            </a:r>
            <a:r>
              <a:rPr lang="de-DE" sz="2667" dirty="0"/>
              <a:t> </a:t>
            </a:r>
            <a:r>
              <a:rPr lang="de-DE" sz="2667" dirty="0" err="1"/>
              <a:t>key</a:t>
            </a:r>
            <a:r>
              <a:rPr lang="de-DE" sz="2667" dirty="0"/>
              <a:t> </a:t>
            </a:r>
            <a:r>
              <a:rPr lang="de-DE" sz="2667" dirty="0" err="1"/>
              <a:t>area</a:t>
            </a:r>
            <a:endParaRPr lang="de-DE" sz="2667" dirty="0"/>
          </a:p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/>
              <a:t>Development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indicators</a:t>
            </a:r>
            <a:r>
              <a:rPr lang="de-DE" sz="2667" dirty="0"/>
              <a:t> and </a:t>
            </a:r>
            <a:r>
              <a:rPr lang="de-DE" sz="2667" dirty="0" err="1"/>
              <a:t>rating</a:t>
            </a:r>
            <a:r>
              <a:rPr lang="de-DE" sz="2667" dirty="0"/>
              <a:t> </a:t>
            </a:r>
            <a:r>
              <a:rPr lang="de-DE" sz="2667" dirty="0" err="1"/>
              <a:t>scales</a:t>
            </a:r>
            <a:r>
              <a:rPr lang="de-DE" sz="2667" dirty="0"/>
              <a:t> </a:t>
            </a:r>
            <a:r>
              <a:rPr lang="de-DE" sz="2667" dirty="0" err="1"/>
              <a:t>for</a:t>
            </a:r>
            <a:r>
              <a:rPr lang="de-DE" sz="2667" dirty="0"/>
              <a:t> </a:t>
            </a:r>
            <a:r>
              <a:rPr lang="de-DE" sz="2667" dirty="0" err="1"/>
              <a:t>each</a:t>
            </a:r>
            <a:r>
              <a:rPr lang="de-DE" sz="2667" dirty="0"/>
              <a:t> </a:t>
            </a:r>
            <a:r>
              <a:rPr lang="de-DE" sz="2667" dirty="0" err="1"/>
              <a:t>key</a:t>
            </a:r>
            <a:r>
              <a:rPr lang="de-DE" sz="2667" dirty="0"/>
              <a:t> </a:t>
            </a:r>
            <a:r>
              <a:rPr lang="de-DE" sz="2667" dirty="0" err="1"/>
              <a:t>area</a:t>
            </a:r>
            <a:endParaRPr lang="de-DE" sz="2667" dirty="0"/>
          </a:p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/>
              <a:t>Formation </a:t>
            </a:r>
            <a:r>
              <a:rPr lang="de-DE" sz="2667" dirty="0" err="1"/>
              <a:t>of</a:t>
            </a:r>
            <a:r>
              <a:rPr lang="de-DE" sz="2667" dirty="0"/>
              <a:t> multi-</a:t>
            </a:r>
            <a:r>
              <a:rPr lang="de-DE" sz="2667" dirty="0" err="1"/>
              <a:t>perspective</a:t>
            </a:r>
            <a:r>
              <a:rPr lang="de-DE" sz="2667" dirty="0"/>
              <a:t> </a:t>
            </a:r>
            <a:r>
              <a:rPr lang="de-DE" sz="2667" dirty="0" err="1"/>
              <a:t>evaluation</a:t>
            </a:r>
            <a:r>
              <a:rPr lang="de-DE" sz="2667" dirty="0"/>
              <a:t> </a:t>
            </a:r>
            <a:r>
              <a:rPr lang="de-DE" sz="2667" dirty="0" err="1"/>
              <a:t>team</a:t>
            </a:r>
            <a:r>
              <a:rPr lang="de-DE" sz="2667" dirty="0"/>
              <a:t> (‚Eva-team‘ )</a:t>
            </a:r>
          </a:p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/>
              <a:t>Assessment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single</a:t>
            </a:r>
            <a:r>
              <a:rPr lang="de-DE" sz="2667" dirty="0"/>
              <a:t> </a:t>
            </a:r>
            <a:r>
              <a:rPr lang="de-DE" sz="2667" dirty="0" err="1"/>
              <a:t>areas</a:t>
            </a:r>
            <a:r>
              <a:rPr lang="de-DE" sz="2667" dirty="0"/>
              <a:t> and </a:t>
            </a:r>
            <a:r>
              <a:rPr lang="de-DE" sz="2667" dirty="0" err="1"/>
              <a:t>discussion</a:t>
            </a:r>
            <a:r>
              <a:rPr lang="de-DE" sz="2667" dirty="0"/>
              <a:t>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results</a:t>
            </a:r>
            <a:r>
              <a:rPr lang="de-DE" sz="2667" dirty="0"/>
              <a:t> in ‚</a:t>
            </a:r>
            <a:r>
              <a:rPr lang="de-DE" sz="2667" dirty="0" err="1"/>
              <a:t>Evateam</a:t>
            </a:r>
            <a:r>
              <a:rPr lang="de-DE" sz="2667" dirty="0"/>
              <a:t>‘ </a:t>
            </a:r>
            <a:r>
              <a:rPr lang="de-DE" sz="2667" dirty="0" err="1"/>
              <a:t>sessions</a:t>
            </a:r>
            <a:endParaRPr lang="de-DE" sz="2667" dirty="0"/>
          </a:p>
          <a:p>
            <a:pPr marL="495325" indent="-495325">
              <a:lnSpc>
                <a:spcPct val="150000"/>
              </a:lnSpc>
              <a:buFont typeface="+mj-lt"/>
              <a:buAutoNum type="arabicPeriod"/>
            </a:pPr>
            <a:r>
              <a:rPr lang="de-DE" sz="2667" dirty="0" err="1"/>
              <a:t>Documentation</a:t>
            </a:r>
            <a:r>
              <a:rPr lang="de-DE" sz="2667" dirty="0"/>
              <a:t> and </a:t>
            </a:r>
            <a:r>
              <a:rPr lang="de-DE" sz="2667" dirty="0" err="1"/>
              <a:t>reporting</a:t>
            </a:r>
            <a:r>
              <a:rPr lang="de-DE" sz="2667" dirty="0"/>
              <a:t> </a:t>
            </a:r>
            <a:r>
              <a:rPr lang="de-DE" sz="2667" dirty="0" err="1"/>
              <a:t>of</a:t>
            </a:r>
            <a:r>
              <a:rPr lang="de-DE" sz="2667" dirty="0"/>
              <a:t> </a:t>
            </a:r>
            <a:r>
              <a:rPr lang="de-DE" sz="2667" dirty="0" err="1"/>
              <a:t>results</a:t>
            </a:r>
            <a:r>
              <a:rPr lang="de-DE" sz="2667" dirty="0"/>
              <a:t> to </a:t>
            </a:r>
            <a:r>
              <a:rPr lang="de-DE" sz="2667" dirty="0" err="1"/>
              <a:t>the</a:t>
            </a:r>
            <a:r>
              <a:rPr lang="de-DE" sz="2667" dirty="0"/>
              <a:t> </a:t>
            </a:r>
            <a:r>
              <a:rPr lang="de-DE" sz="2667" dirty="0" err="1"/>
              <a:t>management</a:t>
            </a:r>
            <a:endParaRPr lang="de-DE" sz="2667" dirty="0"/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B71B0F3D-9DC9-78E9-3CA0-3476E2B962FB}"/>
              </a:ext>
            </a:extLst>
          </p:cNvPr>
          <p:cNvSpPr/>
          <p:nvPr/>
        </p:nvSpPr>
        <p:spPr>
          <a:xfrm>
            <a:off x="9550400" y="1854199"/>
            <a:ext cx="855133" cy="1424809"/>
          </a:xfrm>
          <a:prstGeom prst="rightBrace">
            <a:avLst>
              <a:gd name="adj1" fmla="val 8333"/>
              <a:gd name="adj2" fmla="val 5059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FFE09F2-9043-2466-1C13-892A604882CD}"/>
              </a:ext>
            </a:extLst>
          </p:cNvPr>
          <p:cNvSpPr txBox="1"/>
          <p:nvPr/>
        </p:nvSpPr>
        <p:spPr>
          <a:xfrm>
            <a:off x="10578831" y="2351159"/>
            <a:ext cx="113685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2400" dirty="0"/>
              <a:t>Manual</a:t>
            </a:r>
          </a:p>
        </p:txBody>
      </p:sp>
      <p:sp>
        <p:nvSpPr>
          <p:cNvPr id="15" name="Geschweifte Klammer rechts 14">
            <a:extLst>
              <a:ext uri="{FF2B5EF4-FFF2-40B4-BE49-F238E27FC236}">
                <a16:creationId xmlns:a16="http://schemas.microsoft.com/office/drawing/2014/main" id="{5DE05C15-3446-0BE5-816B-74E9DF8157C4}"/>
              </a:ext>
            </a:extLst>
          </p:cNvPr>
          <p:cNvSpPr/>
          <p:nvPr/>
        </p:nvSpPr>
        <p:spPr>
          <a:xfrm>
            <a:off x="9550400" y="3711277"/>
            <a:ext cx="855133" cy="1958617"/>
          </a:xfrm>
          <a:prstGeom prst="rightBrace">
            <a:avLst>
              <a:gd name="adj1" fmla="val 8333"/>
              <a:gd name="adj2" fmla="val 5059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3DBAE49-AB7C-4A0D-2D13-B107C5EC6F4E}"/>
              </a:ext>
            </a:extLst>
          </p:cNvPr>
          <p:cNvSpPr txBox="1"/>
          <p:nvPr/>
        </p:nvSpPr>
        <p:spPr>
          <a:xfrm>
            <a:off x="10578832" y="4290476"/>
            <a:ext cx="147890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err="1"/>
              <a:t>Procedure</a:t>
            </a:r>
            <a:r>
              <a:rPr lang="de-DE" sz="2400" dirty="0"/>
              <a:t> </a:t>
            </a:r>
          </a:p>
          <a:p>
            <a:r>
              <a:rPr lang="de-DE" sz="2400" dirty="0"/>
              <a:t> in </a:t>
            </a:r>
            <a:r>
              <a:rPr lang="de-DE" sz="2400" dirty="0" err="1"/>
              <a:t>service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147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2001" y="498170"/>
            <a:ext cx="8933399" cy="753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2"/>
              </a:lnSpc>
            </a:pPr>
            <a:r>
              <a:rPr lang="de-DE" sz="3600" dirty="0" err="1">
                <a:solidFill>
                  <a:srgbClr val="000000"/>
                </a:solidFill>
              </a:rPr>
              <a:t>Examples</a:t>
            </a:r>
            <a:r>
              <a:rPr lang="de-DE" sz="3600" dirty="0">
                <a:solidFill>
                  <a:srgbClr val="000000"/>
                </a:solidFill>
              </a:rPr>
              <a:t> </a:t>
            </a:r>
            <a:r>
              <a:rPr lang="de-DE" sz="3600" dirty="0" err="1">
                <a:solidFill>
                  <a:srgbClr val="000000"/>
                </a:solidFill>
              </a:rPr>
              <a:t>from</a:t>
            </a:r>
            <a:r>
              <a:rPr lang="de-DE" sz="3600" dirty="0">
                <a:solidFill>
                  <a:srgbClr val="000000"/>
                </a:solidFill>
              </a:rPr>
              <a:t> Germany: LEWO and </a:t>
            </a:r>
            <a:r>
              <a:rPr lang="de-DE" sz="3600" dirty="0" err="1">
                <a:solidFill>
                  <a:srgbClr val="000000"/>
                </a:solidFill>
              </a:rPr>
              <a:t>the</a:t>
            </a:r>
            <a:r>
              <a:rPr lang="de-DE" sz="3600" dirty="0">
                <a:solidFill>
                  <a:srgbClr val="000000"/>
                </a:solidFill>
              </a:rPr>
              <a:t> AQUAS</a:t>
            </a:r>
            <a:endParaRPr lang="en-US" sz="36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92521B-C3E2-4BDA-37D1-0FEBB028CB68}"/>
              </a:ext>
            </a:extLst>
          </p:cNvPr>
          <p:cNvSpPr txBox="1"/>
          <p:nvPr/>
        </p:nvSpPr>
        <p:spPr>
          <a:xfrm>
            <a:off x="809554" y="2006600"/>
            <a:ext cx="100648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23" indent="-457223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00"/>
                </a:solidFill>
              </a:rPr>
              <a:t>LEWO</a:t>
            </a:r>
            <a:r>
              <a:rPr lang="de-DE" sz="3200" dirty="0">
                <a:solidFill>
                  <a:srgbClr val="000000"/>
                </a:solidFill>
              </a:rPr>
              <a:t>: Manual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Quality Assessment and Development in Community Homes</a:t>
            </a:r>
          </a:p>
          <a:p>
            <a:pPr marL="457223" indent="-457223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00"/>
                </a:solidFill>
              </a:rPr>
              <a:t>AQUA-FUD</a:t>
            </a:r>
            <a:r>
              <a:rPr lang="de-DE" sz="3200" dirty="0">
                <a:solidFill>
                  <a:srgbClr val="000000"/>
                </a:solidFill>
              </a:rPr>
              <a:t>: Manual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Quality Assessment and Development in </a:t>
            </a:r>
            <a:r>
              <a:rPr lang="de-DE" sz="3200" dirty="0" err="1">
                <a:solidFill>
                  <a:srgbClr val="000000"/>
                </a:solidFill>
              </a:rPr>
              <a:t>Respite</a:t>
            </a:r>
            <a:r>
              <a:rPr lang="de-DE" sz="3200" dirty="0">
                <a:solidFill>
                  <a:srgbClr val="000000"/>
                </a:solidFill>
              </a:rPr>
              <a:t> Care Services</a:t>
            </a:r>
          </a:p>
          <a:p>
            <a:pPr marL="457223" indent="-457223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00"/>
                </a:solidFill>
              </a:rPr>
              <a:t>AQUA-UWO</a:t>
            </a:r>
            <a:r>
              <a:rPr lang="de-DE" sz="3200" dirty="0">
                <a:solidFill>
                  <a:srgbClr val="000000"/>
                </a:solidFill>
              </a:rPr>
              <a:t>: Manual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Quality Assessment and Development in Services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Supported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living</a:t>
            </a:r>
            <a:endParaRPr lang="de-DE" sz="3200" dirty="0">
              <a:solidFill>
                <a:srgbClr val="000000"/>
              </a:solidFill>
            </a:endParaRPr>
          </a:p>
          <a:p>
            <a:pPr marL="457223" indent="-457223">
              <a:buFont typeface="Arial" panose="020B0604020202020204" pitchFamily="34" charset="0"/>
              <a:buChar char="•"/>
            </a:pPr>
            <a:r>
              <a:rPr lang="de-DE" sz="3200" b="1" dirty="0">
                <a:solidFill>
                  <a:srgbClr val="000000"/>
                </a:solidFill>
              </a:rPr>
              <a:t>AQUA-</a:t>
            </a:r>
            <a:r>
              <a:rPr lang="de-DE" sz="3200" b="1" dirty="0" err="1">
                <a:solidFill>
                  <a:srgbClr val="000000"/>
                </a:solidFill>
              </a:rPr>
              <a:t>NetOH</a:t>
            </a:r>
            <a:r>
              <a:rPr lang="de-DE" sz="3200" dirty="0">
                <a:solidFill>
                  <a:srgbClr val="000000"/>
                </a:solidFill>
              </a:rPr>
              <a:t>: Manual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Quality Assessment and Development </a:t>
            </a:r>
            <a:r>
              <a:rPr lang="de-DE" sz="3200" dirty="0" err="1">
                <a:solidFill>
                  <a:srgbClr val="000000"/>
                </a:solidFill>
              </a:rPr>
              <a:t>of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local</a:t>
            </a:r>
            <a:r>
              <a:rPr lang="de-DE" sz="3200" dirty="0">
                <a:solidFill>
                  <a:srgbClr val="000000"/>
                </a:solidFill>
              </a:rPr>
              <a:t> Service Networks</a:t>
            </a:r>
          </a:p>
          <a:p>
            <a:endParaRPr lang="de-DE" sz="3200" dirty="0">
              <a:solidFill>
                <a:srgbClr val="000000"/>
              </a:solidFill>
            </a:endParaRPr>
          </a:p>
          <a:p>
            <a:pPr marL="609630" indent="-609630">
              <a:buFont typeface="+mj-lt"/>
              <a:buAutoNum type="arabicPeriod"/>
            </a:pP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494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59339" y="250995"/>
            <a:ext cx="893339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3600" dirty="0">
                <a:solidFill>
                  <a:srgbClr val="000000"/>
                </a:solidFill>
              </a:rPr>
              <a:t>AQUA-UWO: </a:t>
            </a:r>
            <a:r>
              <a:rPr lang="en-US" sz="3600" dirty="0">
                <a:solidFill>
                  <a:srgbClr val="000000"/>
                </a:solidFill>
              </a:rPr>
              <a:t>Key areas of services for supported living</a:t>
            </a:r>
            <a:endParaRPr lang="en-US" sz="3600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98D1095D-6EE4-1AA0-83B8-61CDCDC20ABF}"/>
              </a:ext>
            </a:extLst>
          </p:cNvPr>
          <p:cNvSpPr txBox="1">
            <a:spLocks/>
          </p:cNvSpPr>
          <p:nvPr/>
        </p:nvSpPr>
        <p:spPr>
          <a:xfrm>
            <a:off x="659126" y="1631527"/>
            <a:ext cx="5157787" cy="41195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A: </a:t>
            </a:r>
            <a:r>
              <a:rPr lang="de-DE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Governance</a:t>
            </a: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</a:t>
            </a: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service</a:t>
            </a:r>
            <a:r>
              <a:rPr lang="de-DE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organization</a:t>
            </a:r>
            <a:endParaRPr lang="de-DE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C282F9F-1DEB-8469-EA6C-7A2C6DC76FE3}"/>
              </a:ext>
            </a:extLst>
          </p:cNvPr>
          <p:cNvSpPr txBox="1">
            <a:spLocks/>
          </p:cNvSpPr>
          <p:nvPr/>
        </p:nvSpPr>
        <p:spPr>
          <a:xfrm>
            <a:off x="6022977" y="1631527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/>
              <a:t>B. </a:t>
            </a:r>
            <a:r>
              <a:rPr lang="de-DE" sz="2400" b="1" dirty="0" err="1"/>
              <a:t>Processes</a:t>
            </a:r>
            <a:r>
              <a:rPr lang="de-DE" sz="2400" b="1" dirty="0"/>
              <a:t> </a:t>
            </a:r>
            <a:r>
              <a:rPr lang="de-DE" sz="2400" b="1" dirty="0" err="1"/>
              <a:t>for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delivery</a:t>
            </a:r>
            <a:endParaRPr lang="de-DE" sz="2400" b="1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61D54FA5-BE5F-1D7F-9E54-CDA690F4BB18}"/>
              </a:ext>
            </a:extLst>
          </p:cNvPr>
          <p:cNvSpPr txBox="1">
            <a:spLocks/>
          </p:cNvSpPr>
          <p:nvPr/>
        </p:nvSpPr>
        <p:spPr>
          <a:xfrm>
            <a:off x="759340" y="2163944"/>
            <a:ext cx="4904614" cy="3933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Goals and </a:t>
            </a:r>
            <a:r>
              <a:rPr lang="de-DE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Location and </a:t>
            </a:r>
            <a:r>
              <a:rPr lang="de-DE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ressources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Leadership and </a:t>
            </a:r>
            <a:r>
              <a:rPr lang="de-DE" sz="2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cooperation</a:t>
            </a:r>
            <a:r>
              <a:rPr lang="de-DE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Recruitment and training of staff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Public relations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– service training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Funding and administration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Co-operation with local network</a:t>
            </a:r>
            <a:endParaRPr lang="de-DE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13BB0148-9544-305C-8808-4B9B46FA2B7F}"/>
              </a:ext>
            </a:extLst>
          </p:cNvPr>
          <p:cNvSpPr txBox="1">
            <a:spLocks/>
          </p:cNvSpPr>
          <p:nvPr/>
        </p:nvSpPr>
        <p:spPr>
          <a:xfrm>
            <a:off x="6096000" y="2163943"/>
            <a:ext cx="5491361" cy="45695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Team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organization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successful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coping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in 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-to-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participation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families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networks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Counselling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support in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crisis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-events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Risk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Relations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clients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Documentation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72394" y="139551"/>
            <a:ext cx="9744146" cy="1612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2"/>
              </a:lnSpc>
            </a:pPr>
            <a:r>
              <a:rPr lang="de-DE" sz="4000" b="1" dirty="0"/>
              <a:t>Future </a:t>
            </a:r>
            <a:r>
              <a:rPr lang="de-DE" sz="4000" b="1" dirty="0" err="1"/>
              <a:t>of</a:t>
            </a:r>
            <a:r>
              <a:rPr lang="de-DE" sz="4000" b="1" dirty="0"/>
              <a:t> </a:t>
            </a:r>
            <a:r>
              <a:rPr lang="de-DE" sz="4000" b="1" dirty="0" err="1"/>
              <a:t>quality</a:t>
            </a:r>
            <a:r>
              <a:rPr lang="de-DE" sz="4000" b="1" dirty="0"/>
              <a:t> </a:t>
            </a:r>
            <a:r>
              <a:rPr lang="de-DE" sz="4000" b="1" dirty="0" err="1"/>
              <a:t>frameworks</a:t>
            </a:r>
            <a:r>
              <a:rPr lang="de-DE" sz="4000" b="1" dirty="0"/>
              <a:t>: </a:t>
            </a:r>
            <a:r>
              <a:rPr lang="de-DE" sz="4000" b="1" dirty="0" err="1"/>
              <a:t>from</a:t>
            </a:r>
            <a:r>
              <a:rPr lang="de-DE" sz="4000" b="1" dirty="0"/>
              <a:t> </a:t>
            </a:r>
            <a:r>
              <a:rPr lang="de-DE" sz="4000" b="1" dirty="0" err="1"/>
              <a:t>single</a:t>
            </a:r>
            <a:r>
              <a:rPr lang="de-DE" sz="4000" b="1" dirty="0"/>
              <a:t> </a:t>
            </a:r>
            <a:r>
              <a:rPr lang="de-DE" sz="4000" b="1" dirty="0" err="1"/>
              <a:t>service</a:t>
            </a:r>
            <a:r>
              <a:rPr lang="de-DE" sz="4000" b="1" dirty="0"/>
              <a:t> </a:t>
            </a:r>
            <a:r>
              <a:rPr lang="de-DE" sz="4000" b="1" dirty="0" err="1"/>
              <a:t>approaches</a:t>
            </a:r>
            <a:r>
              <a:rPr lang="de-DE" sz="4000" b="1" dirty="0"/>
              <a:t> to </a:t>
            </a:r>
            <a:r>
              <a:rPr lang="de-DE" sz="4000" b="1" dirty="0" err="1"/>
              <a:t>local</a:t>
            </a:r>
            <a:r>
              <a:rPr lang="de-DE" sz="4000" b="1" dirty="0"/>
              <a:t> ‚</a:t>
            </a:r>
            <a:r>
              <a:rPr lang="de-DE" sz="4000" b="1" dirty="0" err="1"/>
              <a:t>quality</a:t>
            </a:r>
            <a:r>
              <a:rPr lang="de-DE" sz="4000" b="1" dirty="0"/>
              <a:t> </a:t>
            </a:r>
            <a:r>
              <a:rPr lang="de-DE" sz="4000" b="1" dirty="0" err="1"/>
              <a:t>dialogues</a:t>
            </a:r>
            <a:endParaRPr lang="en-US" sz="4000" dirty="0"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92521B-C3E2-4BDA-37D1-0FEBB028CB68}"/>
              </a:ext>
            </a:extLst>
          </p:cNvPr>
          <p:cNvSpPr txBox="1"/>
          <p:nvPr/>
        </p:nvSpPr>
        <p:spPr>
          <a:xfrm>
            <a:off x="809554" y="2006600"/>
            <a:ext cx="100648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European countries have progressed towards inclusive communities and person-centered services </a:t>
            </a:r>
            <a:r>
              <a:rPr lang="en-US" sz="2400" dirty="0"/>
              <a:t>with regard to UN CRPD, future quality frameworks must follow:</a:t>
            </a:r>
          </a:p>
          <a:p>
            <a:pPr lvl="1"/>
            <a:r>
              <a:rPr lang="en-US" sz="2000" i="1" dirty="0"/>
              <a:t>“Independent living requires </a:t>
            </a:r>
            <a:r>
              <a:rPr lang="en-US" sz="2000" b="1" i="1" dirty="0"/>
              <a:t>a differentiated landscape </a:t>
            </a:r>
            <a:r>
              <a:rPr lang="en-US" sz="2000" i="1" dirty="0"/>
              <a:t>of quality, accessible, person-</a:t>
            </a:r>
            <a:r>
              <a:rPr lang="en-US" sz="2000" i="1" dirty="0" err="1"/>
              <a:t>centred</a:t>
            </a:r>
            <a:r>
              <a:rPr lang="en-US" sz="2000" i="1" dirty="0"/>
              <a:t> and affordable, community- and family-based services…. Mainstream support services need to be inclusive of and accessible …”(EU-Commission “Disability Strategy 2021 – 2030, p. 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Quality </a:t>
            </a:r>
            <a:r>
              <a:rPr lang="de-DE" sz="2400" dirty="0" err="1"/>
              <a:t>frameworks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b="1" dirty="0" err="1"/>
              <a:t>reach</a:t>
            </a:r>
            <a:r>
              <a:rPr lang="de-DE" sz="2400" b="1" dirty="0"/>
              <a:t> </a:t>
            </a:r>
            <a:r>
              <a:rPr lang="de-DE" sz="2400" b="1" dirty="0" err="1"/>
              <a:t>beyond</a:t>
            </a:r>
            <a:r>
              <a:rPr lang="de-DE" sz="2400" b="1" dirty="0"/>
              <a:t> </a:t>
            </a:r>
            <a:r>
              <a:rPr lang="de-DE" sz="2400" b="1" dirty="0" err="1"/>
              <a:t>single</a:t>
            </a:r>
            <a:r>
              <a:rPr lang="de-DE" sz="2400" b="1" dirty="0"/>
              <a:t> </a:t>
            </a:r>
            <a:r>
              <a:rPr lang="de-DE" sz="2400" b="1" dirty="0" err="1"/>
              <a:t>service</a:t>
            </a:r>
            <a:r>
              <a:rPr lang="de-DE" sz="2400" b="1" dirty="0"/>
              <a:t> </a:t>
            </a:r>
            <a:r>
              <a:rPr lang="de-DE" sz="2400" b="1" dirty="0" err="1"/>
              <a:t>organizations</a:t>
            </a:r>
            <a:r>
              <a:rPr lang="de-DE" sz="2400" dirty="0"/>
              <a:t> and </a:t>
            </a:r>
            <a:r>
              <a:rPr lang="de-DE" sz="2400" dirty="0" err="1"/>
              <a:t>facilitate</a:t>
            </a:r>
            <a:r>
              <a:rPr lang="de-DE" sz="2400" dirty="0"/>
              <a:t> network </a:t>
            </a:r>
            <a:r>
              <a:rPr lang="de-DE" sz="2400" dirty="0" err="1"/>
              <a:t>approaches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services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Development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forms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participatory</a:t>
            </a:r>
            <a:r>
              <a:rPr lang="de-DE" sz="2400" b="1" dirty="0"/>
              <a:t> </a:t>
            </a:r>
            <a:r>
              <a:rPr lang="de-DE" sz="2400" b="1" dirty="0" err="1"/>
              <a:t>evaluation</a:t>
            </a:r>
            <a:r>
              <a:rPr lang="de-DE" sz="2400" b="1" dirty="0"/>
              <a:t>, e.g. ‚</a:t>
            </a:r>
            <a:r>
              <a:rPr lang="de-DE" sz="2400" b="1" dirty="0" err="1"/>
              <a:t>local</a:t>
            </a:r>
            <a:r>
              <a:rPr lang="de-DE" sz="2400" b="1" dirty="0"/>
              <a:t> </a:t>
            </a:r>
            <a:r>
              <a:rPr lang="de-DE" sz="2400" b="1" dirty="0" err="1"/>
              <a:t>quality</a:t>
            </a:r>
            <a:r>
              <a:rPr lang="de-DE" sz="2400" b="1" dirty="0"/>
              <a:t> </a:t>
            </a:r>
            <a:r>
              <a:rPr lang="de-DE" sz="2400" b="1" dirty="0" err="1"/>
              <a:t>dialogues</a:t>
            </a:r>
            <a:r>
              <a:rPr lang="de-DE" sz="2400" dirty="0"/>
              <a:t>‘ on </a:t>
            </a:r>
            <a:r>
              <a:rPr lang="de-DE" sz="2400" dirty="0" err="1"/>
              <a:t>outcomes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service</a:t>
            </a:r>
            <a:r>
              <a:rPr lang="de-DE" sz="2400" dirty="0"/>
              <a:t> </a:t>
            </a:r>
            <a:r>
              <a:rPr lang="de-DE" sz="2400" dirty="0" err="1"/>
              <a:t>evaluations</a:t>
            </a:r>
            <a:r>
              <a:rPr lang="de-DE" sz="2400" dirty="0"/>
              <a:t> open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service</a:t>
            </a:r>
            <a:r>
              <a:rPr lang="de-DE" sz="2400" dirty="0"/>
              <a:t> </a:t>
            </a:r>
            <a:r>
              <a:rPr lang="de-DE" sz="2400" dirty="0" err="1"/>
              <a:t>users</a:t>
            </a:r>
            <a:r>
              <a:rPr lang="de-DE" sz="2400" dirty="0"/>
              <a:t> and </a:t>
            </a:r>
            <a:r>
              <a:rPr lang="de-DE" sz="2400" dirty="0" err="1"/>
              <a:t>collective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 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community</a:t>
            </a:r>
            <a:r>
              <a:rPr lang="de-DE" sz="2400" dirty="0"/>
              <a:t> </a:t>
            </a:r>
            <a:r>
              <a:rPr lang="de-DE" sz="2400" dirty="0" err="1"/>
              <a:t>development</a:t>
            </a:r>
            <a:r>
              <a:rPr lang="de-DE" sz="2400" dirty="0"/>
              <a:t>.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52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Contact</a:t>
            </a:r>
            <a:r>
              <a:rPr lang="de-DE" b="0" dirty="0"/>
              <a:t> </a:t>
            </a:r>
          </a:p>
          <a:p>
            <a:endParaRPr lang="de-DE" b="0" dirty="0"/>
          </a:p>
          <a:p>
            <a:pPr lvl="2"/>
            <a:r>
              <a:rPr lang="de-DE" dirty="0"/>
              <a:t>Prof. Dr. Johannes Schädler</a:t>
            </a:r>
          </a:p>
          <a:p>
            <a:pPr lvl="2"/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Siegen | ZPE</a:t>
            </a:r>
          </a:p>
          <a:p>
            <a:pPr lvl="2"/>
            <a:r>
              <a:rPr lang="de-DE" dirty="0" err="1"/>
              <a:t>Hoelderlinstraße</a:t>
            </a:r>
            <a:r>
              <a:rPr lang="de-DE" dirty="0"/>
              <a:t> 3</a:t>
            </a:r>
          </a:p>
          <a:p>
            <a:pPr lvl="1"/>
            <a:r>
              <a:rPr lang="de-DE" dirty="0"/>
              <a:t>57076 Siegen | Germany</a:t>
            </a:r>
          </a:p>
          <a:p>
            <a:pPr lvl="2"/>
            <a:r>
              <a:rPr lang="de-DE" dirty="0"/>
              <a:t>schaedler@zpe.uni-siegen.de</a:t>
            </a:r>
          </a:p>
          <a:p>
            <a:pPr lvl="2"/>
            <a:r>
              <a:rPr lang="de-DE" dirty="0" err="1"/>
              <a:t>www.uni-siegen.de</a:t>
            </a:r>
            <a:r>
              <a:rPr lang="de-DE" dirty="0"/>
              <a:t>/</a:t>
            </a:r>
            <a:r>
              <a:rPr lang="de-DE" dirty="0" err="1"/>
              <a:t>zpe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3. Oktober 2022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1AD930C7-574E-4A31-805E-90F3FAB572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0" b="25300"/>
          <a:stretch/>
        </p:blipFill>
        <p:spPr>
          <a:xfrm>
            <a:off x="4583832" y="0"/>
            <a:ext cx="7608168" cy="565182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936" y="620792"/>
            <a:ext cx="9433048" cy="864000"/>
          </a:xfrm>
        </p:spPr>
        <p:txBody>
          <a:bodyPr>
            <a:normAutofit/>
          </a:bodyPr>
          <a:lstStyle/>
          <a:p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your</a:t>
            </a:r>
            <a:r>
              <a:rPr lang="de-DE" sz="3600" dirty="0"/>
              <a:t> </a:t>
            </a:r>
            <a:r>
              <a:rPr lang="de-DE" sz="3600" dirty="0" err="1"/>
              <a:t>attention</a:t>
            </a:r>
            <a:r>
              <a:rPr lang="de-DE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3576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09554" y="904049"/>
            <a:ext cx="2743200" cy="772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2"/>
              </a:lnSpc>
            </a:pPr>
            <a:r>
              <a:rPr lang="en-US" sz="4701" dirty="0">
                <a:solidFill>
                  <a:srgbClr val="000000"/>
                </a:solidFill>
                <a:latin typeface="Oswald"/>
              </a:rPr>
              <a:t>Structure</a:t>
            </a: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92521B-C3E2-4BDA-37D1-0FEBB028CB68}"/>
              </a:ext>
            </a:extLst>
          </p:cNvPr>
          <p:cNvSpPr txBox="1"/>
          <p:nvPr/>
        </p:nvSpPr>
        <p:spPr>
          <a:xfrm>
            <a:off x="809554" y="2006600"/>
            <a:ext cx="1006489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30" indent="-609630">
              <a:buFont typeface="+mj-lt"/>
              <a:buAutoNum type="arabicPeriod"/>
            </a:pPr>
            <a:r>
              <a:rPr lang="de-DE" sz="3200" dirty="0">
                <a:solidFill>
                  <a:srgbClr val="000000"/>
                </a:solidFill>
              </a:rPr>
              <a:t>Quality </a:t>
            </a:r>
            <a:r>
              <a:rPr lang="de-DE" sz="3200" dirty="0" err="1">
                <a:solidFill>
                  <a:srgbClr val="000000"/>
                </a:solidFill>
              </a:rPr>
              <a:t>of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services</a:t>
            </a:r>
            <a:r>
              <a:rPr lang="de-DE" sz="3200" dirty="0">
                <a:solidFill>
                  <a:srgbClr val="000000"/>
                </a:solidFill>
              </a:rPr>
              <a:t> – a (</a:t>
            </a:r>
            <a:r>
              <a:rPr lang="de-DE" sz="3200" dirty="0" err="1">
                <a:solidFill>
                  <a:srgbClr val="000000"/>
                </a:solidFill>
              </a:rPr>
              <a:t>very</a:t>
            </a:r>
            <a:r>
              <a:rPr lang="de-DE" sz="3200" dirty="0">
                <a:solidFill>
                  <a:srgbClr val="000000"/>
                </a:solidFill>
              </a:rPr>
              <a:t>) </a:t>
            </a:r>
            <a:r>
              <a:rPr lang="de-DE" sz="3200" dirty="0" err="1">
                <a:solidFill>
                  <a:srgbClr val="000000"/>
                </a:solidFill>
              </a:rPr>
              <a:t>short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reflection</a:t>
            </a:r>
            <a:r>
              <a:rPr lang="de-DE" sz="3200" dirty="0">
                <a:solidFill>
                  <a:srgbClr val="000000"/>
                </a:solidFill>
              </a:rPr>
              <a:t> on </a:t>
            </a:r>
            <a:r>
              <a:rPr lang="de-DE" sz="3200" dirty="0" err="1">
                <a:solidFill>
                  <a:srgbClr val="000000"/>
                </a:solidFill>
              </a:rPr>
              <a:t>terms</a:t>
            </a:r>
            <a:r>
              <a:rPr lang="de-DE" sz="3200" dirty="0">
                <a:solidFill>
                  <a:srgbClr val="000000"/>
                </a:solidFill>
              </a:rPr>
              <a:t> and </a:t>
            </a:r>
            <a:r>
              <a:rPr lang="de-DE" sz="3200" dirty="0" err="1">
                <a:solidFill>
                  <a:srgbClr val="000000"/>
                </a:solidFill>
              </a:rPr>
              <a:t>concepts</a:t>
            </a:r>
            <a:endParaRPr lang="de-DE" sz="3200" dirty="0">
              <a:solidFill>
                <a:srgbClr val="000000"/>
              </a:solidFill>
            </a:endParaRPr>
          </a:p>
          <a:p>
            <a:pPr marL="609630" indent="-609630">
              <a:buFont typeface="+mj-lt"/>
              <a:buAutoNum type="arabicPeriod"/>
            </a:pPr>
            <a:r>
              <a:rPr lang="de-DE" sz="3200" dirty="0">
                <a:solidFill>
                  <a:srgbClr val="000000"/>
                </a:solidFill>
              </a:rPr>
              <a:t>Quality </a:t>
            </a:r>
            <a:r>
              <a:rPr lang="de-DE" sz="3200" dirty="0" err="1">
                <a:solidFill>
                  <a:srgbClr val="000000"/>
                </a:solidFill>
              </a:rPr>
              <a:t>assurance</a:t>
            </a:r>
            <a:r>
              <a:rPr lang="de-DE" sz="3200" dirty="0">
                <a:solidFill>
                  <a:srgbClr val="000000"/>
                </a:solidFill>
              </a:rPr>
              <a:t> and </a:t>
            </a:r>
            <a:r>
              <a:rPr lang="de-DE" sz="3200" dirty="0" err="1">
                <a:solidFill>
                  <a:srgbClr val="000000"/>
                </a:solidFill>
              </a:rPr>
              <a:t>its</a:t>
            </a:r>
            <a:r>
              <a:rPr lang="de-DE" sz="3200" dirty="0">
                <a:solidFill>
                  <a:srgbClr val="000000"/>
                </a:solidFill>
              </a:rPr>
              <a:t> different </a:t>
            </a:r>
            <a:r>
              <a:rPr lang="de-DE" sz="3200" dirty="0" err="1">
                <a:solidFill>
                  <a:srgbClr val="000000"/>
                </a:solidFill>
              </a:rPr>
              <a:t>purposes</a:t>
            </a:r>
            <a:endParaRPr lang="de-DE" sz="3200" dirty="0">
              <a:solidFill>
                <a:srgbClr val="000000"/>
              </a:solidFill>
            </a:endParaRPr>
          </a:p>
          <a:p>
            <a:pPr marL="609630" indent="-609630">
              <a:buFont typeface="+mj-lt"/>
              <a:buAutoNum type="arabicPeriod"/>
            </a:pPr>
            <a:r>
              <a:rPr lang="de-DE" sz="3200" dirty="0">
                <a:solidFill>
                  <a:srgbClr val="000000"/>
                </a:solidFill>
              </a:rPr>
              <a:t>„</a:t>
            </a:r>
            <a:r>
              <a:rPr lang="de-DE" sz="3200" dirty="0" err="1">
                <a:solidFill>
                  <a:srgbClr val="000000"/>
                </a:solidFill>
              </a:rPr>
              <a:t>Guided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self</a:t>
            </a:r>
            <a:r>
              <a:rPr lang="de-DE" sz="3200" dirty="0">
                <a:solidFill>
                  <a:srgbClr val="000000"/>
                </a:solidFill>
              </a:rPr>
              <a:t>-evaluation“ – a </a:t>
            </a:r>
            <a:r>
              <a:rPr lang="de-DE" sz="3200" dirty="0" err="1">
                <a:solidFill>
                  <a:srgbClr val="000000"/>
                </a:solidFill>
              </a:rPr>
              <a:t>methodology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for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quality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assurance</a:t>
            </a:r>
            <a:r>
              <a:rPr lang="de-DE" sz="3200" dirty="0">
                <a:solidFill>
                  <a:srgbClr val="000000"/>
                </a:solidFill>
              </a:rPr>
              <a:t> in </a:t>
            </a:r>
            <a:r>
              <a:rPr lang="de-DE" sz="3200" dirty="0" err="1">
                <a:solidFill>
                  <a:srgbClr val="000000"/>
                </a:solidFill>
              </a:rPr>
              <a:t>disability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services</a:t>
            </a:r>
            <a:endParaRPr lang="de-DE" sz="3200" dirty="0">
              <a:solidFill>
                <a:srgbClr val="000000"/>
              </a:solidFill>
            </a:endParaRPr>
          </a:p>
          <a:p>
            <a:pPr marL="609630" indent="-609630">
              <a:buFont typeface="+mj-lt"/>
              <a:buAutoNum type="arabicPeriod"/>
            </a:pPr>
            <a:r>
              <a:rPr lang="de-DE" sz="3200" dirty="0" err="1">
                <a:solidFill>
                  <a:srgbClr val="000000"/>
                </a:solidFill>
              </a:rPr>
              <a:t>Examples</a:t>
            </a:r>
            <a:r>
              <a:rPr lang="de-DE" sz="3200" dirty="0">
                <a:solidFill>
                  <a:srgbClr val="000000"/>
                </a:solidFill>
              </a:rPr>
              <a:t> form Germany: LEWO and </a:t>
            </a:r>
            <a:r>
              <a:rPr lang="de-DE" sz="3200" dirty="0" err="1">
                <a:solidFill>
                  <a:srgbClr val="000000"/>
                </a:solidFill>
              </a:rPr>
              <a:t>the</a:t>
            </a:r>
            <a:r>
              <a:rPr lang="de-DE" sz="3200" dirty="0">
                <a:solidFill>
                  <a:srgbClr val="000000"/>
                </a:solidFill>
              </a:rPr>
              <a:t> AQUAS</a:t>
            </a:r>
          </a:p>
          <a:p>
            <a:pPr marL="609630" indent="-609630">
              <a:buFont typeface="+mj-lt"/>
              <a:buAutoNum type="arabicPeriod"/>
            </a:pPr>
            <a:r>
              <a:rPr lang="de-DE" sz="3200" dirty="0">
                <a:solidFill>
                  <a:srgbClr val="000000"/>
                </a:solidFill>
              </a:rPr>
              <a:t>Quality </a:t>
            </a:r>
            <a:r>
              <a:rPr lang="de-DE" sz="3200" dirty="0" err="1">
                <a:solidFill>
                  <a:srgbClr val="000000"/>
                </a:solidFill>
              </a:rPr>
              <a:t>assurance</a:t>
            </a:r>
            <a:r>
              <a:rPr lang="de-DE" sz="3200" dirty="0">
                <a:solidFill>
                  <a:srgbClr val="000000"/>
                </a:solidFill>
              </a:rPr>
              <a:t> and </a:t>
            </a:r>
            <a:r>
              <a:rPr lang="de-DE" sz="3200" dirty="0" err="1">
                <a:solidFill>
                  <a:srgbClr val="000000"/>
                </a:solidFill>
              </a:rPr>
              <a:t>collective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learning</a:t>
            </a:r>
            <a:r>
              <a:rPr lang="de-DE" sz="3200" dirty="0">
                <a:solidFill>
                  <a:srgbClr val="000000"/>
                </a:solidFill>
              </a:rPr>
              <a:t> in </a:t>
            </a:r>
            <a:r>
              <a:rPr lang="de-DE" sz="3200" dirty="0" err="1">
                <a:solidFill>
                  <a:srgbClr val="000000"/>
                </a:solidFill>
              </a:rPr>
              <a:t>local</a:t>
            </a:r>
            <a:r>
              <a:rPr lang="de-DE" sz="3200" dirty="0">
                <a:solidFill>
                  <a:srgbClr val="000000"/>
                </a:solidFill>
              </a:rPr>
              <a:t> </a:t>
            </a:r>
            <a:r>
              <a:rPr lang="de-DE" sz="3200" dirty="0" err="1">
                <a:solidFill>
                  <a:srgbClr val="000000"/>
                </a:solidFill>
              </a:rPr>
              <a:t>communities</a:t>
            </a:r>
            <a:endParaRPr lang="de-DE" sz="3200" dirty="0">
              <a:solidFill>
                <a:srgbClr val="000000"/>
              </a:solidFill>
            </a:endParaRP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69314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09554" y="904049"/>
            <a:ext cx="10366447" cy="851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82"/>
              </a:lnSpc>
            </a:pPr>
            <a:r>
              <a:rPr lang="de-DE" sz="6400" dirty="0">
                <a:solidFill>
                  <a:srgbClr val="000000"/>
                </a:solidFill>
                <a:latin typeface="League Spartan"/>
              </a:rPr>
              <a:t>Q</a:t>
            </a:r>
            <a:r>
              <a:rPr lang="de-DE" sz="4800" dirty="0">
                <a:solidFill>
                  <a:srgbClr val="000000"/>
                </a:solidFill>
                <a:latin typeface="League Spartan"/>
              </a:rPr>
              <a:t>uality </a:t>
            </a:r>
            <a:r>
              <a:rPr lang="de-DE" sz="4800" dirty="0" err="1">
                <a:solidFill>
                  <a:srgbClr val="000000"/>
                </a:solidFill>
                <a:latin typeface="League Spartan"/>
              </a:rPr>
              <a:t>of</a:t>
            </a:r>
            <a:r>
              <a:rPr lang="de-DE" sz="4800" dirty="0">
                <a:solidFill>
                  <a:srgbClr val="000000"/>
                </a:solidFill>
                <a:latin typeface="League Spartan"/>
              </a:rPr>
              <a:t> </a:t>
            </a:r>
            <a:r>
              <a:rPr lang="de-DE" sz="4800" dirty="0" err="1">
                <a:solidFill>
                  <a:srgbClr val="000000"/>
                </a:solidFill>
                <a:latin typeface="League Spartan"/>
              </a:rPr>
              <a:t>services</a:t>
            </a:r>
            <a:r>
              <a:rPr lang="de-DE" sz="4800" dirty="0">
                <a:solidFill>
                  <a:srgbClr val="000000"/>
                </a:solidFill>
                <a:latin typeface="League Spartan"/>
              </a:rPr>
              <a:t> – </a:t>
            </a:r>
            <a:r>
              <a:rPr lang="de-DE" sz="4800" dirty="0" err="1">
                <a:solidFill>
                  <a:srgbClr val="000000"/>
                </a:solidFill>
                <a:latin typeface="League Spartan"/>
              </a:rPr>
              <a:t>terms</a:t>
            </a:r>
            <a:r>
              <a:rPr lang="de-DE" sz="4800" dirty="0">
                <a:solidFill>
                  <a:srgbClr val="000000"/>
                </a:solidFill>
                <a:latin typeface="League Spartan"/>
              </a:rPr>
              <a:t> and </a:t>
            </a:r>
            <a:r>
              <a:rPr lang="de-DE" sz="4800" dirty="0" err="1">
                <a:solidFill>
                  <a:srgbClr val="000000"/>
                </a:solidFill>
                <a:latin typeface="League Spartan"/>
              </a:rPr>
              <a:t>concepts</a:t>
            </a:r>
            <a:endParaRPr lang="en-US" sz="470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D92521B-C3E2-4BDA-37D1-0FEBB028CB68}"/>
              </a:ext>
            </a:extLst>
          </p:cNvPr>
          <p:cNvSpPr txBox="1"/>
          <p:nvPr/>
        </p:nvSpPr>
        <p:spPr>
          <a:xfrm>
            <a:off x="809554" y="2006600"/>
            <a:ext cx="100648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19" indent="-381019">
              <a:buFont typeface="Arial" panose="020B0604020202020204" pitchFamily="34" charset="0"/>
              <a:buChar char="•"/>
            </a:pPr>
            <a:r>
              <a:rPr lang="de-DE" sz="3200" b="1" dirty="0"/>
              <a:t>„Quality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services</a:t>
            </a:r>
            <a:r>
              <a:rPr lang="de-DE" sz="3200" b="1" dirty="0"/>
              <a:t>“: </a:t>
            </a:r>
            <a:r>
              <a:rPr lang="de-DE" sz="3200" dirty="0" err="1"/>
              <a:t>characteristics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services</a:t>
            </a:r>
            <a:r>
              <a:rPr lang="de-DE" sz="3200" dirty="0"/>
              <a:t> in </a:t>
            </a:r>
            <a:r>
              <a:rPr lang="de-DE" sz="3200" dirty="0" err="1"/>
              <a:t>relation</a:t>
            </a:r>
            <a:r>
              <a:rPr lang="de-DE" sz="3200" dirty="0"/>
              <a:t> to a </a:t>
            </a:r>
            <a:r>
              <a:rPr lang="de-DE" sz="3200" dirty="0" err="1"/>
              <a:t>set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expected</a:t>
            </a:r>
            <a:r>
              <a:rPr lang="de-DE" sz="3200" dirty="0"/>
              <a:t> </a:t>
            </a:r>
            <a:r>
              <a:rPr lang="de-DE" sz="3200" dirty="0" err="1"/>
              <a:t>standards</a:t>
            </a:r>
            <a:endParaRPr lang="de-DE" sz="3200" dirty="0"/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de-DE" sz="3200" b="1" dirty="0"/>
              <a:t>„Quality </a:t>
            </a:r>
            <a:r>
              <a:rPr lang="de-DE" sz="3200" b="1" dirty="0" err="1"/>
              <a:t>of</a:t>
            </a:r>
            <a:r>
              <a:rPr lang="de-DE" sz="3200" b="1" dirty="0"/>
              <a:t> </a:t>
            </a:r>
            <a:r>
              <a:rPr lang="de-DE" sz="3200" b="1" dirty="0" err="1"/>
              <a:t>service</a:t>
            </a:r>
            <a:r>
              <a:rPr lang="de-DE" sz="3200" b="1" dirty="0"/>
              <a:t> </a:t>
            </a:r>
            <a:r>
              <a:rPr lang="de-DE" sz="3200" b="1" dirty="0" err="1"/>
              <a:t>organization</a:t>
            </a:r>
            <a:r>
              <a:rPr lang="de-DE" sz="3200" b="1" dirty="0"/>
              <a:t>“: </a:t>
            </a:r>
            <a:r>
              <a:rPr lang="de-DE" sz="3200" dirty="0" err="1"/>
              <a:t>characteristics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organization‘s</a:t>
            </a:r>
            <a:r>
              <a:rPr lang="de-DE" sz="3200" dirty="0"/>
              <a:t> </a:t>
            </a:r>
            <a:r>
              <a:rPr lang="de-DE" sz="3200" dirty="0" err="1"/>
              <a:t>functioning</a:t>
            </a:r>
            <a:r>
              <a:rPr lang="de-DE" sz="3200" dirty="0"/>
              <a:t> (</a:t>
            </a:r>
            <a:r>
              <a:rPr lang="de-DE" sz="3200" dirty="0" err="1"/>
              <a:t>governance</a:t>
            </a:r>
            <a:r>
              <a:rPr lang="de-DE" sz="3200" dirty="0"/>
              <a:t> and </a:t>
            </a:r>
            <a:r>
              <a:rPr lang="de-DE" sz="3200" dirty="0" err="1"/>
              <a:t>service</a:t>
            </a:r>
            <a:r>
              <a:rPr lang="de-DE" sz="3200" dirty="0"/>
              <a:t> </a:t>
            </a:r>
            <a:r>
              <a:rPr lang="de-DE" sz="3200" dirty="0" err="1"/>
              <a:t>delivery</a:t>
            </a:r>
            <a:r>
              <a:rPr lang="de-DE" sz="3200" dirty="0"/>
              <a:t>) in </a:t>
            </a:r>
            <a:r>
              <a:rPr lang="de-DE" sz="3200" dirty="0" err="1"/>
              <a:t>relation</a:t>
            </a:r>
            <a:r>
              <a:rPr lang="de-DE" sz="3200" dirty="0"/>
              <a:t> to a </a:t>
            </a:r>
            <a:r>
              <a:rPr lang="de-DE" sz="3200" dirty="0" err="1"/>
              <a:t>set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expected</a:t>
            </a:r>
            <a:r>
              <a:rPr lang="de-DE" sz="3200" dirty="0"/>
              <a:t> </a:t>
            </a:r>
            <a:r>
              <a:rPr lang="de-DE" sz="3200" dirty="0" err="1"/>
              <a:t>standards</a:t>
            </a:r>
            <a:endParaRPr lang="de-DE" sz="3200" dirty="0"/>
          </a:p>
          <a:p>
            <a:pPr marL="381019" indent="-381019">
              <a:buFont typeface="Arial" panose="020B0604020202020204" pitchFamily="34" charset="0"/>
              <a:buChar char="•"/>
            </a:pPr>
            <a:r>
              <a:rPr lang="de-DE" sz="3200" b="1" dirty="0"/>
              <a:t>„Quality Assurance“: </a:t>
            </a:r>
            <a:r>
              <a:rPr lang="de-DE" sz="3200" dirty="0"/>
              <a:t>System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elements</a:t>
            </a:r>
            <a:r>
              <a:rPr lang="de-DE" sz="3200" dirty="0"/>
              <a:t> like</a:t>
            </a:r>
          </a:p>
          <a:p>
            <a:r>
              <a:rPr lang="de-DE" sz="3200" dirty="0"/>
              <a:t>	- Quality Standards</a:t>
            </a:r>
          </a:p>
          <a:p>
            <a:r>
              <a:rPr lang="de-DE" sz="3200" dirty="0"/>
              <a:t>	- Quality Assessment </a:t>
            </a:r>
          </a:p>
          <a:p>
            <a:r>
              <a:rPr lang="de-DE" sz="3200" dirty="0"/>
              <a:t>	- Quality Management</a:t>
            </a:r>
          </a:p>
          <a:p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678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</p:spTree>
    <p:extLst>
      <p:ext uri="{BB962C8B-B14F-4D97-AF65-F5344CB8AC3E}">
        <p14:creationId xmlns:p14="http://schemas.microsoft.com/office/powerpoint/2010/main" val="297270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94355BCA-75C1-D7FE-1156-658458CE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85778"/>
              </p:ext>
            </p:extLst>
          </p:nvPr>
        </p:nvGraphicFramePr>
        <p:xfrm>
          <a:off x="693385" y="1538132"/>
          <a:ext cx="10615966" cy="8839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7983">
                  <a:extLst>
                    <a:ext uri="{9D8B030D-6E8A-4147-A177-3AD203B41FA5}">
                      <a16:colId xmlns:a16="http://schemas.microsoft.com/office/drawing/2014/main" val="739679805"/>
                    </a:ext>
                  </a:extLst>
                </a:gridCol>
                <a:gridCol w="5307983">
                  <a:extLst>
                    <a:ext uri="{9D8B030D-6E8A-4147-A177-3AD203B41FA5}">
                      <a16:colId xmlns:a16="http://schemas.microsoft.com/office/drawing/2014/main" val="4051372530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700" b="1" dirty="0"/>
                        <a:t>Framework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use</a:t>
                      </a:r>
                      <a:r>
                        <a:rPr lang="de-DE" sz="2700" b="1" dirty="0"/>
                        <a:t> / </a:t>
                      </a:r>
                      <a:r>
                        <a:rPr lang="de-DE" sz="2700" b="1" dirty="0" err="1"/>
                        <a:t>purpose</a:t>
                      </a:r>
                      <a:endParaRPr lang="de-DE" sz="27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b="1" dirty="0"/>
                        <a:t>Type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quality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instrument</a:t>
                      </a:r>
                      <a:r>
                        <a:rPr lang="de-DE" sz="2700" b="1" dirty="0"/>
                        <a:t> /</a:t>
                      </a:r>
                      <a:r>
                        <a:rPr lang="de-DE" sz="2700" b="1" dirty="0" err="1"/>
                        <a:t>method</a:t>
                      </a: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16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085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94355BCA-75C1-D7FE-1156-658458CE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90057"/>
              </p:ext>
            </p:extLst>
          </p:nvPr>
        </p:nvGraphicFramePr>
        <p:xfrm>
          <a:off x="693385" y="1538132"/>
          <a:ext cx="10615966" cy="17678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7983">
                  <a:extLst>
                    <a:ext uri="{9D8B030D-6E8A-4147-A177-3AD203B41FA5}">
                      <a16:colId xmlns:a16="http://schemas.microsoft.com/office/drawing/2014/main" val="739679805"/>
                    </a:ext>
                  </a:extLst>
                </a:gridCol>
                <a:gridCol w="5307983">
                  <a:extLst>
                    <a:ext uri="{9D8B030D-6E8A-4147-A177-3AD203B41FA5}">
                      <a16:colId xmlns:a16="http://schemas.microsoft.com/office/drawing/2014/main" val="4051372530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700" b="1" dirty="0"/>
                        <a:t>Framework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use</a:t>
                      </a:r>
                      <a:r>
                        <a:rPr lang="de-DE" sz="2700" b="1" dirty="0"/>
                        <a:t> / </a:t>
                      </a:r>
                      <a:r>
                        <a:rPr lang="de-DE" sz="2700" b="1" dirty="0" err="1"/>
                        <a:t>purpose</a:t>
                      </a:r>
                      <a:endParaRPr lang="de-DE" sz="27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b="1" dirty="0"/>
                        <a:t>Type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quality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instrument</a:t>
                      </a:r>
                      <a:r>
                        <a:rPr lang="de-DE" sz="2700" b="1" dirty="0"/>
                        <a:t> /</a:t>
                      </a:r>
                      <a:r>
                        <a:rPr lang="de-DE" sz="2700" b="1" dirty="0" err="1"/>
                        <a:t>method</a:t>
                      </a: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16213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 err="1"/>
                        <a:t>Protection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consumer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rights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Questionnaire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users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76404844"/>
                  </a:ext>
                </a:extLst>
              </a:tr>
            </a:tbl>
          </a:graphicData>
        </a:graphic>
      </p:graphicFrame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A30C74E-62CB-0EF8-58FC-782D4CA31F47}"/>
              </a:ext>
            </a:extLst>
          </p:cNvPr>
          <p:cNvSpPr/>
          <p:nvPr/>
        </p:nvSpPr>
        <p:spPr>
          <a:xfrm>
            <a:off x="5445142" y="2619567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302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94355BCA-75C1-D7FE-1156-658458CE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8811"/>
              </p:ext>
            </p:extLst>
          </p:nvPr>
        </p:nvGraphicFramePr>
        <p:xfrm>
          <a:off x="693385" y="1538132"/>
          <a:ext cx="10615966" cy="26517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7983">
                  <a:extLst>
                    <a:ext uri="{9D8B030D-6E8A-4147-A177-3AD203B41FA5}">
                      <a16:colId xmlns:a16="http://schemas.microsoft.com/office/drawing/2014/main" val="739679805"/>
                    </a:ext>
                  </a:extLst>
                </a:gridCol>
                <a:gridCol w="5307983">
                  <a:extLst>
                    <a:ext uri="{9D8B030D-6E8A-4147-A177-3AD203B41FA5}">
                      <a16:colId xmlns:a16="http://schemas.microsoft.com/office/drawing/2014/main" val="4051372530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700" b="1" dirty="0"/>
                        <a:t>Framework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use</a:t>
                      </a:r>
                      <a:r>
                        <a:rPr lang="de-DE" sz="2700" b="1" dirty="0"/>
                        <a:t> / </a:t>
                      </a:r>
                      <a:r>
                        <a:rPr lang="de-DE" sz="2700" b="1" dirty="0" err="1"/>
                        <a:t>purpose</a:t>
                      </a:r>
                      <a:endParaRPr lang="de-DE" sz="27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b="1" dirty="0"/>
                        <a:t>Type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quality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instrument</a:t>
                      </a:r>
                      <a:r>
                        <a:rPr lang="de-DE" sz="2700" b="1" dirty="0"/>
                        <a:t> /</a:t>
                      </a:r>
                      <a:r>
                        <a:rPr lang="de-DE" sz="2700" b="1" dirty="0" err="1"/>
                        <a:t>method</a:t>
                      </a: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16213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 err="1"/>
                        <a:t>Protection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consumer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rights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Questionnaire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users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7640484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Control </a:t>
                      </a:r>
                      <a:r>
                        <a:rPr lang="de-DE" sz="2700" dirty="0" err="1"/>
                        <a:t>strategy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management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documentation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system</a:t>
                      </a:r>
                      <a:r>
                        <a:rPr lang="de-DE" sz="2700" dirty="0"/>
                        <a:t> to </a:t>
                      </a:r>
                      <a:r>
                        <a:rPr lang="de-DE" sz="2700" dirty="0" err="1"/>
                        <a:t>control</a:t>
                      </a:r>
                      <a:r>
                        <a:rPr lang="de-DE" sz="2700" dirty="0"/>
                        <a:t>  </a:t>
                      </a:r>
                      <a:r>
                        <a:rPr lang="de-DE" sz="2700" dirty="0" err="1"/>
                        <a:t>staff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performance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83539776"/>
                  </a:ext>
                </a:extLst>
              </a:tr>
            </a:tbl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BD1EB8B-E045-D6A8-2BF5-CD9C3C415525}"/>
              </a:ext>
            </a:extLst>
          </p:cNvPr>
          <p:cNvSpPr/>
          <p:nvPr/>
        </p:nvSpPr>
        <p:spPr>
          <a:xfrm>
            <a:off x="5452663" y="3567154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A30C74E-62CB-0EF8-58FC-782D4CA31F47}"/>
              </a:ext>
            </a:extLst>
          </p:cNvPr>
          <p:cNvSpPr/>
          <p:nvPr/>
        </p:nvSpPr>
        <p:spPr>
          <a:xfrm>
            <a:off x="5445142" y="2619567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586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94355BCA-75C1-D7FE-1156-658458CE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48212"/>
              </p:ext>
            </p:extLst>
          </p:nvPr>
        </p:nvGraphicFramePr>
        <p:xfrm>
          <a:off x="693385" y="1538132"/>
          <a:ext cx="10615966" cy="369081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7983">
                  <a:extLst>
                    <a:ext uri="{9D8B030D-6E8A-4147-A177-3AD203B41FA5}">
                      <a16:colId xmlns:a16="http://schemas.microsoft.com/office/drawing/2014/main" val="739679805"/>
                    </a:ext>
                  </a:extLst>
                </a:gridCol>
                <a:gridCol w="5307983">
                  <a:extLst>
                    <a:ext uri="{9D8B030D-6E8A-4147-A177-3AD203B41FA5}">
                      <a16:colId xmlns:a16="http://schemas.microsoft.com/office/drawing/2014/main" val="4051372530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700" b="1" dirty="0"/>
                        <a:t>Framework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use</a:t>
                      </a:r>
                      <a:r>
                        <a:rPr lang="de-DE" sz="2700" b="1" dirty="0"/>
                        <a:t> / </a:t>
                      </a:r>
                      <a:r>
                        <a:rPr lang="de-DE" sz="2700" b="1" dirty="0" err="1"/>
                        <a:t>purpose</a:t>
                      </a:r>
                      <a:endParaRPr lang="de-DE" sz="27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b="1" dirty="0"/>
                        <a:t>Type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quality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instrument</a:t>
                      </a:r>
                      <a:r>
                        <a:rPr lang="de-DE" sz="2700" b="1" dirty="0"/>
                        <a:t> /</a:t>
                      </a:r>
                      <a:r>
                        <a:rPr lang="de-DE" sz="2700" b="1" dirty="0" err="1"/>
                        <a:t>method</a:t>
                      </a: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16213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 err="1"/>
                        <a:t>Protection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consumer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rights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Questionnaire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users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7640484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Control </a:t>
                      </a:r>
                      <a:r>
                        <a:rPr lang="de-DE" sz="2700" dirty="0" err="1"/>
                        <a:t>strategy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management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documentation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system</a:t>
                      </a:r>
                      <a:r>
                        <a:rPr lang="de-DE" sz="2700" dirty="0"/>
                        <a:t> to </a:t>
                      </a:r>
                      <a:r>
                        <a:rPr lang="de-DE" sz="2700" dirty="0" err="1"/>
                        <a:t>control</a:t>
                      </a:r>
                      <a:r>
                        <a:rPr lang="de-DE" sz="2700" dirty="0"/>
                        <a:t>  </a:t>
                      </a:r>
                      <a:r>
                        <a:rPr lang="de-DE" sz="2700" dirty="0" err="1"/>
                        <a:t>staff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performance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83539776"/>
                  </a:ext>
                </a:extLst>
              </a:tr>
              <a:tr h="1039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Public </a:t>
                      </a:r>
                      <a:r>
                        <a:rPr lang="de-DE" sz="2700" dirty="0" err="1"/>
                        <a:t>management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tool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Check </a:t>
                      </a:r>
                      <a:r>
                        <a:rPr lang="de-DE" sz="2700" dirty="0" err="1"/>
                        <a:t>lists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inspection</a:t>
                      </a:r>
                      <a:r>
                        <a:rPr lang="de-DE" sz="2700" dirty="0"/>
                        <a:t> and </a:t>
                      </a:r>
                      <a:r>
                        <a:rPr lang="de-DE" sz="2700" dirty="0" err="1"/>
                        <a:t>reporting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19032577"/>
                  </a:ext>
                </a:extLst>
              </a:tr>
            </a:tbl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BD1EB8B-E045-D6A8-2BF5-CD9C3C415525}"/>
              </a:ext>
            </a:extLst>
          </p:cNvPr>
          <p:cNvSpPr/>
          <p:nvPr/>
        </p:nvSpPr>
        <p:spPr>
          <a:xfrm>
            <a:off x="5452663" y="3567154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A30C74E-62CB-0EF8-58FC-782D4CA31F47}"/>
              </a:ext>
            </a:extLst>
          </p:cNvPr>
          <p:cNvSpPr/>
          <p:nvPr/>
        </p:nvSpPr>
        <p:spPr>
          <a:xfrm>
            <a:off x="5445142" y="2619567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B1A21A0-0EC3-BF16-8161-6731C28C9EBE}"/>
              </a:ext>
            </a:extLst>
          </p:cNvPr>
          <p:cNvSpPr/>
          <p:nvPr/>
        </p:nvSpPr>
        <p:spPr>
          <a:xfrm>
            <a:off x="5452663" y="4412411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16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3087386" y="3585555"/>
            <a:ext cx="6359830" cy="185059"/>
            <a:chOff x="0" y="0"/>
            <a:chExt cx="4022673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22673" cy="517899"/>
            </a:xfrm>
            <a:custGeom>
              <a:avLst/>
              <a:gdLst/>
              <a:ahLst/>
              <a:cxnLst/>
              <a:rect l="l" t="t" r="r" b="b"/>
              <a:pathLst>
                <a:path w="4022673" h="517899">
                  <a:moveTo>
                    <a:pt x="0" y="0"/>
                  </a:moveTo>
                  <a:lnTo>
                    <a:pt x="4022673" y="0"/>
                  </a:lnTo>
                  <a:lnTo>
                    <a:pt x="4022673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D72B6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8845" t="17520" r="7328" b="19856"/>
          <a:stretch>
            <a:fillRect/>
          </a:stretch>
        </p:blipFill>
        <p:spPr>
          <a:xfrm>
            <a:off x="9817356" y="0"/>
            <a:ext cx="2374644" cy="115148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93385" y="498169"/>
            <a:ext cx="8737600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2667" b="1" dirty="0"/>
              <a:t>Quality </a:t>
            </a:r>
            <a:r>
              <a:rPr lang="de-DE" sz="2667" b="1" dirty="0" err="1"/>
              <a:t>assurance</a:t>
            </a:r>
            <a:r>
              <a:rPr lang="de-DE" sz="2667" b="1" dirty="0"/>
              <a:t> in </a:t>
            </a:r>
            <a:r>
              <a:rPr lang="de-DE" sz="2667" b="1" dirty="0" err="1"/>
              <a:t>services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pwd</a:t>
            </a:r>
            <a:r>
              <a:rPr lang="de-DE" sz="2667" b="1" dirty="0"/>
              <a:t>: different </a:t>
            </a:r>
            <a:r>
              <a:rPr lang="de-DE" sz="2667" b="1" dirty="0" err="1"/>
              <a:t>purposes</a:t>
            </a:r>
            <a:r>
              <a:rPr lang="de-DE" sz="2667" b="1" dirty="0"/>
              <a:t> </a:t>
            </a:r>
            <a:r>
              <a:rPr lang="de-DE" sz="2667" b="1" dirty="0" err="1"/>
              <a:t>for</a:t>
            </a:r>
            <a:r>
              <a:rPr lang="de-DE" sz="2667" b="1" dirty="0"/>
              <a:t> </a:t>
            </a:r>
            <a:r>
              <a:rPr lang="de-DE" sz="2667" b="1" dirty="0" err="1"/>
              <a:t>use</a:t>
            </a:r>
            <a:r>
              <a:rPr lang="de-DE" sz="2667" b="1" dirty="0"/>
              <a:t> </a:t>
            </a:r>
            <a:r>
              <a:rPr lang="de-DE" sz="2667" b="1" dirty="0" err="1"/>
              <a:t>lead</a:t>
            </a:r>
            <a:r>
              <a:rPr lang="de-DE" sz="2667" b="1" dirty="0"/>
              <a:t> to different </a:t>
            </a:r>
            <a:r>
              <a:rPr lang="de-DE" sz="2667" b="1" dirty="0" err="1"/>
              <a:t>instruments</a:t>
            </a:r>
            <a:r>
              <a:rPr lang="de-DE" sz="2667" b="1" dirty="0"/>
              <a:t> and </a:t>
            </a:r>
            <a:r>
              <a:rPr lang="de-DE" sz="2667" b="1" dirty="0" err="1"/>
              <a:t>methodologies</a:t>
            </a:r>
            <a:endParaRPr lang="en-US" sz="2667" b="1" dirty="0">
              <a:solidFill>
                <a:srgbClr val="000000"/>
              </a:solidFill>
              <a:latin typeface="Oswald"/>
            </a:endParaRPr>
          </a:p>
        </p:txBody>
      </p:sp>
      <p:grpSp>
        <p:nvGrpSpPr>
          <p:cNvPr id="4" name="Group 4"/>
          <p:cNvGrpSpPr/>
          <p:nvPr/>
        </p:nvGrpSpPr>
        <p:grpSpPr>
          <a:xfrm rot="16200000">
            <a:off x="-702079" y="743078"/>
            <a:ext cx="1711173" cy="307015"/>
            <a:chOff x="0" y="0"/>
            <a:chExt cx="6898800" cy="15709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906780" y="0"/>
              <a:ext cx="5992020" cy="1570990"/>
            </a:xfrm>
            <a:custGeom>
              <a:avLst/>
              <a:gdLst/>
              <a:ahLst/>
              <a:cxnLst/>
              <a:rect l="l" t="t" r="r" b="b"/>
              <a:pathLst>
                <a:path w="5992020" h="1570990">
                  <a:moveTo>
                    <a:pt x="5085240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599202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68B8922-51B4-412D-1D10-D6FCA25ECEA6}"/>
              </a:ext>
            </a:extLst>
          </p:cNvPr>
          <p:cNvSpPr txBox="1"/>
          <p:nvPr/>
        </p:nvSpPr>
        <p:spPr>
          <a:xfrm>
            <a:off x="-59235" y="6359831"/>
            <a:ext cx="2794000" cy="3736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6"/>
              </a:lnSpc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Josefin Sans Regular"/>
              </a:rPr>
              <a:t>#QualitySocialServices</a:t>
            </a:r>
          </a:p>
        </p:txBody>
      </p:sp>
      <p:graphicFrame>
        <p:nvGraphicFramePr>
          <p:cNvPr id="13" name="Tabelle 7">
            <a:extLst>
              <a:ext uri="{FF2B5EF4-FFF2-40B4-BE49-F238E27FC236}">
                <a16:creationId xmlns:a16="http://schemas.microsoft.com/office/drawing/2014/main" id="{94355BCA-75C1-D7FE-1156-658458CEC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41044"/>
              </p:ext>
            </p:extLst>
          </p:nvPr>
        </p:nvGraphicFramePr>
        <p:xfrm>
          <a:off x="693385" y="1538132"/>
          <a:ext cx="10615966" cy="459249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307983">
                  <a:extLst>
                    <a:ext uri="{9D8B030D-6E8A-4147-A177-3AD203B41FA5}">
                      <a16:colId xmlns:a16="http://schemas.microsoft.com/office/drawing/2014/main" val="739679805"/>
                    </a:ext>
                  </a:extLst>
                </a:gridCol>
                <a:gridCol w="5307983">
                  <a:extLst>
                    <a:ext uri="{9D8B030D-6E8A-4147-A177-3AD203B41FA5}">
                      <a16:colId xmlns:a16="http://schemas.microsoft.com/office/drawing/2014/main" val="4051372530"/>
                    </a:ext>
                  </a:extLst>
                </a:gridCol>
              </a:tblGrid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700" b="1" dirty="0"/>
                        <a:t>Framework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use</a:t>
                      </a:r>
                      <a:r>
                        <a:rPr lang="de-DE" sz="2700" b="1" dirty="0"/>
                        <a:t> / </a:t>
                      </a:r>
                      <a:r>
                        <a:rPr lang="de-DE" sz="2700" b="1" dirty="0" err="1"/>
                        <a:t>purpose</a:t>
                      </a:r>
                      <a:endParaRPr lang="de-DE" sz="27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b="1" dirty="0"/>
                        <a:t>Type </a:t>
                      </a:r>
                      <a:r>
                        <a:rPr lang="de-DE" sz="2700" b="1" dirty="0" err="1"/>
                        <a:t>of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quality</a:t>
                      </a:r>
                      <a:r>
                        <a:rPr lang="de-DE" sz="2700" b="1" dirty="0"/>
                        <a:t> </a:t>
                      </a:r>
                      <a:r>
                        <a:rPr lang="de-DE" sz="2700" b="1" dirty="0" err="1"/>
                        <a:t>instrument</a:t>
                      </a:r>
                      <a:r>
                        <a:rPr lang="de-DE" sz="2700" b="1" dirty="0"/>
                        <a:t> /</a:t>
                      </a:r>
                      <a:r>
                        <a:rPr lang="de-DE" sz="2700" b="1" dirty="0" err="1"/>
                        <a:t>method</a:t>
                      </a:r>
                      <a:endParaRPr lang="de-DE" sz="2700" b="1" dirty="0"/>
                    </a:p>
                  </a:txBody>
                  <a:tcPr marL="60960" marR="60960" marT="30480" marB="30480">
                    <a:solidFill>
                      <a:srgbClr val="DF2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16213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 err="1"/>
                        <a:t>Protection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consumer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rights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Questionnaire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users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3776404844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Control </a:t>
                      </a:r>
                      <a:r>
                        <a:rPr lang="de-DE" sz="2700" dirty="0" err="1"/>
                        <a:t>strategy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management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</a:t>
                      </a:r>
                      <a:r>
                        <a:rPr lang="de-DE" sz="2700" dirty="0" err="1"/>
                        <a:t>documentation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system</a:t>
                      </a:r>
                      <a:r>
                        <a:rPr lang="de-DE" sz="2700" dirty="0"/>
                        <a:t> to </a:t>
                      </a:r>
                      <a:r>
                        <a:rPr lang="de-DE" sz="2700" dirty="0" err="1"/>
                        <a:t>control</a:t>
                      </a:r>
                      <a:r>
                        <a:rPr lang="de-DE" sz="2700" dirty="0"/>
                        <a:t>  </a:t>
                      </a:r>
                      <a:r>
                        <a:rPr lang="de-DE" sz="2700" dirty="0" err="1"/>
                        <a:t>staff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performance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2383539776"/>
                  </a:ext>
                </a:extLst>
              </a:tr>
              <a:tr h="1056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Public </a:t>
                      </a:r>
                      <a:r>
                        <a:rPr lang="de-DE" sz="2700" dirty="0" err="1"/>
                        <a:t>management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tool</a:t>
                      </a:r>
                      <a:endParaRPr lang="de-DE" sz="2700" dirty="0"/>
                    </a:p>
                    <a:p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Check </a:t>
                      </a:r>
                      <a:r>
                        <a:rPr lang="de-DE" sz="2700" dirty="0" err="1"/>
                        <a:t>lists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for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inspection</a:t>
                      </a:r>
                      <a:r>
                        <a:rPr lang="de-DE" sz="2700" dirty="0"/>
                        <a:t> and </a:t>
                      </a:r>
                      <a:r>
                        <a:rPr lang="de-DE" sz="2700" dirty="0" err="1"/>
                        <a:t>reporting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919032577"/>
                  </a:ext>
                </a:extLst>
              </a:tr>
              <a:tr h="8737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 err="1"/>
                        <a:t>Reflection</a:t>
                      </a:r>
                      <a:r>
                        <a:rPr lang="de-DE" sz="2700" dirty="0"/>
                        <a:t> and </a:t>
                      </a:r>
                      <a:r>
                        <a:rPr lang="de-DE" sz="2700" dirty="0" err="1"/>
                        <a:t>improvement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of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service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routines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700" dirty="0"/>
                        <a:t>e.g. Evaluation </a:t>
                      </a:r>
                      <a:r>
                        <a:rPr lang="de-DE" sz="2700" dirty="0" err="1"/>
                        <a:t>procedures</a:t>
                      </a:r>
                      <a:r>
                        <a:rPr lang="de-DE" sz="2700" dirty="0"/>
                        <a:t> </a:t>
                      </a:r>
                      <a:r>
                        <a:rPr lang="de-DE" sz="2700" dirty="0" err="1"/>
                        <a:t>according</a:t>
                      </a:r>
                      <a:r>
                        <a:rPr lang="de-DE" sz="2700" dirty="0"/>
                        <a:t> to professional </a:t>
                      </a:r>
                      <a:r>
                        <a:rPr lang="de-DE" sz="2700" dirty="0" err="1"/>
                        <a:t>standards</a:t>
                      </a:r>
                      <a:endParaRPr lang="de-DE" sz="2700" dirty="0"/>
                    </a:p>
                  </a:txBody>
                  <a:tcPr marL="60960" marR="60960" marT="30480" marB="30480"/>
                </a:tc>
                <a:extLst>
                  <a:ext uri="{0D108BD9-81ED-4DB2-BD59-A6C34878D82A}">
                    <a16:rowId xmlns:a16="http://schemas.microsoft.com/office/drawing/2014/main" val="1491903371"/>
                  </a:ext>
                </a:extLst>
              </a:tr>
            </a:tbl>
          </a:graphicData>
        </a:graphic>
      </p:graphicFrame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BD1EB8B-E045-D6A8-2BF5-CD9C3C415525}"/>
              </a:ext>
            </a:extLst>
          </p:cNvPr>
          <p:cNvSpPr/>
          <p:nvPr/>
        </p:nvSpPr>
        <p:spPr>
          <a:xfrm>
            <a:off x="5452663" y="3567154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9A30C74E-62CB-0EF8-58FC-782D4CA31F47}"/>
              </a:ext>
            </a:extLst>
          </p:cNvPr>
          <p:cNvSpPr/>
          <p:nvPr/>
        </p:nvSpPr>
        <p:spPr>
          <a:xfrm>
            <a:off x="5445142" y="2619567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BB1A21A0-0EC3-BF16-8161-6731C28C9EBE}"/>
              </a:ext>
            </a:extLst>
          </p:cNvPr>
          <p:cNvSpPr/>
          <p:nvPr/>
        </p:nvSpPr>
        <p:spPr>
          <a:xfrm>
            <a:off x="5452663" y="4412411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1F59D98F-199C-8C13-10CA-B713A9B78AA6}"/>
              </a:ext>
            </a:extLst>
          </p:cNvPr>
          <p:cNvSpPr/>
          <p:nvPr/>
        </p:nvSpPr>
        <p:spPr>
          <a:xfrm>
            <a:off x="5445142" y="5596176"/>
            <a:ext cx="437498" cy="2046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93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Create a new document." ma:contentTypeScope="" ma:versionID="9c0d64fe8258fa2a9e70787961446e7a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b6b411a29858ba1e9f700040674ccb11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615E83-98D2-4059-8529-0BC954C61A29}"/>
</file>

<file path=customXml/itemProps2.xml><?xml version="1.0" encoding="utf-8"?>
<ds:datastoreItem xmlns:ds="http://schemas.openxmlformats.org/officeDocument/2006/customXml" ds:itemID="{3CC1D5F9-F42F-44B7-8FA2-4FC9060E53E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Breitbild</PresentationFormat>
  <Paragraphs>131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Josefin Sans Regular</vt:lpstr>
      <vt:lpstr>League Spartan</vt:lpstr>
      <vt:lpstr>Oswald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Schädler, Johannes, Prof. Dr.</dc:creator>
  <cp:lastModifiedBy>Schädler, Johannes, Prof. Dr.</cp:lastModifiedBy>
  <cp:revision>13</cp:revision>
  <dcterms:created xsi:type="dcterms:W3CDTF">2022-09-30T18:56:33Z</dcterms:created>
  <dcterms:modified xsi:type="dcterms:W3CDTF">2022-10-03T08:53:07Z</dcterms:modified>
</cp:coreProperties>
</file>