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8"/>
  </p:notesMasterIdLst>
  <p:sldIdLst>
    <p:sldId id="256" r:id="rId5"/>
    <p:sldId id="257" r:id="rId6"/>
    <p:sldId id="259" r:id="rId7"/>
    <p:sldId id="272" r:id="rId8"/>
    <p:sldId id="260" r:id="rId9"/>
    <p:sldId id="261" r:id="rId10"/>
    <p:sldId id="265" r:id="rId11"/>
    <p:sldId id="266" r:id="rId12"/>
    <p:sldId id="273" r:id="rId13"/>
    <p:sldId id="267" r:id="rId14"/>
    <p:sldId id="268" r:id="rId15"/>
    <p:sldId id="271" r:id="rId16"/>
    <p:sldId id="258"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Xna3rS2QsfIcbsRcdVLUbA9sx4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th Alink [EASPD]" userId="e69f2c5b-b952-4cc3-a2b6-dcf0ec87fac2" providerId="ADAL" clId="{8A572309-0E8B-4FBE-864F-A5B54B535502}"/>
    <pc:docChg chg="modSld">
      <pc:chgData name="Lilith Alink [EASPD]" userId="e69f2c5b-b952-4cc3-a2b6-dcf0ec87fac2" providerId="ADAL" clId="{8A572309-0E8B-4FBE-864F-A5B54B535502}" dt="2022-10-12T14:25:46.930" v="0" actId="1076"/>
      <pc:docMkLst>
        <pc:docMk/>
      </pc:docMkLst>
      <pc:sldChg chg="modSp mod">
        <pc:chgData name="Lilith Alink [EASPD]" userId="e69f2c5b-b952-4cc3-a2b6-dcf0ec87fac2" providerId="ADAL" clId="{8A572309-0E8B-4FBE-864F-A5B54B535502}" dt="2022-10-12T14:25:46.930" v="0" actId="1076"/>
        <pc:sldMkLst>
          <pc:docMk/>
          <pc:sldMk cId="3540917265" sldId="261"/>
        </pc:sldMkLst>
        <pc:picChg chg="mod">
          <ac:chgData name="Lilith Alink [EASPD]" userId="e69f2c5b-b952-4cc3-a2b6-dcf0ec87fac2" providerId="ADAL" clId="{8A572309-0E8B-4FBE-864F-A5B54B535502}" dt="2022-10-12T14:25:46.930" v="0" actId="1076"/>
          <ac:picMkLst>
            <pc:docMk/>
            <pc:sldMk cId="3540917265" sldId="261"/>
            <ac:picMk id="3" creationId="{4DB65483-CAA3-42C4-588C-6EB86ED528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103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717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1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167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542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626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431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30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85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3"/>
          <p:cNvSpPr>
            <a:spLocks noGrp="1"/>
          </p:cNvSpPr>
          <p:nvPr>
            <p:ph type="pic" idx="2"/>
          </p:nvPr>
        </p:nvSpPr>
        <p:spPr>
          <a:xfrm>
            <a:off x="5183188" y="987425"/>
            <a:ext cx="6172200" cy="4873625"/>
          </a:xfrm>
          <a:prstGeom prst="rect">
            <a:avLst/>
          </a:prstGeom>
          <a:noFill/>
          <a:ln>
            <a:noFill/>
          </a:ln>
        </p:spPr>
      </p:sp>
      <p:sp>
        <p:nvSpPr>
          <p:cNvPr id="64" name="Google Shape;64;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Thomas.Bignal@easpd.e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Fabiana.Scarano@easpd.eu" TargetMode="External"/><Relationship Id="rId5" Type="http://schemas.openxmlformats.org/officeDocument/2006/relationships/hyperlink" Target="mailto:Lilith.alink@easpd.eu"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helpdesk-survey.e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1"/>
            <a:ext cx="12191695" cy="68520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
          <p:cNvSpPr txBox="1">
            <a:spLocks noGrp="1"/>
          </p:cNvSpPr>
          <p:nvPr>
            <p:ph type="ctrTitle"/>
          </p:nvPr>
        </p:nvSpPr>
        <p:spPr>
          <a:xfrm>
            <a:off x="6500723" y="5353972"/>
            <a:ext cx="4805996" cy="1297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Font typeface="Calibri"/>
              <a:buNone/>
            </a:pPr>
            <a:r>
              <a:rPr lang="es-ES" sz="2800" b="1" dirty="0">
                <a:solidFill>
                  <a:schemeClr val="accent1"/>
                </a:solidFill>
                <a:latin typeface="Calibri"/>
                <a:ea typeface="Calibri"/>
                <a:cs typeface="Calibri"/>
                <a:sym typeface="Calibri"/>
              </a:rPr>
              <a:t>HELPDESK</a:t>
            </a:r>
            <a:endParaRPr dirty="0"/>
          </a:p>
        </p:txBody>
      </p:sp>
      <p:sp>
        <p:nvSpPr>
          <p:cNvPr id="87" name="Google Shape;87;p1"/>
          <p:cNvSpPr txBox="1">
            <a:spLocks noGrp="1"/>
          </p:cNvSpPr>
          <p:nvPr>
            <p:ph type="subTitle" idx="1"/>
          </p:nvPr>
        </p:nvSpPr>
        <p:spPr>
          <a:xfrm>
            <a:off x="6501028" y="5672256"/>
            <a:ext cx="4941830" cy="8388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1600"/>
              <a:buNone/>
            </a:pPr>
            <a:r>
              <a:rPr lang="es-ES" sz="1600">
                <a:solidFill>
                  <a:schemeClr val="dk2"/>
                </a:solidFill>
              </a:rPr>
              <a:t>SESK – Social sErviceS helpdesK on EU Funds</a:t>
            </a:r>
            <a:endParaRPr/>
          </a:p>
          <a:p>
            <a:pPr marL="0" lvl="0" indent="0" algn="l" rtl="0">
              <a:lnSpc>
                <a:spcPct val="90000"/>
              </a:lnSpc>
              <a:spcBef>
                <a:spcPts val="1000"/>
              </a:spcBef>
              <a:spcAft>
                <a:spcPts val="0"/>
              </a:spcAft>
              <a:buClr>
                <a:schemeClr val="dk2"/>
              </a:buClr>
              <a:buSzPts val="1600"/>
              <a:buNone/>
            </a:pPr>
            <a:r>
              <a:rPr lang="es-ES" sz="1600">
                <a:solidFill>
                  <a:schemeClr val="dk2"/>
                </a:solidFill>
              </a:rPr>
              <a:t>Project number: 101052902</a:t>
            </a:r>
            <a:endParaRPr/>
          </a:p>
        </p:txBody>
      </p:sp>
      <p:pic>
        <p:nvPicPr>
          <p:cNvPr id="88" name="Google Shape;88;p1" descr="megáfono1 con relleno sólido"/>
          <p:cNvPicPr preferRelativeResize="0"/>
          <p:nvPr/>
        </p:nvPicPr>
        <p:blipFill rotWithShape="1">
          <a:blip r:embed="rId3">
            <a:alphaModFix/>
          </a:blip>
          <a:srcRect/>
          <a:stretch/>
        </p:blipFill>
        <p:spPr>
          <a:xfrm>
            <a:off x="340470" y="1815320"/>
            <a:ext cx="4141760" cy="4137064"/>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grpSp>
        <p:nvGrpSpPr>
          <p:cNvPr id="89" name="Google Shape;89;p1"/>
          <p:cNvGrpSpPr/>
          <p:nvPr/>
        </p:nvGrpSpPr>
        <p:grpSpPr>
          <a:xfrm>
            <a:off x="-4253" y="-5977"/>
            <a:ext cx="6238675" cy="6863979"/>
            <a:chOff x="305" y="-5977"/>
            <a:chExt cx="6238675" cy="6863979"/>
          </a:xfrm>
        </p:grpSpPr>
        <p:sp>
          <p:nvSpPr>
            <p:cNvPr id="90" name="Google Shape;90;p1"/>
            <p:cNvSpPr/>
            <p:nvPr/>
          </p:nvSpPr>
          <p:spPr>
            <a:xfrm flipH="1">
              <a:off x="305" y="34854"/>
              <a:ext cx="6028697" cy="6817170"/>
            </a:xfrm>
            <a:custGeom>
              <a:avLst/>
              <a:gdLst/>
              <a:ahLst/>
              <a:cxnLst/>
              <a:rect l="l" t="t" r="r" b="b"/>
              <a:pathLst>
                <a:path w="6028697" h="6817170" extrusionOk="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flipH="1">
              <a:off x="305" y="1"/>
              <a:ext cx="6165116"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flipH="1">
              <a:off x="305" y="-5977"/>
              <a:ext cx="6238675"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93" name="Google Shape;93;p1" descr="Co-funded by the European Union logo "/>
          <p:cNvPicPr preferRelativeResize="0"/>
          <p:nvPr/>
        </p:nvPicPr>
        <p:blipFill rotWithShape="1">
          <a:blip r:embed="rId4">
            <a:alphaModFix/>
          </a:blip>
          <a:srcRect/>
          <a:stretch/>
        </p:blipFill>
        <p:spPr>
          <a:xfrm>
            <a:off x="9052681" y="419354"/>
            <a:ext cx="2998032" cy="627125"/>
          </a:xfrm>
          <a:prstGeom prst="rect">
            <a:avLst/>
          </a:prstGeom>
          <a:noFill/>
          <a:ln>
            <a:noFill/>
          </a:ln>
        </p:spPr>
      </p:pic>
      <p:pic>
        <p:nvPicPr>
          <p:cNvPr id="94" name="Google Shape;94;p1" descr="HELPDESK logo."/>
          <p:cNvPicPr preferRelativeResize="0"/>
          <p:nvPr/>
        </p:nvPicPr>
        <p:blipFill rotWithShape="1">
          <a:blip r:embed="rId5">
            <a:alphaModFix/>
          </a:blip>
          <a:srcRect/>
          <a:stretch/>
        </p:blipFill>
        <p:spPr>
          <a:xfrm>
            <a:off x="6026826" y="194546"/>
            <a:ext cx="2646841" cy="1020075"/>
          </a:xfrm>
          <a:prstGeom prst="rect">
            <a:avLst/>
          </a:prstGeom>
          <a:noFill/>
          <a:ln>
            <a:noFill/>
          </a:ln>
        </p:spPr>
      </p:pic>
      <p:sp>
        <p:nvSpPr>
          <p:cNvPr id="95" name="Google Shape;95;p1"/>
          <p:cNvSpPr txBox="1"/>
          <p:nvPr/>
        </p:nvSpPr>
        <p:spPr>
          <a:xfrm>
            <a:off x="6160863" y="2903123"/>
            <a:ext cx="5954713" cy="12971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4000"/>
              <a:buFont typeface="Calibri"/>
              <a:buNone/>
            </a:pPr>
            <a:r>
              <a:rPr lang="es-ES" sz="2800" b="1" dirty="0" err="1">
                <a:solidFill>
                  <a:schemeClr val="accent1"/>
                </a:solidFill>
                <a:latin typeface="Calibri"/>
                <a:ea typeface="Calibri"/>
                <a:cs typeface="Calibri"/>
                <a:sym typeface="Calibri"/>
              </a:rPr>
              <a:t>The</a:t>
            </a:r>
            <a:r>
              <a:rPr lang="es-ES" sz="2800" b="1" dirty="0">
                <a:solidFill>
                  <a:schemeClr val="accent1"/>
                </a:solidFill>
                <a:latin typeface="Calibri"/>
                <a:ea typeface="Calibri"/>
                <a:cs typeface="Calibri"/>
                <a:sym typeface="Calibri"/>
              </a:rPr>
              <a:t> </a:t>
            </a:r>
            <a:r>
              <a:rPr lang="es-ES" sz="2800" b="1" dirty="0" err="1">
                <a:solidFill>
                  <a:schemeClr val="accent1"/>
                </a:solidFill>
                <a:latin typeface="Calibri"/>
                <a:ea typeface="Calibri"/>
                <a:cs typeface="Calibri"/>
                <a:sym typeface="Calibri"/>
              </a:rPr>
              <a:t>Helpdesk</a:t>
            </a:r>
            <a:r>
              <a:rPr lang="es-ES" sz="2800" b="1" dirty="0">
                <a:solidFill>
                  <a:schemeClr val="accent1"/>
                </a:solidFill>
                <a:latin typeface="Calibri"/>
                <a:ea typeface="Calibri"/>
                <a:cs typeface="Calibri"/>
                <a:sym typeface="Calibri"/>
              </a:rPr>
              <a:t> Project</a:t>
            </a:r>
            <a:br>
              <a:rPr lang="es-ES" sz="2800" b="1" dirty="0">
                <a:solidFill>
                  <a:schemeClr val="accent1"/>
                </a:solidFill>
                <a:latin typeface="Calibri"/>
                <a:ea typeface="Calibri"/>
                <a:cs typeface="Calibri"/>
                <a:sym typeface="Calibri"/>
              </a:rPr>
            </a:br>
            <a:r>
              <a:rPr lang="es-ES" sz="2800" b="1" dirty="0">
                <a:solidFill>
                  <a:schemeClr val="accent1">
                    <a:lumMod val="75000"/>
                  </a:schemeClr>
                </a:solidFill>
                <a:latin typeface="Calibri"/>
                <a:ea typeface="Calibri"/>
                <a:cs typeface="Calibri"/>
                <a:sym typeface="Calibri"/>
              </a:rPr>
              <a:t>Social </a:t>
            </a:r>
            <a:r>
              <a:rPr lang="es-ES" sz="2800" b="1" dirty="0" err="1">
                <a:solidFill>
                  <a:schemeClr val="accent1">
                    <a:lumMod val="75000"/>
                  </a:schemeClr>
                </a:solidFill>
                <a:latin typeface="Calibri"/>
                <a:ea typeface="Calibri"/>
                <a:cs typeface="Calibri"/>
                <a:sym typeface="Calibri"/>
              </a:rPr>
              <a:t>Services</a:t>
            </a:r>
            <a:r>
              <a:rPr lang="es-ES" sz="2800" b="1" dirty="0">
                <a:solidFill>
                  <a:schemeClr val="accent1">
                    <a:lumMod val="75000"/>
                  </a:schemeClr>
                </a:solidFill>
                <a:latin typeface="Calibri"/>
                <a:ea typeface="Calibri"/>
                <a:cs typeface="Calibri"/>
                <a:sym typeface="Calibri"/>
              </a:rPr>
              <a:t> </a:t>
            </a:r>
            <a:r>
              <a:rPr lang="es-ES" sz="2800" b="1" dirty="0" err="1">
                <a:solidFill>
                  <a:schemeClr val="accent1">
                    <a:lumMod val="75000"/>
                  </a:schemeClr>
                </a:solidFill>
                <a:latin typeface="Calibri"/>
                <a:ea typeface="Calibri"/>
                <a:cs typeface="Calibri"/>
                <a:sym typeface="Calibri"/>
              </a:rPr>
              <a:t>Helpdesk</a:t>
            </a:r>
            <a:r>
              <a:rPr lang="es-ES" sz="2800" b="1" dirty="0">
                <a:solidFill>
                  <a:schemeClr val="accent1">
                    <a:lumMod val="75000"/>
                  </a:schemeClr>
                </a:solidFill>
                <a:latin typeface="Calibri"/>
                <a:ea typeface="Calibri"/>
                <a:cs typeface="Calibri"/>
                <a:sym typeface="Calibri"/>
              </a:rPr>
              <a:t> </a:t>
            </a:r>
            <a:r>
              <a:rPr lang="es-ES" sz="2800" b="1" dirty="0" err="1">
                <a:solidFill>
                  <a:schemeClr val="accent1">
                    <a:lumMod val="75000"/>
                  </a:schemeClr>
                </a:solidFill>
                <a:latin typeface="Calibri"/>
                <a:ea typeface="Calibri"/>
                <a:cs typeface="Calibri"/>
                <a:sym typeface="Calibri"/>
              </a:rPr>
              <a:t>on</a:t>
            </a:r>
            <a:r>
              <a:rPr lang="es-ES" sz="2800" b="1" dirty="0">
                <a:solidFill>
                  <a:schemeClr val="accent1">
                    <a:lumMod val="75000"/>
                  </a:schemeClr>
                </a:solidFill>
                <a:latin typeface="Calibri"/>
                <a:ea typeface="Calibri"/>
                <a:cs typeface="Calibri"/>
                <a:sym typeface="Calibri"/>
              </a:rPr>
              <a:t> EU </a:t>
            </a:r>
            <a:r>
              <a:rPr lang="es-ES" sz="2800" b="1" dirty="0" err="1">
                <a:solidFill>
                  <a:schemeClr val="accent1">
                    <a:lumMod val="75000"/>
                  </a:schemeClr>
                </a:solidFill>
                <a:latin typeface="Calibri"/>
                <a:ea typeface="Calibri"/>
                <a:cs typeface="Calibri"/>
                <a:sym typeface="Calibri"/>
              </a:rPr>
              <a:t>Funds</a:t>
            </a:r>
            <a:endParaRPr lang="es-ES" sz="2800" b="1" dirty="0">
              <a:solidFill>
                <a:schemeClr val="accent1"/>
              </a:solidFill>
              <a:latin typeface="Calibri"/>
              <a:cs typeface="Calibri"/>
              <a:sym typeface="Calibri"/>
            </a:endParaRPr>
          </a:p>
          <a:p>
            <a:pPr marL="0" marR="0" lvl="0" indent="0" algn="l" rtl="0">
              <a:lnSpc>
                <a:spcPct val="90000"/>
              </a:lnSpc>
              <a:spcBef>
                <a:spcPts val="0"/>
              </a:spcBef>
              <a:spcAft>
                <a:spcPts val="0"/>
              </a:spcAft>
              <a:buClr>
                <a:schemeClr val="accent1"/>
              </a:buClr>
              <a:buSzPts val="4000"/>
              <a:buFont typeface="Calibri"/>
              <a:buNone/>
            </a:pPr>
            <a:br>
              <a:rPr lang="es-ES" sz="1800" b="1" dirty="0">
                <a:solidFill>
                  <a:schemeClr val="tx1"/>
                </a:solidFill>
                <a:latin typeface="Calibri"/>
                <a:cs typeface="Calibri"/>
                <a:sym typeface="Calibri"/>
              </a:rPr>
            </a:br>
            <a:r>
              <a:rPr lang="es-ES" sz="1800" b="1" dirty="0" err="1">
                <a:solidFill>
                  <a:schemeClr val="tx1"/>
                </a:solidFill>
                <a:latin typeface="Calibri"/>
                <a:cs typeface="Calibri"/>
                <a:sym typeface="Calibri"/>
              </a:rPr>
              <a:t>Presentation</a:t>
            </a:r>
            <a:r>
              <a:rPr lang="es-ES" sz="1800" b="1" dirty="0">
                <a:solidFill>
                  <a:schemeClr val="tx1"/>
                </a:solidFill>
                <a:latin typeface="Calibri"/>
                <a:cs typeface="Calibri"/>
                <a:sym typeface="Calibri"/>
              </a:rPr>
              <a:t> </a:t>
            </a:r>
            <a:r>
              <a:rPr lang="es-ES" sz="1800" b="1" dirty="0" err="1">
                <a:solidFill>
                  <a:schemeClr val="tx1"/>
                </a:solidFill>
                <a:latin typeface="Calibri"/>
                <a:cs typeface="Calibri"/>
                <a:sym typeface="Calibri"/>
              </a:rPr>
              <a:t>by</a:t>
            </a:r>
            <a:r>
              <a:rPr lang="es-ES" sz="1800" b="1" dirty="0">
                <a:solidFill>
                  <a:schemeClr val="tx1"/>
                </a:solidFill>
                <a:latin typeface="Calibri"/>
                <a:cs typeface="Calibri"/>
                <a:sym typeface="Calibri"/>
              </a:rPr>
              <a:t> Lilith Alink – </a:t>
            </a:r>
            <a:r>
              <a:rPr lang="es-ES" sz="1800" b="1" dirty="0" err="1">
                <a:solidFill>
                  <a:schemeClr val="tx1"/>
                </a:solidFill>
                <a:latin typeface="Calibri"/>
                <a:cs typeface="Calibri"/>
                <a:sym typeface="Calibri"/>
              </a:rPr>
              <a:t>Policy</a:t>
            </a:r>
            <a:r>
              <a:rPr lang="es-ES" sz="1800" b="1" dirty="0">
                <a:solidFill>
                  <a:schemeClr val="tx1"/>
                </a:solidFill>
                <a:latin typeface="Calibri"/>
                <a:cs typeface="Calibri"/>
                <a:sym typeface="Calibri"/>
              </a:rPr>
              <a:t> and Project </a:t>
            </a:r>
            <a:r>
              <a:rPr lang="es-ES" sz="1800" b="1" dirty="0" err="1">
                <a:solidFill>
                  <a:schemeClr val="tx1"/>
                </a:solidFill>
                <a:latin typeface="Calibri"/>
                <a:cs typeface="Calibri"/>
                <a:sym typeface="Calibri"/>
              </a:rPr>
              <a:t>Officer</a:t>
            </a:r>
            <a:r>
              <a:rPr lang="es-ES" sz="1800" b="1" dirty="0">
                <a:solidFill>
                  <a:schemeClr val="tx1"/>
                </a:solidFill>
                <a:latin typeface="Calibri"/>
                <a:cs typeface="Calibri"/>
                <a:sym typeface="Calibri"/>
              </a:rPr>
              <a:t>, EASPD</a:t>
            </a:r>
            <a:endParaRPr sz="1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dirty="0">
              <a:solidFill>
                <a:schemeClr val="lt1"/>
              </a:solidFill>
              <a:latin typeface="Calibri"/>
              <a:ea typeface="Calibri"/>
              <a:cs typeface="Calibri"/>
              <a:sym typeface="Calibri"/>
            </a:endParaRPr>
          </a:p>
        </p:txBody>
      </p:sp>
      <p:sp>
        <p:nvSpPr>
          <p:cNvPr id="101" name="Google Shape;101;p2"/>
          <p:cNvSpPr txBox="1">
            <a:spLocks noGrp="1"/>
          </p:cNvSpPr>
          <p:nvPr>
            <p:ph type="title"/>
          </p:nvPr>
        </p:nvSpPr>
        <p:spPr>
          <a:xfrm>
            <a:off x="1346046" y="1046479"/>
            <a:ext cx="9499602" cy="1657733"/>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rgbClr val="0070C0"/>
              </a:buClr>
              <a:buSzPts val="3600"/>
              <a:buFont typeface="Calibri"/>
              <a:buNone/>
            </a:pPr>
            <a:r>
              <a:rPr lang="es-ES" sz="3600" b="1" dirty="0" err="1">
                <a:solidFill>
                  <a:srgbClr val="0070C0"/>
                </a:solidFill>
                <a:latin typeface="Calibri"/>
                <a:ea typeface="Calibri"/>
                <a:cs typeface="Calibri"/>
                <a:sym typeface="Calibri"/>
              </a:rPr>
              <a:t>Phases</a:t>
            </a:r>
            <a:r>
              <a:rPr lang="es-ES" sz="3600" b="1" dirty="0">
                <a:solidFill>
                  <a:srgbClr val="0070C0"/>
                </a:solidFill>
                <a:latin typeface="Calibri"/>
                <a:ea typeface="Calibri"/>
                <a:cs typeface="Calibri"/>
                <a:sym typeface="Calibri"/>
              </a:rPr>
              <a:t> </a:t>
            </a:r>
            <a:r>
              <a:rPr lang="es-ES" sz="3600" b="1" dirty="0" err="1">
                <a:solidFill>
                  <a:srgbClr val="0070C0"/>
                </a:solidFill>
                <a:latin typeface="Calibri"/>
                <a:ea typeface="Calibri"/>
                <a:cs typeface="Calibri"/>
                <a:sym typeface="Calibri"/>
              </a:rPr>
              <a:t>of</a:t>
            </a:r>
            <a:r>
              <a:rPr lang="es-ES" sz="3600" b="1" dirty="0">
                <a:solidFill>
                  <a:srgbClr val="0070C0"/>
                </a:solidFill>
                <a:latin typeface="Calibri"/>
                <a:ea typeface="Calibri"/>
                <a:cs typeface="Calibri"/>
                <a:sym typeface="Calibri"/>
              </a:rPr>
              <a:t> </a:t>
            </a:r>
            <a:r>
              <a:rPr lang="es-ES" sz="3600" b="1" dirty="0" err="1">
                <a:solidFill>
                  <a:srgbClr val="0070C0"/>
                </a:solidFill>
                <a:latin typeface="Calibri"/>
                <a:ea typeface="Calibri"/>
                <a:cs typeface="Calibri"/>
                <a:sym typeface="Calibri"/>
              </a:rPr>
              <a:t>the</a:t>
            </a:r>
            <a:r>
              <a:rPr lang="es-ES" sz="3600" b="1" dirty="0">
                <a:solidFill>
                  <a:srgbClr val="0070C0"/>
                </a:solidFill>
                <a:latin typeface="Calibri"/>
                <a:ea typeface="Calibri"/>
                <a:cs typeface="Calibri"/>
                <a:sym typeface="Calibri"/>
              </a:rPr>
              <a:t> </a:t>
            </a:r>
            <a:r>
              <a:rPr lang="es-ES" sz="3600" b="1" dirty="0">
                <a:solidFill>
                  <a:srgbClr val="0070C0"/>
                </a:solidFill>
              </a:rPr>
              <a:t>Project</a:t>
            </a:r>
            <a:br>
              <a:rPr lang="es-ES" sz="3600" b="1" dirty="0">
                <a:solidFill>
                  <a:srgbClr val="0070C0"/>
                </a:solidFill>
                <a:latin typeface="Calibri"/>
                <a:ea typeface="Calibri"/>
                <a:cs typeface="Calibri"/>
                <a:sym typeface="Calibri"/>
              </a:rPr>
            </a:br>
            <a:r>
              <a:rPr lang="es-ES" sz="3000" b="1" dirty="0">
                <a:latin typeface="Calibri"/>
                <a:ea typeface="Calibri"/>
                <a:cs typeface="Calibri"/>
                <a:sym typeface="Calibri"/>
              </a:rPr>
              <a:t>3. </a:t>
            </a:r>
            <a:r>
              <a:rPr lang="es-ES" sz="3000" b="1" dirty="0" err="1">
                <a:latin typeface="Calibri"/>
                <a:ea typeface="Calibri"/>
                <a:cs typeface="Calibri"/>
                <a:sym typeface="Calibri"/>
              </a:rPr>
              <a:t>Facilitation</a:t>
            </a:r>
            <a:endParaRPr sz="3600" b="1" dirty="0">
              <a:latin typeface="Calibri"/>
              <a:ea typeface="Calibri"/>
              <a:cs typeface="Calibri"/>
              <a:sym typeface="Calibri"/>
            </a:endParaRPr>
          </a:p>
        </p:txBody>
      </p:sp>
      <p:grpSp>
        <p:nvGrpSpPr>
          <p:cNvPr id="102" name="Google Shape;102;p2"/>
          <p:cNvGrpSpPr/>
          <p:nvPr/>
        </p:nvGrpSpPr>
        <p:grpSpPr>
          <a:xfrm>
            <a:off x="7867135" y="0"/>
            <a:ext cx="4324865" cy="2641149"/>
            <a:chOff x="6867015" y="-1"/>
            <a:chExt cx="5324985" cy="3251912"/>
          </a:xfrm>
        </p:grpSpPr>
        <p:sp>
          <p:nvSpPr>
            <p:cNvPr id="103" name="Google Shape;103;p2"/>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07" name="Google Shape;107;p2"/>
          <p:cNvSpPr txBox="1">
            <a:spLocks noGrp="1"/>
          </p:cNvSpPr>
          <p:nvPr>
            <p:ph type="body" idx="1"/>
          </p:nvPr>
        </p:nvSpPr>
        <p:spPr>
          <a:xfrm>
            <a:off x="1346046" y="3003000"/>
            <a:ext cx="9499602" cy="3115476"/>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GB" dirty="0"/>
              <a:t>Toolkit on Facilitating ESF+ &amp; ERDF for Social Services</a:t>
            </a:r>
          </a:p>
          <a:p>
            <a:pPr lvl="1" indent="-457200">
              <a:spcBef>
                <a:spcPts val="0"/>
              </a:spcBef>
              <a:buSzPts val="2400"/>
              <a:buFont typeface="Courier New" panose="02070309020205020404" pitchFamily="49" charset="0"/>
              <a:buChar char="o"/>
            </a:pPr>
            <a:r>
              <a:rPr lang="en-GB" dirty="0"/>
              <a:t>7 Cross-sectoral Facilitation Workshops</a:t>
            </a:r>
          </a:p>
          <a:p>
            <a:pPr lvl="1" indent="-457200">
              <a:spcBef>
                <a:spcPts val="0"/>
              </a:spcBef>
              <a:buSzPts val="2400"/>
              <a:buFont typeface="Courier New" panose="02070309020205020404" pitchFamily="49" charset="0"/>
              <a:buChar char="o"/>
            </a:pPr>
            <a:r>
              <a:rPr lang="en-GB" dirty="0"/>
              <a:t>15 Thematic Facilitation Workshops (themes are: child protection and families in poverty, disability, older persons with long-term care needs, poverty and homelessness, and work integration)</a:t>
            </a:r>
          </a:p>
        </p:txBody>
      </p:sp>
      <p:grpSp>
        <p:nvGrpSpPr>
          <p:cNvPr id="108" name="Google Shape;108;p2"/>
          <p:cNvGrpSpPr/>
          <p:nvPr/>
        </p:nvGrpSpPr>
        <p:grpSpPr>
          <a:xfrm rot="-5400000">
            <a:off x="-456264" y="3658536"/>
            <a:ext cx="3655725" cy="2743201"/>
            <a:chOff x="-305" y="-1"/>
            <a:chExt cx="3832880" cy="2876136"/>
          </a:xfrm>
        </p:grpSpPr>
        <p:sp>
          <p:nvSpPr>
            <p:cNvPr id="109" name="Google Shape;109;p2"/>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13" name="Google Shape;113;p2" descr="HELPDESK logo."/>
          <p:cNvPicPr preferRelativeResize="0"/>
          <p:nvPr/>
        </p:nvPicPr>
        <p:blipFill rotWithShape="1">
          <a:blip r:embed="rId3">
            <a:alphaModFix/>
          </a:blip>
          <a:srcRect/>
          <a:stretch/>
        </p:blipFill>
        <p:spPr>
          <a:xfrm>
            <a:off x="6026826" y="194546"/>
            <a:ext cx="2646842" cy="1020075"/>
          </a:xfrm>
          <a:prstGeom prst="rect">
            <a:avLst/>
          </a:prstGeom>
          <a:noFill/>
          <a:ln>
            <a:noFill/>
          </a:ln>
        </p:spPr>
      </p:pic>
      <p:pic>
        <p:nvPicPr>
          <p:cNvPr id="114" name="Google Shape;114;p2" descr="Co-funded by the European Union logo "/>
          <p:cNvPicPr preferRelativeResize="0"/>
          <p:nvPr/>
        </p:nvPicPr>
        <p:blipFill rotWithShape="1">
          <a:blip r:embed="rId4">
            <a:alphaModFix/>
          </a:blip>
          <a:srcRect/>
          <a:stretch/>
        </p:blipFill>
        <p:spPr>
          <a:xfrm>
            <a:off x="9052681" y="419354"/>
            <a:ext cx="2998032" cy="627125"/>
          </a:xfrm>
          <a:prstGeom prst="rect">
            <a:avLst/>
          </a:prstGeom>
          <a:noFill/>
          <a:ln>
            <a:noFill/>
          </a:ln>
        </p:spPr>
      </p:pic>
      <p:sp>
        <p:nvSpPr>
          <p:cNvPr id="2" name="Arrow: Right 1">
            <a:extLst>
              <a:ext uri="{FF2B5EF4-FFF2-40B4-BE49-F238E27FC236}">
                <a16:creationId xmlns:a16="http://schemas.microsoft.com/office/drawing/2014/main" id="{EF9C47FA-888B-7A3D-F1CD-28505593D8B0}"/>
              </a:ext>
            </a:extLst>
          </p:cNvPr>
          <p:cNvSpPr/>
          <p:nvPr/>
        </p:nvSpPr>
        <p:spPr>
          <a:xfrm>
            <a:off x="3705482" y="5029845"/>
            <a:ext cx="766916" cy="209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20F49FB-21CF-015B-ABD7-1090C9392C9A}"/>
              </a:ext>
            </a:extLst>
          </p:cNvPr>
          <p:cNvSpPr txBox="1"/>
          <p:nvPr/>
        </p:nvSpPr>
        <p:spPr>
          <a:xfrm>
            <a:off x="4556452" y="4966782"/>
            <a:ext cx="6174658" cy="1138773"/>
          </a:xfrm>
          <a:prstGeom prst="rect">
            <a:avLst/>
          </a:prstGeom>
          <a:noFill/>
        </p:spPr>
        <p:txBody>
          <a:bodyPr wrap="square" rtlCol="0">
            <a:spAutoFit/>
          </a:bodyPr>
          <a:lstStyle/>
          <a:p>
            <a:r>
              <a:rPr lang="en-GB" sz="1800" b="1" dirty="0">
                <a:solidFill>
                  <a:schemeClr val="accent5">
                    <a:lumMod val="75000"/>
                  </a:schemeClr>
                </a:solidFill>
                <a:latin typeface="Calibri" panose="020F0502020204030204" pitchFamily="34" charset="0"/>
                <a:cs typeface="Calibri" panose="020F0502020204030204" pitchFamily="34" charset="0"/>
              </a:rPr>
              <a:t>The toolkit will include templates and tools which should reduce the technical and administrative burden for Managing Authorities &amp; Social Services</a:t>
            </a:r>
          </a:p>
          <a:p>
            <a:endParaRPr lang="en-GB" dirty="0"/>
          </a:p>
        </p:txBody>
      </p:sp>
    </p:spTree>
    <p:extLst>
      <p:ext uri="{BB962C8B-B14F-4D97-AF65-F5344CB8AC3E}">
        <p14:creationId xmlns:p14="http://schemas.microsoft.com/office/powerpoint/2010/main" val="2618190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a:spLocks noGrp="1"/>
          </p:cNvSpPr>
          <p:nvPr>
            <p:ph type="title"/>
          </p:nvPr>
        </p:nvSpPr>
        <p:spPr>
          <a:xfrm>
            <a:off x="1346046" y="1046479"/>
            <a:ext cx="9499602" cy="1657733"/>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rgbClr val="0070C0"/>
              </a:buClr>
              <a:buSzPts val="3600"/>
              <a:buFont typeface="Calibri"/>
              <a:buNone/>
            </a:pPr>
            <a:r>
              <a:rPr lang="es-ES" sz="3600" b="1" dirty="0" err="1">
                <a:solidFill>
                  <a:srgbClr val="0070C0"/>
                </a:solidFill>
                <a:latin typeface="Calibri"/>
                <a:ea typeface="Calibri"/>
                <a:cs typeface="Calibri"/>
                <a:sym typeface="Calibri"/>
              </a:rPr>
              <a:t>Phases</a:t>
            </a:r>
            <a:r>
              <a:rPr lang="es-ES" sz="3600" b="1" dirty="0">
                <a:solidFill>
                  <a:srgbClr val="0070C0"/>
                </a:solidFill>
                <a:latin typeface="Calibri"/>
                <a:ea typeface="Calibri"/>
                <a:cs typeface="Calibri"/>
                <a:sym typeface="Calibri"/>
              </a:rPr>
              <a:t> </a:t>
            </a:r>
            <a:r>
              <a:rPr lang="es-ES" sz="3600" b="1" dirty="0" err="1">
                <a:solidFill>
                  <a:srgbClr val="0070C0"/>
                </a:solidFill>
                <a:latin typeface="Calibri"/>
                <a:ea typeface="Calibri"/>
                <a:cs typeface="Calibri"/>
                <a:sym typeface="Calibri"/>
              </a:rPr>
              <a:t>of</a:t>
            </a:r>
            <a:r>
              <a:rPr lang="es-ES" sz="3600" b="1" dirty="0">
                <a:solidFill>
                  <a:srgbClr val="0070C0"/>
                </a:solidFill>
                <a:latin typeface="Calibri"/>
                <a:ea typeface="Calibri"/>
                <a:cs typeface="Calibri"/>
                <a:sym typeface="Calibri"/>
              </a:rPr>
              <a:t> </a:t>
            </a:r>
            <a:r>
              <a:rPr lang="es-ES" sz="3600" b="1" dirty="0" err="1">
                <a:solidFill>
                  <a:srgbClr val="0070C0"/>
                </a:solidFill>
                <a:latin typeface="Calibri"/>
                <a:ea typeface="Calibri"/>
                <a:cs typeface="Calibri"/>
                <a:sym typeface="Calibri"/>
              </a:rPr>
              <a:t>the</a:t>
            </a:r>
            <a:r>
              <a:rPr lang="es-ES" sz="3600" b="1" dirty="0">
                <a:solidFill>
                  <a:srgbClr val="0070C0"/>
                </a:solidFill>
                <a:latin typeface="Calibri"/>
                <a:ea typeface="Calibri"/>
                <a:cs typeface="Calibri"/>
                <a:sym typeface="Calibri"/>
              </a:rPr>
              <a:t> </a:t>
            </a:r>
            <a:r>
              <a:rPr lang="es-ES" sz="3600" b="1" dirty="0">
                <a:solidFill>
                  <a:srgbClr val="0070C0"/>
                </a:solidFill>
              </a:rPr>
              <a:t>Project</a:t>
            </a:r>
            <a:br>
              <a:rPr lang="es-ES" sz="3600" b="1" dirty="0">
                <a:solidFill>
                  <a:srgbClr val="0070C0"/>
                </a:solidFill>
                <a:latin typeface="Calibri"/>
                <a:ea typeface="Calibri"/>
                <a:cs typeface="Calibri"/>
                <a:sym typeface="Calibri"/>
              </a:rPr>
            </a:br>
            <a:r>
              <a:rPr lang="es-ES" sz="3000" b="1" dirty="0">
                <a:latin typeface="Calibri"/>
                <a:ea typeface="Calibri"/>
                <a:cs typeface="Calibri"/>
                <a:sym typeface="Calibri"/>
              </a:rPr>
              <a:t>4. </a:t>
            </a:r>
            <a:r>
              <a:rPr lang="es-ES" sz="3000" b="1" dirty="0" err="1">
                <a:latin typeface="Calibri"/>
                <a:ea typeface="Calibri"/>
                <a:cs typeface="Calibri"/>
                <a:sym typeface="Calibri"/>
              </a:rPr>
              <a:t>Policy</a:t>
            </a:r>
            <a:r>
              <a:rPr lang="es-ES" sz="3000" b="1" dirty="0">
                <a:latin typeface="Calibri"/>
                <a:ea typeface="Calibri"/>
                <a:cs typeface="Calibri"/>
                <a:sym typeface="Calibri"/>
              </a:rPr>
              <a:t> </a:t>
            </a:r>
            <a:r>
              <a:rPr lang="es-ES" sz="3000" b="1" dirty="0" err="1">
                <a:latin typeface="Calibri"/>
                <a:ea typeface="Calibri"/>
                <a:cs typeface="Calibri"/>
                <a:sym typeface="Calibri"/>
              </a:rPr>
              <a:t>Guidance</a:t>
            </a:r>
            <a:endParaRPr sz="3600" b="1" dirty="0">
              <a:latin typeface="Calibri"/>
              <a:ea typeface="Calibri"/>
              <a:cs typeface="Calibri"/>
              <a:sym typeface="Calibri"/>
            </a:endParaRPr>
          </a:p>
        </p:txBody>
      </p:sp>
      <p:grpSp>
        <p:nvGrpSpPr>
          <p:cNvPr id="102" name="Google Shape;102;p2"/>
          <p:cNvGrpSpPr/>
          <p:nvPr/>
        </p:nvGrpSpPr>
        <p:grpSpPr>
          <a:xfrm>
            <a:off x="7867135" y="0"/>
            <a:ext cx="4324865" cy="2641149"/>
            <a:chOff x="6867015" y="-1"/>
            <a:chExt cx="5324985" cy="3251912"/>
          </a:xfrm>
        </p:grpSpPr>
        <p:sp>
          <p:nvSpPr>
            <p:cNvPr id="103" name="Google Shape;103;p2"/>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07" name="Google Shape;107;p2"/>
          <p:cNvSpPr txBox="1">
            <a:spLocks noGrp="1"/>
          </p:cNvSpPr>
          <p:nvPr>
            <p:ph type="body" idx="1"/>
          </p:nvPr>
        </p:nvSpPr>
        <p:spPr>
          <a:xfrm>
            <a:off x="1346046" y="3003000"/>
            <a:ext cx="9499602" cy="3115476"/>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GB" dirty="0"/>
              <a:t>Technical Guidance on Effective Interventions in Social Services</a:t>
            </a:r>
          </a:p>
          <a:p>
            <a:pPr lvl="1" indent="-457200">
              <a:spcBef>
                <a:spcPts val="0"/>
              </a:spcBef>
              <a:buSzPts val="2400"/>
              <a:buFont typeface="Courier New" panose="02070309020205020404" pitchFamily="49" charset="0"/>
              <a:buChar char="o"/>
            </a:pPr>
            <a:r>
              <a:rPr lang="en-GB" dirty="0"/>
              <a:t>3 Cross-sectoral Policy Workshops</a:t>
            </a:r>
          </a:p>
          <a:p>
            <a:pPr lvl="1" indent="-457200">
              <a:spcBef>
                <a:spcPts val="0"/>
              </a:spcBef>
              <a:buSzPts val="2400"/>
              <a:buFont typeface="Courier New" panose="02070309020205020404" pitchFamily="49" charset="0"/>
              <a:buChar char="o"/>
            </a:pPr>
            <a:r>
              <a:rPr lang="en-GB" dirty="0"/>
              <a:t>10 Thematic Policy Workshops (themes are: child protection and families in poverty, disability, older persons with long-term care needs, poverty and homelessness, and work integration)</a:t>
            </a:r>
          </a:p>
          <a:p>
            <a:pPr lvl="0" indent="-457200" algn="l" rtl="0">
              <a:lnSpc>
                <a:spcPct val="90000"/>
              </a:lnSpc>
              <a:spcBef>
                <a:spcPts val="0"/>
              </a:spcBef>
              <a:spcAft>
                <a:spcPts val="0"/>
              </a:spcAft>
              <a:buClr>
                <a:schemeClr val="dk1"/>
              </a:buClr>
              <a:buSzPts val="2400"/>
              <a:buFont typeface="Courier New" panose="02070309020205020404" pitchFamily="49" charset="0"/>
              <a:buChar char="o"/>
            </a:pPr>
            <a:endParaRPr lang="en-GB" dirty="0"/>
          </a:p>
        </p:txBody>
      </p:sp>
      <p:grpSp>
        <p:nvGrpSpPr>
          <p:cNvPr id="108" name="Google Shape;108;p2"/>
          <p:cNvGrpSpPr/>
          <p:nvPr/>
        </p:nvGrpSpPr>
        <p:grpSpPr>
          <a:xfrm rot="-5400000">
            <a:off x="-456264" y="3658536"/>
            <a:ext cx="3655725" cy="2743201"/>
            <a:chOff x="-305" y="-1"/>
            <a:chExt cx="3832880" cy="2876136"/>
          </a:xfrm>
        </p:grpSpPr>
        <p:sp>
          <p:nvSpPr>
            <p:cNvPr id="109" name="Google Shape;109;p2"/>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13" name="Google Shape;113;p2" descr="HELPDESK logo."/>
          <p:cNvPicPr preferRelativeResize="0"/>
          <p:nvPr/>
        </p:nvPicPr>
        <p:blipFill rotWithShape="1">
          <a:blip r:embed="rId3">
            <a:alphaModFix/>
          </a:blip>
          <a:srcRect/>
          <a:stretch/>
        </p:blipFill>
        <p:spPr>
          <a:xfrm>
            <a:off x="6026826" y="194546"/>
            <a:ext cx="2646842" cy="1020075"/>
          </a:xfrm>
          <a:prstGeom prst="rect">
            <a:avLst/>
          </a:prstGeom>
          <a:noFill/>
          <a:ln>
            <a:noFill/>
          </a:ln>
        </p:spPr>
      </p:pic>
      <p:pic>
        <p:nvPicPr>
          <p:cNvPr id="114" name="Google Shape;114;p2" descr="Co-funded by the European Union logo "/>
          <p:cNvPicPr preferRelativeResize="0"/>
          <p:nvPr/>
        </p:nvPicPr>
        <p:blipFill rotWithShape="1">
          <a:blip r:embed="rId4">
            <a:alphaModFix/>
          </a:blip>
          <a:srcRect/>
          <a:stretch/>
        </p:blipFill>
        <p:spPr>
          <a:xfrm>
            <a:off x="9052681" y="419354"/>
            <a:ext cx="2998032" cy="627125"/>
          </a:xfrm>
          <a:prstGeom prst="rect">
            <a:avLst/>
          </a:prstGeom>
          <a:noFill/>
          <a:ln>
            <a:noFill/>
          </a:ln>
        </p:spPr>
      </p:pic>
    </p:spTree>
    <p:extLst>
      <p:ext uri="{BB962C8B-B14F-4D97-AF65-F5344CB8AC3E}">
        <p14:creationId xmlns:p14="http://schemas.microsoft.com/office/powerpoint/2010/main" val="435820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a:spLocks noGrp="1"/>
          </p:cNvSpPr>
          <p:nvPr>
            <p:ph type="title"/>
          </p:nvPr>
        </p:nvSpPr>
        <p:spPr>
          <a:xfrm>
            <a:off x="1346046" y="1046479"/>
            <a:ext cx="9499602" cy="1657733"/>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rgbClr val="0070C0"/>
              </a:buClr>
              <a:buSzPts val="3600"/>
              <a:buFont typeface="Calibri"/>
              <a:buNone/>
            </a:pPr>
            <a:r>
              <a:rPr lang="es-ES" sz="3600" b="1" dirty="0">
                <a:solidFill>
                  <a:srgbClr val="0070C0"/>
                </a:solidFill>
                <a:latin typeface="Calibri"/>
                <a:ea typeface="Calibri"/>
                <a:cs typeface="Calibri"/>
                <a:sym typeface="Calibri"/>
              </a:rPr>
              <a:t>At </a:t>
            </a:r>
            <a:r>
              <a:rPr lang="es-ES" sz="3600" b="1" dirty="0" err="1">
                <a:solidFill>
                  <a:srgbClr val="0070C0"/>
                </a:solidFill>
                <a:latin typeface="Calibri"/>
                <a:ea typeface="Calibri"/>
                <a:cs typeface="Calibri"/>
                <a:sym typeface="Calibri"/>
              </a:rPr>
              <a:t>the</a:t>
            </a:r>
            <a:r>
              <a:rPr lang="es-ES" sz="3600" b="1" dirty="0">
                <a:solidFill>
                  <a:srgbClr val="0070C0"/>
                </a:solidFill>
                <a:latin typeface="Calibri"/>
                <a:ea typeface="Calibri"/>
                <a:cs typeface="Calibri"/>
                <a:sym typeface="Calibri"/>
              </a:rPr>
              <a:t> </a:t>
            </a:r>
            <a:r>
              <a:rPr lang="es-ES" sz="3600" b="1" dirty="0" err="1">
                <a:solidFill>
                  <a:srgbClr val="0070C0"/>
                </a:solidFill>
                <a:latin typeface="Calibri"/>
                <a:ea typeface="Calibri"/>
                <a:cs typeface="Calibri"/>
                <a:sym typeface="Calibri"/>
              </a:rPr>
              <a:t>end</a:t>
            </a:r>
            <a:r>
              <a:rPr lang="es-ES" sz="3600" b="1" dirty="0">
                <a:solidFill>
                  <a:srgbClr val="0070C0"/>
                </a:solidFill>
                <a:latin typeface="Calibri"/>
                <a:ea typeface="Calibri"/>
                <a:cs typeface="Calibri"/>
                <a:sym typeface="Calibri"/>
              </a:rPr>
              <a:t> </a:t>
            </a:r>
            <a:r>
              <a:rPr lang="es-ES" sz="3600" b="1" dirty="0" err="1">
                <a:solidFill>
                  <a:srgbClr val="0070C0"/>
                </a:solidFill>
                <a:latin typeface="Calibri"/>
                <a:ea typeface="Calibri"/>
                <a:cs typeface="Calibri"/>
                <a:sym typeface="Calibri"/>
              </a:rPr>
              <a:t>of</a:t>
            </a:r>
            <a:r>
              <a:rPr lang="es-ES" sz="3600" b="1" dirty="0">
                <a:solidFill>
                  <a:srgbClr val="0070C0"/>
                </a:solidFill>
                <a:latin typeface="Calibri"/>
                <a:ea typeface="Calibri"/>
                <a:cs typeface="Calibri"/>
                <a:sym typeface="Calibri"/>
              </a:rPr>
              <a:t> </a:t>
            </a:r>
            <a:r>
              <a:rPr lang="es-ES" sz="3600" b="1" dirty="0" err="1">
                <a:solidFill>
                  <a:srgbClr val="0070C0"/>
                </a:solidFill>
                <a:latin typeface="Calibri"/>
                <a:ea typeface="Calibri"/>
                <a:cs typeface="Calibri"/>
                <a:sym typeface="Calibri"/>
              </a:rPr>
              <a:t>the</a:t>
            </a:r>
            <a:r>
              <a:rPr lang="es-ES" sz="3600" b="1" dirty="0">
                <a:solidFill>
                  <a:srgbClr val="0070C0"/>
                </a:solidFill>
                <a:latin typeface="Calibri"/>
                <a:ea typeface="Calibri"/>
                <a:cs typeface="Calibri"/>
                <a:sym typeface="Calibri"/>
              </a:rPr>
              <a:t> </a:t>
            </a:r>
            <a:r>
              <a:rPr lang="es-ES" sz="3600" b="1" dirty="0">
                <a:solidFill>
                  <a:srgbClr val="0070C0"/>
                </a:solidFill>
              </a:rPr>
              <a:t>P</a:t>
            </a:r>
            <a:r>
              <a:rPr lang="es-ES" sz="3600" b="1" dirty="0">
                <a:solidFill>
                  <a:srgbClr val="0070C0"/>
                </a:solidFill>
                <a:latin typeface="Calibri"/>
                <a:ea typeface="Calibri"/>
                <a:cs typeface="Calibri"/>
                <a:sym typeface="Calibri"/>
              </a:rPr>
              <a:t>roject</a:t>
            </a:r>
            <a:br>
              <a:rPr lang="es-ES" sz="3600" b="1" dirty="0">
                <a:solidFill>
                  <a:srgbClr val="0070C0"/>
                </a:solidFill>
                <a:latin typeface="Calibri"/>
                <a:ea typeface="Calibri"/>
                <a:cs typeface="Calibri"/>
                <a:sym typeface="Calibri"/>
              </a:rPr>
            </a:br>
            <a:r>
              <a:rPr lang="es-ES" sz="3000" b="1" dirty="0" err="1">
                <a:latin typeface="Calibri"/>
                <a:ea typeface="Calibri"/>
                <a:cs typeface="Calibri"/>
                <a:sym typeface="Calibri"/>
              </a:rPr>
              <a:t>We</a:t>
            </a:r>
            <a:r>
              <a:rPr lang="es-ES" sz="3000" b="1" dirty="0">
                <a:latin typeface="Calibri"/>
                <a:ea typeface="Calibri"/>
                <a:cs typeface="Calibri"/>
                <a:sym typeface="Calibri"/>
              </a:rPr>
              <a:t> hope…</a:t>
            </a:r>
            <a:endParaRPr sz="3600" b="1" dirty="0">
              <a:latin typeface="Calibri"/>
              <a:ea typeface="Calibri"/>
              <a:cs typeface="Calibri"/>
              <a:sym typeface="Calibri"/>
            </a:endParaRPr>
          </a:p>
        </p:txBody>
      </p:sp>
      <p:grpSp>
        <p:nvGrpSpPr>
          <p:cNvPr id="102" name="Google Shape;102;p2"/>
          <p:cNvGrpSpPr/>
          <p:nvPr/>
        </p:nvGrpSpPr>
        <p:grpSpPr>
          <a:xfrm>
            <a:off x="7867135" y="0"/>
            <a:ext cx="4324865" cy="2641149"/>
            <a:chOff x="6867015" y="-1"/>
            <a:chExt cx="5324985" cy="3251912"/>
          </a:xfrm>
        </p:grpSpPr>
        <p:sp>
          <p:nvSpPr>
            <p:cNvPr id="103" name="Google Shape;103;p2"/>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07" name="Google Shape;107;p2"/>
          <p:cNvSpPr txBox="1">
            <a:spLocks noGrp="1"/>
          </p:cNvSpPr>
          <p:nvPr>
            <p:ph type="body" idx="1"/>
          </p:nvPr>
        </p:nvSpPr>
        <p:spPr>
          <a:xfrm>
            <a:off x="1346046" y="3003000"/>
            <a:ext cx="9499602" cy="3115476"/>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GB" dirty="0"/>
              <a:t>To have produced 30 Deliverables;</a:t>
            </a:r>
          </a:p>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GB" dirty="0"/>
              <a:t>To have achieved our goal of making EU funds better accessible for social services;</a:t>
            </a:r>
          </a:p>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GB" dirty="0"/>
              <a:t>To have set up a plan to turn the project into a longer-term Helpdesk.</a:t>
            </a:r>
          </a:p>
          <a:p>
            <a:pPr lvl="0" indent="-457200" algn="l" rtl="0">
              <a:lnSpc>
                <a:spcPct val="90000"/>
              </a:lnSpc>
              <a:spcBef>
                <a:spcPts val="0"/>
              </a:spcBef>
              <a:spcAft>
                <a:spcPts val="0"/>
              </a:spcAft>
              <a:buClr>
                <a:schemeClr val="dk1"/>
              </a:buClr>
              <a:buSzPts val="2400"/>
              <a:buFont typeface="Courier New" panose="02070309020205020404" pitchFamily="49" charset="0"/>
              <a:buChar char="o"/>
            </a:pPr>
            <a:endParaRPr lang="en-GB" dirty="0"/>
          </a:p>
          <a:p>
            <a:pPr lvl="0" indent="-457200" algn="l" rtl="0">
              <a:lnSpc>
                <a:spcPct val="90000"/>
              </a:lnSpc>
              <a:spcBef>
                <a:spcPts val="0"/>
              </a:spcBef>
              <a:spcAft>
                <a:spcPts val="0"/>
              </a:spcAft>
              <a:buClr>
                <a:schemeClr val="dk1"/>
              </a:buClr>
              <a:buSzPts val="2400"/>
              <a:buFont typeface="Courier New" panose="02070309020205020404" pitchFamily="49" charset="0"/>
              <a:buChar char="o"/>
            </a:pPr>
            <a:endParaRPr lang="en-GB" dirty="0"/>
          </a:p>
        </p:txBody>
      </p:sp>
      <p:grpSp>
        <p:nvGrpSpPr>
          <p:cNvPr id="108" name="Google Shape;108;p2"/>
          <p:cNvGrpSpPr/>
          <p:nvPr/>
        </p:nvGrpSpPr>
        <p:grpSpPr>
          <a:xfrm rot="-5400000">
            <a:off x="-456264" y="3658536"/>
            <a:ext cx="3655725" cy="2743201"/>
            <a:chOff x="-305" y="-1"/>
            <a:chExt cx="3832880" cy="2876136"/>
          </a:xfrm>
        </p:grpSpPr>
        <p:sp>
          <p:nvSpPr>
            <p:cNvPr id="109" name="Google Shape;109;p2"/>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13" name="Google Shape;113;p2" descr="HELPDESK logo."/>
          <p:cNvPicPr preferRelativeResize="0"/>
          <p:nvPr/>
        </p:nvPicPr>
        <p:blipFill rotWithShape="1">
          <a:blip r:embed="rId3">
            <a:alphaModFix/>
          </a:blip>
          <a:srcRect/>
          <a:stretch/>
        </p:blipFill>
        <p:spPr>
          <a:xfrm>
            <a:off x="6026826" y="194546"/>
            <a:ext cx="2646842" cy="1020075"/>
          </a:xfrm>
          <a:prstGeom prst="rect">
            <a:avLst/>
          </a:prstGeom>
          <a:noFill/>
          <a:ln>
            <a:noFill/>
          </a:ln>
        </p:spPr>
      </p:pic>
      <p:pic>
        <p:nvPicPr>
          <p:cNvPr id="114" name="Google Shape;114;p2" descr="Co-funded by the European Union logo "/>
          <p:cNvPicPr preferRelativeResize="0"/>
          <p:nvPr/>
        </p:nvPicPr>
        <p:blipFill rotWithShape="1">
          <a:blip r:embed="rId4">
            <a:alphaModFix/>
          </a:blip>
          <a:srcRect/>
          <a:stretch/>
        </p:blipFill>
        <p:spPr>
          <a:xfrm>
            <a:off x="9052681" y="419354"/>
            <a:ext cx="2998032" cy="627125"/>
          </a:xfrm>
          <a:prstGeom prst="rect">
            <a:avLst/>
          </a:prstGeom>
          <a:noFill/>
          <a:ln>
            <a:noFill/>
          </a:ln>
        </p:spPr>
      </p:pic>
    </p:spTree>
    <p:extLst>
      <p:ext uri="{BB962C8B-B14F-4D97-AF65-F5344CB8AC3E}">
        <p14:creationId xmlns:p14="http://schemas.microsoft.com/office/powerpoint/2010/main" val="364435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3"/>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3"/>
          <p:cNvSpPr/>
          <p:nvPr/>
        </p:nvSpPr>
        <p:spPr>
          <a:xfrm>
            <a:off x="305" y="-519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21" name="Google Shape;121;p3"/>
          <p:cNvSpPr txBox="1">
            <a:spLocks noGrp="1"/>
          </p:cNvSpPr>
          <p:nvPr>
            <p:ph type="title"/>
          </p:nvPr>
        </p:nvSpPr>
        <p:spPr>
          <a:xfrm>
            <a:off x="771698" y="4971956"/>
            <a:ext cx="10648604" cy="1466690"/>
          </a:xfrm>
          <a:prstGeom prst="rect">
            <a:avLst/>
          </a:prstGeom>
          <a:noFill/>
          <a:ln>
            <a:noFill/>
          </a:ln>
        </p:spPr>
        <p:txBody>
          <a:bodyPr spcFirstLastPara="1" wrap="square" lIns="91425" tIns="45700" rIns="91425" bIns="45700" anchor="b" anchorCtr="0">
            <a:normAutofit/>
          </a:bodyPr>
          <a:lstStyle/>
          <a:p>
            <a:pPr marL="0" lvl="0" indent="0" algn="just" rtl="0">
              <a:lnSpc>
                <a:spcPct val="100000"/>
              </a:lnSpc>
              <a:spcBef>
                <a:spcPts val="0"/>
              </a:spcBef>
              <a:spcAft>
                <a:spcPts val="0"/>
              </a:spcAft>
              <a:buClr>
                <a:schemeClr val="dk1"/>
              </a:buClr>
              <a:buSzPts val="1800"/>
              <a:buFont typeface="Calibri"/>
              <a:buNone/>
            </a:pPr>
            <a:r>
              <a:rPr lang="es-ES" sz="1800" dirty="0">
                <a:latin typeface="Calibri"/>
                <a:ea typeface="Calibri"/>
                <a:cs typeface="Calibri"/>
                <a:sym typeface="Calibri"/>
              </a:rPr>
              <a:t>“</a:t>
            </a:r>
            <a:r>
              <a:rPr lang="es-ES" sz="1800" dirty="0" err="1">
                <a:latin typeface="Calibri"/>
                <a:ea typeface="Calibri"/>
                <a:cs typeface="Calibri"/>
                <a:sym typeface="Calibri"/>
              </a:rPr>
              <a:t>Funded</a:t>
            </a:r>
            <a:r>
              <a:rPr lang="es-ES" sz="1800" dirty="0">
                <a:latin typeface="Calibri"/>
                <a:ea typeface="Calibri"/>
                <a:cs typeface="Calibri"/>
                <a:sym typeface="Calibri"/>
              </a:rPr>
              <a:t> </a:t>
            </a:r>
            <a:r>
              <a:rPr lang="es-ES" sz="1800" dirty="0" err="1">
                <a:latin typeface="Calibri"/>
                <a:ea typeface="Calibri"/>
                <a:cs typeface="Calibri"/>
                <a:sym typeface="Calibri"/>
              </a:rPr>
              <a:t>by</a:t>
            </a:r>
            <a:r>
              <a:rPr lang="es-ES" sz="1800" dirty="0">
                <a:latin typeface="Calibri"/>
                <a:ea typeface="Calibri"/>
                <a:cs typeface="Calibri"/>
                <a:sym typeface="Calibri"/>
              </a:rPr>
              <a:t> </a:t>
            </a:r>
            <a:r>
              <a:rPr lang="es-ES" sz="1800" dirty="0" err="1">
                <a:latin typeface="Calibri"/>
                <a:ea typeface="Calibri"/>
                <a:cs typeface="Calibri"/>
                <a:sym typeface="Calibri"/>
              </a:rPr>
              <a:t>the</a:t>
            </a:r>
            <a:r>
              <a:rPr lang="es-ES" sz="1800" dirty="0">
                <a:latin typeface="Calibri"/>
                <a:ea typeface="Calibri"/>
                <a:cs typeface="Calibri"/>
                <a:sym typeface="Calibri"/>
              </a:rPr>
              <a:t> </a:t>
            </a:r>
            <a:r>
              <a:rPr lang="es-ES" sz="1800" dirty="0" err="1">
                <a:latin typeface="Calibri"/>
                <a:ea typeface="Calibri"/>
                <a:cs typeface="Calibri"/>
                <a:sym typeface="Calibri"/>
              </a:rPr>
              <a:t>European</a:t>
            </a:r>
            <a:r>
              <a:rPr lang="es-ES" sz="1800" dirty="0">
                <a:latin typeface="Calibri"/>
                <a:ea typeface="Calibri"/>
                <a:cs typeface="Calibri"/>
                <a:sym typeface="Calibri"/>
              </a:rPr>
              <a:t> </a:t>
            </a:r>
            <a:r>
              <a:rPr lang="es-ES" sz="1800" dirty="0" err="1">
                <a:latin typeface="Calibri"/>
                <a:ea typeface="Calibri"/>
                <a:cs typeface="Calibri"/>
                <a:sym typeface="Calibri"/>
              </a:rPr>
              <a:t>Union</a:t>
            </a:r>
            <a:r>
              <a:rPr lang="es-ES" sz="1800" dirty="0">
                <a:latin typeface="Calibri"/>
                <a:ea typeface="Calibri"/>
                <a:cs typeface="Calibri"/>
                <a:sym typeface="Calibri"/>
              </a:rPr>
              <a:t>. </a:t>
            </a:r>
            <a:r>
              <a:rPr lang="es-ES" sz="1800" dirty="0" err="1">
                <a:latin typeface="Calibri"/>
                <a:ea typeface="Calibri"/>
                <a:cs typeface="Calibri"/>
                <a:sym typeface="Calibri"/>
              </a:rPr>
              <a:t>Views</a:t>
            </a:r>
            <a:r>
              <a:rPr lang="es-ES" sz="1800" dirty="0">
                <a:latin typeface="Calibri"/>
                <a:ea typeface="Calibri"/>
                <a:cs typeface="Calibri"/>
                <a:sym typeface="Calibri"/>
              </a:rPr>
              <a:t> and </a:t>
            </a:r>
            <a:r>
              <a:rPr lang="es-ES" sz="1800" dirty="0" err="1">
                <a:latin typeface="Calibri"/>
                <a:ea typeface="Calibri"/>
                <a:cs typeface="Calibri"/>
                <a:sym typeface="Calibri"/>
              </a:rPr>
              <a:t>opinions</a:t>
            </a:r>
            <a:r>
              <a:rPr lang="es-ES" sz="1800" dirty="0">
                <a:latin typeface="Calibri"/>
                <a:ea typeface="Calibri"/>
                <a:cs typeface="Calibri"/>
                <a:sym typeface="Calibri"/>
              </a:rPr>
              <a:t> </a:t>
            </a:r>
            <a:r>
              <a:rPr lang="es-ES" sz="1800" dirty="0" err="1">
                <a:latin typeface="Calibri"/>
                <a:ea typeface="Calibri"/>
                <a:cs typeface="Calibri"/>
                <a:sym typeface="Calibri"/>
              </a:rPr>
              <a:t>expressed</a:t>
            </a:r>
            <a:r>
              <a:rPr lang="es-ES" sz="1800" dirty="0">
                <a:latin typeface="Calibri"/>
                <a:ea typeface="Calibri"/>
                <a:cs typeface="Calibri"/>
                <a:sym typeface="Calibri"/>
              </a:rPr>
              <a:t> are </a:t>
            </a:r>
            <a:r>
              <a:rPr lang="es-ES" sz="1800" dirty="0" err="1">
                <a:latin typeface="Calibri"/>
                <a:ea typeface="Calibri"/>
                <a:cs typeface="Calibri"/>
                <a:sym typeface="Calibri"/>
              </a:rPr>
              <a:t>however</a:t>
            </a:r>
            <a:r>
              <a:rPr lang="es-ES" sz="1800" dirty="0">
                <a:latin typeface="Calibri"/>
                <a:ea typeface="Calibri"/>
                <a:cs typeface="Calibri"/>
                <a:sym typeface="Calibri"/>
              </a:rPr>
              <a:t> </a:t>
            </a:r>
            <a:r>
              <a:rPr lang="es-ES" sz="1800" dirty="0" err="1">
                <a:latin typeface="Calibri"/>
                <a:ea typeface="Calibri"/>
                <a:cs typeface="Calibri"/>
                <a:sym typeface="Calibri"/>
              </a:rPr>
              <a:t>those</a:t>
            </a:r>
            <a:r>
              <a:rPr lang="es-ES" sz="1800" dirty="0">
                <a:latin typeface="Calibri"/>
                <a:ea typeface="Calibri"/>
                <a:cs typeface="Calibri"/>
                <a:sym typeface="Calibri"/>
              </a:rPr>
              <a:t> </a:t>
            </a:r>
            <a:r>
              <a:rPr lang="es-ES" sz="1800" dirty="0" err="1">
                <a:latin typeface="Calibri"/>
                <a:ea typeface="Calibri"/>
                <a:cs typeface="Calibri"/>
                <a:sym typeface="Calibri"/>
              </a:rPr>
              <a:t>of</a:t>
            </a:r>
            <a:r>
              <a:rPr lang="es-ES" sz="1800" dirty="0">
                <a:latin typeface="Calibri"/>
                <a:ea typeface="Calibri"/>
                <a:cs typeface="Calibri"/>
                <a:sym typeface="Calibri"/>
              </a:rPr>
              <a:t> </a:t>
            </a:r>
            <a:r>
              <a:rPr lang="es-ES" sz="1800" dirty="0" err="1">
                <a:latin typeface="Calibri"/>
                <a:ea typeface="Calibri"/>
                <a:cs typeface="Calibri"/>
                <a:sym typeface="Calibri"/>
              </a:rPr>
              <a:t>the</a:t>
            </a:r>
            <a:r>
              <a:rPr lang="es-ES" sz="1800" dirty="0">
                <a:latin typeface="Calibri"/>
                <a:ea typeface="Calibri"/>
                <a:cs typeface="Calibri"/>
                <a:sym typeface="Calibri"/>
              </a:rPr>
              <a:t> </a:t>
            </a:r>
            <a:r>
              <a:rPr lang="es-ES" sz="1800" dirty="0" err="1">
                <a:latin typeface="Calibri"/>
                <a:ea typeface="Calibri"/>
                <a:cs typeface="Calibri"/>
                <a:sym typeface="Calibri"/>
              </a:rPr>
              <a:t>author</a:t>
            </a:r>
            <a:r>
              <a:rPr lang="es-ES" sz="1800" dirty="0">
                <a:latin typeface="Calibri"/>
                <a:ea typeface="Calibri"/>
                <a:cs typeface="Calibri"/>
                <a:sym typeface="Calibri"/>
              </a:rPr>
              <a:t>(s) </a:t>
            </a:r>
            <a:r>
              <a:rPr lang="es-ES" sz="1800" dirty="0" err="1">
                <a:latin typeface="Calibri"/>
                <a:ea typeface="Calibri"/>
                <a:cs typeface="Calibri"/>
                <a:sym typeface="Calibri"/>
              </a:rPr>
              <a:t>only</a:t>
            </a:r>
            <a:r>
              <a:rPr lang="es-ES" sz="1800" dirty="0">
                <a:latin typeface="Calibri"/>
                <a:ea typeface="Calibri"/>
                <a:cs typeface="Calibri"/>
                <a:sym typeface="Calibri"/>
              </a:rPr>
              <a:t> and do </a:t>
            </a:r>
            <a:r>
              <a:rPr lang="es-ES" sz="1800" dirty="0" err="1">
                <a:latin typeface="Calibri"/>
                <a:ea typeface="Calibri"/>
                <a:cs typeface="Calibri"/>
                <a:sym typeface="Calibri"/>
              </a:rPr>
              <a:t>not</a:t>
            </a:r>
            <a:r>
              <a:rPr lang="es-ES" sz="1800" dirty="0">
                <a:latin typeface="Calibri"/>
                <a:ea typeface="Calibri"/>
                <a:cs typeface="Calibri"/>
                <a:sym typeface="Calibri"/>
              </a:rPr>
              <a:t> </a:t>
            </a:r>
            <a:r>
              <a:rPr lang="es-ES" sz="1800" dirty="0" err="1">
                <a:latin typeface="Calibri"/>
                <a:ea typeface="Calibri"/>
                <a:cs typeface="Calibri"/>
                <a:sym typeface="Calibri"/>
              </a:rPr>
              <a:t>necessarily</a:t>
            </a:r>
            <a:r>
              <a:rPr lang="es-ES" sz="1800" dirty="0">
                <a:latin typeface="Calibri"/>
                <a:ea typeface="Calibri"/>
                <a:cs typeface="Calibri"/>
                <a:sym typeface="Calibri"/>
              </a:rPr>
              <a:t> </a:t>
            </a:r>
            <a:r>
              <a:rPr lang="es-ES" sz="1800" dirty="0" err="1">
                <a:latin typeface="Calibri"/>
                <a:ea typeface="Calibri"/>
                <a:cs typeface="Calibri"/>
                <a:sym typeface="Calibri"/>
              </a:rPr>
              <a:t>reflect</a:t>
            </a:r>
            <a:r>
              <a:rPr lang="es-ES" sz="1800" dirty="0">
                <a:latin typeface="Calibri"/>
                <a:ea typeface="Calibri"/>
                <a:cs typeface="Calibri"/>
                <a:sym typeface="Calibri"/>
              </a:rPr>
              <a:t> </a:t>
            </a:r>
            <a:r>
              <a:rPr lang="es-ES" sz="1800" dirty="0" err="1">
                <a:latin typeface="Calibri"/>
                <a:ea typeface="Calibri"/>
                <a:cs typeface="Calibri"/>
                <a:sym typeface="Calibri"/>
              </a:rPr>
              <a:t>those</a:t>
            </a:r>
            <a:r>
              <a:rPr lang="es-ES" sz="1800" dirty="0">
                <a:latin typeface="Calibri"/>
                <a:ea typeface="Calibri"/>
                <a:cs typeface="Calibri"/>
                <a:sym typeface="Calibri"/>
              </a:rPr>
              <a:t> </a:t>
            </a:r>
            <a:r>
              <a:rPr lang="es-ES" sz="1800" dirty="0" err="1">
                <a:latin typeface="Calibri"/>
                <a:ea typeface="Calibri"/>
                <a:cs typeface="Calibri"/>
                <a:sym typeface="Calibri"/>
              </a:rPr>
              <a:t>of</a:t>
            </a:r>
            <a:r>
              <a:rPr lang="es-ES" sz="1800" dirty="0">
                <a:latin typeface="Calibri"/>
                <a:ea typeface="Calibri"/>
                <a:cs typeface="Calibri"/>
                <a:sym typeface="Calibri"/>
              </a:rPr>
              <a:t> </a:t>
            </a:r>
            <a:r>
              <a:rPr lang="es-ES" sz="1800" dirty="0" err="1">
                <a:latin typeface="Calibri"/>
                <a:ea typeface="Calibri"/>
                <a:cs typeface="Calibri"/>
                <a:sym typeface="Calibri"/>
              </a:rPr>
              <a:t>the</a:t>
            </a:r>
            <a:r>
              <a:rPr lang="es-ES" sz="1800" dirty="0">
                <a:latin typeface="Calibri"/>
                <a:ea typeface="Calibri"/>
                <a:cs typeface="Calibri"/>
                <a:sym typeface="Calibri"/>
              </a:rPr>
              <a:t> </a:t>
            </a:r>
            <a:r>
              <a:rPr lang="es-ES" sz="1800" dirty="0" err="1">
                <a:latin typeface="Calibri"/>
                <a:ea typeface="Calibri"/>
                <a:cs typeface="Calibri"/>
                <a:sym typeface="Calibri"/>
              </a:rPr>
              <a:t>European</a:t>
            </a:r>
            <a:r>
              <a:rPr lang="es-ES" sz="1800" dirty="0">
                <a:latin typeface="Calibri"/>
                <a:ea typeface="Calibri"/>
                <a:cs typeface="Calibri"/>
                <a:sym typeface="Calibri"/>
              </a:rPr>
              <a:t> </a:t>
            </a:r>
            <a:r>
              <a:rPr lang="es-ES" sz="1800" dirty="0" err="1">
                <a:latin typeface="Calibri"/>
                <a:ea typeface="Calibri"/>
                <a:cs typeface="Calibri"/>
                <a:sym typeface="Calibri"/>
              </a:rPr>
              <a:t>Union</a:t>
            </a:r>
            <a:r>
              <a:rPr lang="es-ES" sz="1800" dirty="0">
                <a:latin typeface="Calibri"/>
                <a:ea typeface="Calibri"/>
                <a:cs typeface="Calibri"/>
                <a:sym typeface="Calibri"/>
              </a:rPr>
              <a:t>. </a:t>
            </a:r>
            <a:r>
              <a:rPr lang="es-ES" sz="1800" dirty="0" err="1">
                <a:latin typeface="Calibri"/>
                <a:ea typeface="Calibri"/>
                <a:cs typeface="Calibri"/>
                <a:sym typeface="Calibri"/>
              </a:rPr>
              <a:t>Neither</a:t>
            </a:r>
            <a:r>
              <a:rPr lang="es-ES" sz="1800" dirty="0">
                <a:latin typeface="Calibri"/>
                <a:ea typeface="Calibri"/>
                <a:cs typeface="Calibri"/>
                <a:sym typeface="Calibri"/>
              </a:rPr>
              <a:t> </a:t>
            </a:r>
            <a:r>
              <a:rPr lang="es-ES" sz="1800" dirty="0" err="1">
                <a:latin typeface="Calibri"/>
                <a:ea typeface="Calibri"/>
                <a:cs typeface="Calibri"/>
                <a:sym typeface="Calibri"/>
              </a:rPr>
              <a:t>the</a:t>
            </a:r>
            <a:r>
              <a:rPr lang="es-ES" sz="1800" dirty="0">
                <a:latin typeface="Calibri"/>
                <a:ea typeface="Calibri"/>
                <a:cs typeface="Calibri"/>
                <a:sym typeface="Calibri"/>
              </a:rPr>
              <a:t> </a:t>
            </a:r>
            <a:r>
              <a:rPr lang="es-ES" sz="1800" dirty="0" err="1">
                <a:latin typeface="Calibri"/>
                <a:ea typeface="Calibri"/>
                <a:cs typeface="Calibri"/>
                <a:sym typeface="Calibri"/>
              </a:rPr>
              <a:t>European</a:t>
            </a:r>
            <a:r>
              <a:rPr lang="es-ES" sz="1800" dirty="0">
                <a:latin typeface="Calibri"/>
                <a:ea typeface="Calibri"/>
                <a:cs typeface="Calibri"/>
                <a:sym typeface="Calibri"/>
              </a:rPr>
              <a:t> </a:t>
            </a:r>
            <a:r>
              <a:rPr lang="es-ES" sz="1800" dirty="0" err="1">
                <a:latin typeface="Calibri"/>
                <a:ea typeface="Calibri"/>
                <a:cs typeface="Calibri"/>
                <a:sym typeface="Calibri"/>
              </a:rPr>
              <a:t>Union</a:t>
            </a:r>
            <a:r>
              <a:rPr lang="es-ES" sz="1800" dirty="0">
                <a:latin typeface="Calibri"/>
                <a:ea typeface="Calibri"/>
                <a:cs typeface="Calibri"/>
                <a:sym typeface="Calibri"/>
              </a:rPr>
              <a:t> </a:t>
            </a:r>
            <a:r>
              <a:rPr lang="es-ES" sz="1800" dirty="0" err="1">
                <a:latin typeface="Calibri"/>
                <a:ea typeface="Calibri"/>
                <a:cs typeface="Calibri"/>
                <a:sym typeface="Calibri"/>
              </a:rPr>
              <a:t>nor</a:t>
            </a:r>
            <a:r>
              <a:rPr lang="es-ES" sz="1800" dirty="0">
                <a:latin typeface="Calibri"/>
                <a:ea typeface="Calibri"/>
                <a:cs typeface="Calibri"/>
                <a:sym typeface="Calibri"/>
              </a:rPr>
              <a:t> </a:t>
            </a:r>
            <a:r>
              <a:rPr lang="es-ES" sz="1800" dirty="0" err="1">
                <a:latin typeface="Calibri"/>
                <a:ea typeface="Calibri"/>
                <a:cs typeface="Calibri"/>
                <a:sym typeface="Calibri"/>
              </a:rPr>
              <a:t>the</a:t>
            </a:r>
            <a:r>
              <a:rPr lang="es-ES" sz="1800" dirty="0">
                <a:latin typeface="Calibri"/>
                <a:ea typeface="Calibri"/>
                <a:cs typeface="Calibri"/>
                <a:sym typeface="Calibri"/>
              </a:rPr>
              <a:t> </a:t>
            </a:r>
            <a:r>
              <a:rPr lang="es-ES" sz="1800" dirty="0" err="1">
                <a:latin typeface="Calibri"/>
                <a:ea typeface="Calibri"/>
                <a:cs typeface="Calibri"/>
                <a:sym typeface="Calibri"/>
              </a:rPr>
              <a:t>granting</a:t>
            </a:r>
            <a:r>
              <a:rPr lang="es-ES" sz="1800" dirty="0">
                <a:latin typeface="Calibri"/>
                <a:ea typeface="Calibri"/>
                <a:cs typeface="Calibri"/>
                <a:sym typeface="Calibri"/>
              </a:rPr>
              <a:t> </a:t>
            </a:r>
            <a:r>
              <a:rPr lang="es-ES" sz="1800" dirty="0" err="1">
                <a:latin typeface="Calibri"/>
                <a:ea typeface="Calibri"/>
                <a:cs typeface="Calibri"/>
                <a:sym typeface="Calibri"/>
              </a:rPr>
              <a:t>authority</a:t>
            </a:r>
            <a:r>
              <a:rPr lang="es-ES" sz="1800" dirty="0">
                <a:latin typeface="Calibri"/>
                <a:ea typeface="Calibri"/>
                <a:cs typeface="Calibri"/>
                <a:sym typeface="Calibri"/>
              </a:rPr>
              <a:t> can be </a:t>
            </a:r>
            <a:r>
              <a:rPr lang="es-ES" sz="1800" dirty="0" err="1">
                <a:latin typeface="Calibri"/>
                <a:ea typeface="Calibri"/>
                <a:cs typeface="Calibri"/>
                <a:sym typeface="Calibri"/>
              </a:rPr>
              <a:t>held</a:t>
            </a:r>
            <a:r>
              <a:rPr lang="es-ES" sz="1800" dirty="0">
                <a:latin typeface="Calibri"/>
                <a:ea typeface="Calibri"/>
                <a:cs typeface="Calibri"/>
                <a:sym typeface="Calibri"/>
              </a:rPr>
              <a:t> </a:t>
            </a:r>
            <a:r>
              <a:rPr lang="es-ES" sz="1800" dirty="0" err="1">
                <a:latin typeface="Calibri"/>
                <a:ea typeface="Calibri"/>
                <a:cs typeface="Calibri"/>
                <a:sym typeface="Calibri"/>
              </a:rPr>
              <a:t>responsible</a:t>
            </a:r>
            <a:r>
              <a:rPr lang="es-ES" sz="1800" dirty="0">
                <a:latin typeface="Calibri"/>
                <a:ea typeface="Calibri"/>
                <a:cs typeface="Calibri"/>
                <a:sym typeface="Calibri"/>
              </a:rPr>
              <a:t> </a:t>
            </a:r>
            <a:r>
              <a:rPr lang="es-ES" sz="1800" dirty="0" err="1">
                <a:latin typeface="Calibri"/>
                <a:ea typeface="Calibri"/>
                <a:cs typeface="Calibri"/>
                <a:sym typeface="Calibri"/>
              </a:rPr>
              <a:t>for</a:t>
            </a:r>
            <a:r>
              <a:rPr lang="es-ES" sz="1800" dirty="0">
                <a:latin typeface="Calibri"/>
                <a:ea typeface="Calibri"/>
                <a:cs typeface="Calibri"/>
                <a:sym typeface="Calibri"/>
              </a:rPr>
              <a:t> </a:t>
            </a:r>
            <a:r>
              <a:rPr lang="es-ES" sz="1800" dirty="0" err="1">
                <a:latin typeface="Calibri"/>
                <a:ea typeface="Calibri"/>
                <a:cs typeface="Calibri"/>
                <a:sym typeface="Calibri"/>
              </a:rPr>
              <a:t>them</a:t>
            </a:r>
            <a:r>
              <a:rPr lang="es-ES" sz="1800" dirty="0">
                <a:latin typeface="Calibri"/>
                <a:ea typeface="Calibri"/>
                <a:cs typeface="Calibri"/>
                <a:sym typeface="Calibri"/>
              </a:rPr>
              <a:t>”</a:t>
            </a:r>
            <a:endParaRPr sz="5200" dirty="0">
              <a:solidFill>
                <a:schemeClr val="dk2"/>
              </a:solidFill>
              <a:latin typeface="Calibri"/>
              <a:ea typeface="Calibri"/>
              <a:cs typeface="Calibri"/>
              <a:sym typeface="Calibri"/>
            </a:endParaRPr>
          </a:p>
        </p:txBody>
      </p:sp>
      <p:grpSp>
        <p:nvGrpSpPr>
          <p:cNvPr id="122" name="Google Shape;122;p3"/>
          <p:cNvGrpSpPr/>
          <p:nvPr/>
        </p:nvGrpSpPr>
        <p:grpSpPr>
          <a:xfrm>
            <a:off x="-305" y="-1298"/>
            <a:ext cx="2514948" cy="2174333"/>
            <a:chOff x="-305" y="-4155"/>
            <a:chExt cx="2514948" cy="2174333"/>
          </a:xfrm>
        </p:grpSpPr>
        <p:sp>
          <p:nvSpPr>
            <p:cNvPr id="123" name="Google Shape;123;p3"/>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3"/>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3"/>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26" name="Google Shape;126;p3"/>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27" name="Google Shape;127;p3"/>
          <p:cNvGrpSpPr/>
          <p:nvPr/>
        </p:nvGrpSpPr>
        <p:grpSpPr>
          <a:xfrm rot="5400000" flipH="1">
            <a:off x="8304973" y="939510"/>
            <a:ext cx="4826538" cy="2947516"/>
            <a:chOff x="6867015" y="-1"/>
            <a:chExt cx="5324985" cy="3251912"/>
          </a:xfrm>
        </p:grpSpPr>
        <p:sp>
          <p:nvSpPr>
            <p:cNvPr id="128" name="Google Shape;128;p3"/>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3"/>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2" name="Google Shape;132;p3" descr="HELPDESK logo."/>
          <p:cNvPicPr preferRelativeResize="0"/>
          <p:nvPr/>
        </p:nvPicPr>
        <p:blipFill rotWithShape="1">
          <a:blip r:embed="rId3">
            <a:alphaModFix/>
          </a:blip>
          <a:srcRect/>
          <a:stretch/>
        </p:blipFill>
        <p:spPr>
          <a:xfrm>
            <a:off x="6026826" y="194546"/>
            <a:ext cx="2646842" cy="1020075"/>
          </a:xfrm>
          <a:prstGeom prst="rect">
            <a:avLst/>
          </a:prstGeom>
          <a:noFill/>
          <a:ln>
            <a:noFill/>
          </a:ln>
        </p:spPr>
      </p:pic>
      <p:pic>
        <p:nvPicPr>
          <p:cNvPr id="133" name="Google Shape;133;p3" descr="Co-funded by the European Union logo "/>
          <p:cNvPicPr preferRelativeResize="0"/>
          <p:nvPr/>
        </p:nvPicPr>
        <p:blipFill rotWithShape="1">
          <a:blip r:embed="rId4">
            <a:alphaModFix/>
          </a:blip>
          <a:srcRect/>
          <a:stretch/>
        </p:blipFill>
        <p:spPr>
          <a:xfrm>
            <a:off x="9052681" y="419354"/>
            <a:ext cx="2998032" cy="627125"/>
          </a:xfrm>
          <a:prstGeom prst="rect">
            <a:avLst/>
          </a:prstGeom>
          <a:noFill/>
          <a:ln>
            <a:noFill/>
          </a:ln>
        </p:spPr>
      </p:pic>
      <p:sp>
        <p:nvSpPr>
          <p:cNvPr id="134" name="Google Shape;134;p3"/>
          <p:cNvSpPr txBox="1"/>
          <p:nvPr/>
        </p:nvSpPr>
        <p:spPr>
          <a:xfrm>
            <a:off x="1760378" y="2889182"/>
            <a:ext cx="7777902" cy="1020075"/>
          </a:xfrm>
          <a:prstGeom prst="rect">
            <a:avLst/>
          </a:prstGeom>
          <a:noFill/>
          <a:ln>
            <a:noFill/>
          </a:ln>
        </p:spPr>
        <p:txBody>
          <a:bodyPr spcFirstLastPara="1" wrap="square" lIns="91425" tIns="45700" rIns="91425" bIns="45700" anchor="b" anchorCtr="0">
            <a:noAutofit/>
          </a:bodyPr>
          <a:lstStyle/>
          <a:p>
            <a:pPr marL="0" marR="0" lvl="0" indent="0" rtl="0">
              <a:lnSpc>
                <a:spcPct val="100000"/>
              </a:lnSpc>
              <a:spcBef>
                <a:spcPts val="0"/>
              </a:spcBef>
              <a:spcAft>
                <a:spcPts val="0"/>
              </a:spcAft>
              <a:buClr>
                <a:schemeClr val="accent1"/>
              </a:buClr>
              <a:buSzPts val="4400"/>
              <a:buFont typeface="Calibri"/>
              <a:buNone/>
            </a:pPr>
            <a:r>
              <a:rPr lang="es-ES" sz="4400" b="1" i="0" u="none" strike="noStrike" cap="none" dirty="0">
                <a:solidFill>
                  <a:schemeClr val="accent1"/>
                </a:solidFill>
                <a:latin typeface="Calibri"/>
                <a:ea typeface="Calibri"/>
                <a:cs typeface="Calibri"/>
                <a:sym typeface="Calibri"/>
              </a:rPr>
              <a:t>THANK </a:t>
            </a:r>
            <a:r>
              <a:rPr lang="es-ES" sz="4400" b="1" i="0" u="none" strike="noStrike" cap="none">
                <a:solidFill>
                  <a:schemeClr val="accent1"/>
                </a:solidFill>
                <a:latin typeface="Calibri"/>
                <a:ea typeface="Calibri"/>
                <a:cs typeface="Calibri"/>
                <a:sym typeface="Calibri"/>
              </a:rPr>
              <a:t>YOU!</a:t>
            </a:r>
            <a:endParaRPr lang="es-ES" sz="4400" b="1" dirty="0">
              <a:solidFill>
                <a:schemeClr val="accent1"/>
              </a:solidFill>
              <a:latin typeface="Calibri"/>
              <a:ea typeface="Calibri"/>
              <a:cs typeface="Calibri"/>
              <a:sym typeface="Calibri"/>
            </a:endParaRPr>
          </a:p>
          <a:p>
            <a:pPr marL="0" marR="0" lvl="0" indent="0" algn="just" rtl="0">
              <a:lnSpc>
                <a:spcPct val="100000"/>
              </a:lnSpc>
              <a:spcBef>
                <a:spcPts val="0"/>
              </a:spcBef>
              <a:spcAft>
                <a:spcPts val="0"/>
              </a:spcAft>
              <a:buClr>
                <a:schemeClr val="accent1"/>
              </a:buClr>
              <a:buSzPts val="4400"/>
              <a:buFont typeface="Calibri"/>
              <a:buNone/>
            </a:pPr>
            <a:endParaRPr sz="4400" b="1" i="0" u="none" strike="noStrike" cap="none" dirty="0">
              <a:solidFill>
                <a:schemeClr val="accen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8BBC8E6-CBD9-7CAE-90CF-1371384B5CBD}"/>
              </a:ext>
            </a:extLst>
          </p:cNvPr>
          <p:cNvSpPr txBox="1"/>
          <p:nvPr/>
        </p:nvSpPr>
        <p:spPr>
          <a:xfrm>
            <a:off x="1091381" y="3912376"/>
            <a:ext cx="7700274" cy="923330"/>
          </a:xfrm>
          <a:prstGeom prst="rect">
            <a:avLst/>
          </a:prstGeom>
          <a:noFill/>
        </p:spPr>
        <p:txBody>
          <a:bodyPr wrap="square" rtlCol="0">
            <a:spAutoFit/>
          </a:bodyPr>
          <a:lstStyle/>
          <a:p>
            <a:r>
              <a:rPr lang="en-GB" sz="1800" dirty="0"/>
              <a:t>Lilith Alink – </a:t>
            </a:r>
            <a:r>
              <a:rPr lang="en-GB" sz="1800" dirty="0">
                <a:hlinkClick r:id="rId5"/>
              </a:rPr>
              <a:t>Lilith.alink@easpd.eu</a:t>
            </a:r>
            <a:endParaRPr lang="en-GB" sz="1800" dirty="0"/>
          </a:p>
          <a:p>
            <a:r>
              <a:rPr lang="en-GB" sz="1800" dirty="0"/>
              <a:t>Fabiana Scarano – </a:t>
            </a:r>
            <a:r>
              <a:rPr lang="en-GB" sz="1800" dirty="0">
                <a:hlinkClick r:id="rId6"/>
              </a:rPr>
              <a:t>Fabiana.Scarano@easpd.eu</a:t>
            </a:r>
            <a:endParaRPr lang="en-GB" sz="1800" dirty="0"/>
          </a:p>
          <a:p>
            <a:r>
              <a:rPr lang="en-GB" sz="1800" dirty="0"/>
              <a:t>Thomas Bignal – </a:t>
            </a:r>
            <a:r>
              <a:rPr lang="en-GB" sz="1800" dirty="0">
                <a:hlinkClick r:id="rId7"/>
              </a:rPr>
              <a:t>Thomas.Bignal@easpd.eu</a:t>
            </a:r>
            <a:r>
              <a:rPr lang="en-GB" sz="18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p:nvPr/>
        </p:nvSpPr>
        <p:spPr>
          <a:xfrm>
            <a:off x="0" y="-1669"/>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a:spLocks noGrp="1"/>
          </p:cNvSpPr>
          <p:nvPr>
            <p:ph type="title"/>
          </p:nvPr>
        </p:nvSpPr>
        <p:spPr>
          <a:xfrm>
            <a:off x="1346046" y="1046479"/>
            <a:ext cx="9499602" cy="1657733"/>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rgbClr val="0070C0"/>
              </a:buClr>
              <a:buSzPts val="3600"/>
              <a:buFont typeface="Calibri"/>
              <a:buNone/>
            </a:pPr>
            <a:r>
              <a:rPr lang="es-ES" sz="3600" b="1" dirty="0" err="1">
                <a:solidFill>
                  <a:srgbClr val="0070C0"/>
                </a:solidFill>
              </a:rPr>
              <a:t>The</a:t>
            </a:r>
            <a:r>
              <a:rPr lang="es-ES" sz="3600" b="1" dirty="0">
                <a:solidFill>
                  <a:srgbClr val="0070C0"/>
                </a:solidFill>
              </a:rPr>
              <a:t> </a:t>
            </a:r>
            <a:r>
              <a:rPr lang="es-ES" sz="3600" b="1" dirty="0" err="1">
                <a:solidFill>
                  <a:srgbClr val="0070C0"/>
                </a:solidFill>
              </a:rPr>
              <a:t>Helpdesk</a:t>
            </a:r>
            <a:r>
              <a:rPr lang="es-ES" sz="3600" b="1" dirty="0">
                <a:solidFill>
                  <a:srgbClr val="0070C0"/>
                </a:solidFill>
              </a:rPr>
              <a:t> Project</a:t>
            </a:r>
            <a:br>
              <a:rPr lang="es-ES" sz="3600" b="1" dirty="0">
                <a:solidFill>
                  <a:srgbClr val="0070C0"/>
                </a:solidFill>
                <a:latin typeface="Calibri"/>
                <a:ea typeface="Calibri"/>
                <a:cs typeface="Calibri"/>
                <a:sym typeface="Calibri"/>
              </a:rPr>
            </a:br>
            <a:r>
              <a:rPr lang="es-ES" sz="3000" b="1" dirty="0" err="1">
                <a:latin typeface="Calibri"/>
                <a:ea typeface="Calibri"/>
                <a:cs typeface="Calibri"/>
                <a:sym typeface="Calibri"/>
              </a:rPr>
              <a:t>What</a:t>
            </a:r>
            <a:r>
              <a:rPr lang="es-ES" sz="3000" b="1" dirty="0">
                <a:latin typeface="Calibri"/>
                <a:ea typeface="Calibri"/>
                <a:cs typeface="Calibri"/>
                <a:sym typeface="Calibri"/>
              </a:rPr>
              <a:t> </a:t>
            </a:r>
            <a:r>
              <a:rPr lang="es-ES" sz="3000" b="1" dirty="0" err="1">
                <a:latin typeface="Calibri"/>
                <a:ea typeface="Calibri"/>
                <a:cs typeface="Calibri"/>
                <a:sym typeface="Calibri"/>
              </a:rPr>
              <a:t>is</a:t>
            </a:r>
            <a:r>
              <a:rPr lang="es-ES" sz="3000" b="1" dirty="0">
                <a:latin typeface="Calibri"/>
                <a:ea typeface="Calibri"/>
                <a:cs typeface="Calibri"/>
                <a:sym typeface="Calibri"/>
              </a:rPr>
              <a:t> </a:t>
            </a:r>
            <a:r>
              <a:rPr lang="es-ES" sz="3000" b="1" dirty="0" err="1">
                <a:latin typeface="Calibri"/>
                <a:ea typeface="Calibri"/>
                <a:cs typeface="Calibri"/>
                <a:sym typeface="Calibri"/>
              </a:rPr>
              <a:t>it</a:t>
            </a:r>
            <a:r>
              <a:rPr lang="es-ES" sz="3000" b="1" dirty="0">
                <a:latin typeface="Calibri"/>
                <a:ea typeface="Calibri"/>
                <a:cs typeface="Calibri"/>
                <a:sym typeface="Calibri"/>
              </a:rPr>
              <a:t>?</a:t>
            </a:r>
            <a:endParaRPr sz="3600" b="1" dirty="0">
              <a:latin typeface="Calibri"/>
              <a:ea typeface="Calibri"/>
              <a:cs typeface="Calibri"/>
              <a:sym typeface="Calibri"/>
            </a:endParaRPr>
          </a:p>
        </p:txBody>
      </p:sp>
      <p:grpSp>
        <p:nvGrpSpPr>
          <p:cNvPr id="102" name="Google Shape;102;p2"/>
          <p:cNvGrpSpPr/>
          <p:nvPr/>
        </p:nvGrpSpPr>
        <p:grpSpPr>
          <a:xfrm>
            <a:off x="7867135" y="0"/>
            <a:ext cx="4324865" cy="2641149"/>
            <a:chOff x="6867015" y="-1"/>
            <a:chExt cx="5324985" cy="3251912"/>
          </a:xfrm>
        </p:grpSpPr>
        <p:sp>
          <p:nvSpPr>
            <p:cNvPr id="103" name="Google Shape;103;p2"/>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07" name="Google Shape;107;p2"/>
          <p:cNvSpPr txBox="1">
            <a:spLocks noGrp="1"/>
          </p:cNvSpPr>
          <p:nvPr>
            <p:ph type="body" idx="1"/>
          </p:nvPr>
        </p:nvSpPr>
        <p:spPr>
          <a:xfrm>
            <a:off x="1969110" y="2747188"/>
            <a:ext cx="10996674" cy="3115476"/>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s-ES" sz="2400" dirty="0"/>
              <a:t>Project </a:t>
            </a:r>
            <a:r>
              <a:rPr lang="es-ES" sz="2400" dirty="0" err="1"/>
              <a:t>funded</a:t>
            </a:r>
            <a:r>
              <a:rPr lang="es-ES" sz="2400" dirty="0"/>
              <a:t> </a:t>
            </a:r>
            <a:r>
              <a:rPr lang="es-ES" sz="2400" dirty="0" err="1"/>
              <a:t>by</a:t>
            </a:r>
            <a:r>
              <a:rPr lang="es-ES" sz="2400" dirty="0"/>
              <a:t> </a:t>
            </a:r>
            <a:r>
              <a:rPr lang="es-ES" sz="2400" dirty="0" err="1"/>
              <a:t>the</a:t>
            </a:r>
            <a:r>
              <a:rPr lang="es-ES" sz="2400" dirty="0"/>
              <a:t> </a:t>
            </a:r>
            <a:r>
              <a:rPr lang="es-ES" sz="2400" dirty="0" err="1"/>
              <a:t>European</a:t>
            </a:r>
            <a:r>
              <a:rPr lang="es-ES" sz="2400" dirty="0"/>
              <a:t> </a:t>
            </a:r>
            <a:r>
              <a:rPr lang="es-ES" sz="2400" dirty="0" err="1"/>
              <a:t>Commission</a:t>
            </a:r>
            <a:endParaRPr lang="es-ES" sz="2400" dirty="0"/>
          </a:p>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s-ES" sz="2400" dirty="0" err="1"/>
              <a:t>From</a:t>
            </a:r>
            <a:r>
              <a:rPr lang="es-ES" sz="2400" dirty="0"/>
              <a:t> May 2022 – April 2024</a:t>
            </a:r>
          </a:p>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s-ES" sz="2400" dirty="0" err="1"/>
              <a:t>Consortium</a:t>
            </a:r>
            <a:r>
              <a:rPr lang="es-ES" sz="2400" dirty="0"/>
              <a:t> </a:t>
            </a:r>
            <a:r>
              <a:rPr lang="es-ES" sz="2400" dirty="0" err="1"/>
              <a:t>of</a:t>
            </a:r>
            <a:r>
              <a:rPr lang="es-ES" sz="2400" dirty="0"/>
              <a:t> 16 </a:t>
            </a:r>
            <a:r>
              <a:rPr lang="es-ES" sz="2400" dirty="0" err="1"/>
              <a:t>partners</a:t>
            </a:r>
            <a:r>
              <a:rPr lang="es-ES" sz="2400" dirty="0"/>
              <a:t>: </a:t>
            </a:r>
            <a:r>
              <a:rPr lang="es-ES" sz="2400" dirty="0" err="1"/>
              <a:t>European</a:t>
            </a:r>
            <a:r>
              <a:rPr lang="es-ES" sz="2400" dirty="0"/>
              <a:t> </a:t>
            </a:r>
            <a:r>
              <a:rPr lang="es-ES" sz="2400" dirty="0" err="1"/>
              <a:t>networks</a:t>
            </a:r>
            <a:r>
              <a:rPr lang="es-ES" sz="2400" dirty="0"/>
              <a:t> and </a:t>
            </a:r>
            <a:r>
              <a:rPr lang="es-ES" sz="2400" dirty="0" err="1"/>
              <a:t>national</a:t>
            </a:r>
            <a:r>
              <a:rPr lang="es-ES" sz="2400" dirty="0"/>
              <a:t> </a:t>
            </a:r>
            <a:r>
              <a:rPr lang="es-ES" sz="2400" dirty="0" err="1"/>
              <a:t>organisations</a:t>
            </a:r>
            <a:endParaRPr lang="es-ES" sz="2400" dirty="0"/>
          </a:p>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s-ES" sz="2400" dirty="0" err="1"/>
              <a:t>Representing</a:t>
            </a:r>
            <a:r>
              <a:rPr lang="es-ES" sz="2400" dirty="0"/>
              <a:t> </a:t>
            </a:r>
            <a:r>
              <a:rPr lang="es-ES" sz="2400" dirty="0" err="1"/>
              <a:t>all</a:t>
            </a:r>
            <a:r>
              <a:rPr lang="es-ES" sz="2400" dirty="0"/>
              <a:t> </a:t>
            </a:r>
            <a:r>
              <a:rPr lang="es-ES" sz="2400" dirty="0" err="1"/>
              <a:t>kinds</a:t>
            </a:r>
            <a:r>
              <a:rPr lang="es-ES" sz="2400" dirty="0"/>
              <a:t> </a:t>
            </a:r>
            <a:r>
              <a:rPr lang="es-ES" sz="2400" dirty="0" err="1"/>
              <a:t>of</a:t>
            </a:r>
            <a:r>
              <a:rPr lang="es-ES" sz="2400" dirty="0"/>
              <a:t> social </a:t>
            </a:r>
            <a:r>
              <a:rPr lang="es-ES" sz="2400" dirty="0" err="1"/>
              <a:t>services</a:t>
            </a:r>
            <a:r>
              <a:rPr lang="es-ES" sz="2400" dirty="0"/>
              <a:t>, as </a:t>
            </a:r>
            <a:r>
              <a:rPr lang="es-ES" sz="2400" dirty="0" err="1"/>
              <a:t>well</a:t>
            </a:r>
            <a:r>
              <a:rPr lang="es-ES" sz="2400" dirty="0"/>
              <a:t> as </a:t>
            </a:r>
            <a:r>
              <a:rPr lang="es-ES" sz="2400" dirty="0" err="1"/>
              <a:t>public</a:t>
            </a:r>
            <a:r>
              <a:rPr lang="es-ES" sz="2400" dirty="0"/>
              <a:t> </a:t>
            </a:r>
            <a:r>
              <a:rPr lang="es-ES" sz="2400" dirty="0" err="1"/>
              <a:t>authorities</a:t>
            </a:r>
            <a:endParaRPr lang="es-ES" sz="2400" dirty="0"/>
          </a:p>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s-ES" sz="2400" dirty="0" err="1"/>
              <a:t>Launching</a:t>
            </a:r>
            <a:r>
              <a:rPr lang="es-ES" sz="2400" dirty="0"/>
              <a:t> </a:t>
            </a:r>
            <a:r>
              <a:rPr lang="es-ES" sz="2400" dirty="0" err="1"/>
              <a:t>the</a:t>
            </a:r>
            <a:r>
              <a:rPr lang="es-ES" sz="2400" dirty="0"/>
              <a:t> </a:t>
            </a:r>
            <a:r>
              <a:rPr lang="es-ES" sz="2400" dirty="0" err="1"/>
              <a:t>building</a:t>
            </a:r>
            <a:r>
              <a:rPr lang="es-ES" sz="2400" dirty="0"/>
              <a:t> blocks </a:t>
            </a:r>
            <a:r>
              <a:rPr lang="es-ES" sz="2400" dirty="0" err="1"/>
              <a:t>of</a:t>
            </a:r>
            <a:r>
              <a:rPr lang="es-ES" sz="2400" dirty="0"/>
              <a:t> a Social </a:t>
            </a:r>
            <a:r>
              <a:rPr lang="es-ES" sz="2400" dirty="0" err="1"/>
              <a:t>Services</a:t>
            </a:r>
            <a:r>
              <a:rPr lang="es-ES" sz="2400" dirty="0"/>
              <a:t> </a:t>
            </a:r>
            <a:r>
              <a:rPr lang="es-ES" sz="2400" dirty="0" err="1"/>
              <a:t>Helpdesk</a:t>
            </a:r>
            <a:endParaRPr dirty="0"/>
          </a:p>
        </p:txBody>
      </p:sp>
      <p:grpSp>
        <p:nvGrpSpPr>
          <p:cNvPr id="108" name="Google Shape;108;p2"/>
          <p:cNvGrpSpPr/>
          <p:nvPr/>
        </p:nvGrpSpPr>
        <p:grpSpPr>
          <a:xfrm rot="-5400000">
            <a:off x="-456264" y="3658536"/>
            <a:ext cx="3655725" cy="2743201"/>
            <a:chOff x="-305" y="-1"/>
            <a:chExt cx="3832880" cy="2876136"/>
          </a:xfrm>
        </p:grpSpPr>
        <p:sp>
          <p:nvSpPr>
            <p:cNvPr id="109" name="Google Shape;109;p2"/>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13" name="Google Shape;113;p2" descr="HELPDESK logo."/>
          <p:cNvPicPr preferRelativeResize="0"/>
          <p:nvPr/>
        </p:nvPicPr>
        <p:blipFill rotWithShape="1">
          <a:blip r:embed="rId3">
            <a:alphaModFix/>
          </a:blip>
          <a:srcRect/>
          <a:stretch/>
        </p:blipFill>
        <p:spPr>
          <a:xfrm>
            <a:off x="6026826" y="194546"/>
            <a:ext cx="2646842" cy="1020075"/>
          </a:xfrm>
          <a:prstGeom prst="rect">
            <a:avLst/>
          </a:prstGeom>
          <a:noFill/>
          <a:ln>
            <a:noFill/>
          </a:ln>
        </p:spPr>
      </p:pic>
      <p:pic>
        <p:nvPicPr>
          <p:cNvPr id="114" name="Google Shape;114;p2" descr="Co-funded by the European Union logo "/>
          <p:cNvPicPr preferRelativeResize="0"/>
          <p:nvPr/>
        </p:nvPicPr>
        <p:blipFill rotWithShape="1">
          <a:blip r:embed="rId4">
            <a:alphaModFix/>
          </a:blip>
          <a:srcRect/>
          <a:stretch/>
        </p:blipFill>
        <p:spPr>
          <a:xfrm>
            <a:off x="9052681" y="419354"/>
            <a:ext cx="2998032" cy="627125"/>
          </a:xfrm>
          <a:prstGeom prst="rect">
            <a:avLst/>
          </a:prstGeom>
          <a:noFill/>
          <a:ln>
            <a:noFill/>
          </a:ln>
        </p:spPr>
      </p:pic>
      <p:pic>
        <p:nvPicPr>
          <p:cNvPr id="3" name="Picture 2">
            <a:extLst>
              <a:ext uri="{FF2B5EF4-FFF2-40B4-BE49-F238E27FC236}">
                <a16:creationId xmlns:a16="http://schemas.microsoft.com/office/drawing/2014/main" id="{1BCFBFA0-70C5-1A68-28A8-732D8883DEE1}"/>
              </a:ext>
            </a:extLst>
          </p:cNvPr>
          <p:cNvPicPr>
            <a:picLocks noChangeAspect="1"/>
          </p:cNvPicPr>
          <p:nvPr/>
        </p:nvPicPr>
        <p:blipFill rotWithShape="1">
          <a:blip r:embed="rId5"/>
          <a:srcRect l="1701" t="56495" r="18041" b="6183"/>
          <a:stretch/>
        </p:blipFill>
        <p:spPr>
          <a:xfrm>
            <a:off x="3164593" y="4648373"/>
            <a:ext cx="8041946" cy="21035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a:spLocks noGrp="1"/>
          </p:cNvSpPr>
          <p:nvPr>
            <p:ph type="title"/>
          </p:nvPr>
        </p:nvSpPr>
        <p:spPr>
          <a:xfrm>
            <a:off x="1346046" y="1046479"/>
            <a:ext cx="9499602" cy="1657733"/>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rgbClr val="0070C0"/>
              </a:buClr>
              <a:buSzPts val="3600"/>
              <a:buFont typeface="Calibri"/>
              <a:buNone/>
            </a:pPr>
            <a:r>
              <a:rPr lang="es-ES" sz="3600" b="1" dirty="0" err="1">
                <a:solidFill>
                  <a:srgbClr val="0070C0"/>
                </a:solidFill>
              </a:rPr>
              <a:t>The</a:t>
            </a:r>
            <a:r>
              <a:rPr lang="es-ES" sz="3600" b="1" dirty="0">
                <a:solidFill>
                  <a:srgbClr val="0070C0"/>
                </a:solidFill>
              </a:rPr>
              <a:t> </a:t>
            </a:r>
            <a:r>
              <a:rPr lang="es-ES" sz="3600" b="1" dirty="0" err="1">
                <a:solidFill>
                  <a:srgbClr val="0070C0"/>
                </a:solidFill>
              </a:rPr>
              <a:t>Helpdesk</a:t>
            </a:r>
            <a:r>
              <a:rPr lang="es-ES" sz="3600" b="1" dirty="0">
                <a:solidFill>
                  <a:srgbClr val="0070C0"/>
                </a:solidFill>
              </a:rPr>
              <a:t> Project</a:t>
            </a:r>
            <a:br>
              <a:rPr lang="es-ES" sz="3600" b="1" dirty="0">
                <a:solidFill>
                  <a:srgbClr val="0070C0"/>
                </a:solidFill>
                <a:latin typeface="Calibri"/>
                <a:ea typeface="Calibri"/>
                <a:cs typeface="Calibri"/>
                <a:sym typeface="Calibri"/>
              </a:rPr>
            </a:br>
            <a:r>
              <a:rPr lang="es-ES" sz="3000" b="1" dirty="0" err="1">
                <a:latin typeface="Calibri"/>
                <a:ea typeface="Calibri"/>
                <a:cs typeface="Calibri"/>
                <a:sym typeface="Calibri"/>
              </a:rPr>
              <a:t>What</a:t>
            </a:r>
            <a:r>
              <a:rPr lang="es-ES" sz="3000" b="1" dirty="0">
                <a:latin typeface="Calibri"/>
                <a:ea typeface="Calibri"/>
                <a:cs typeface="Calibri"/>
                <a:sym typeface="Calibri"/>
              </a:rPr>
              <a:t> </a:t>
            </a:r>
            <a:r>
              <a:rPr lang="es-ES" sz="3000" b="1" dirty="0" err="1">
                <a:latin typeface="Calibri"/>
                <a:ea typeface="Calibri"/>
                <a:cs typeface="Calibri"/>
                <a:sym typeface="Calibri"/>
              </a:rPr>
              <a:t>is</a:t>
            </a:r>
            <a:r>
              <a:rPr lang="es-ES" sz="3000" b="1" dirty="0">
                <a:latin typeface="Calibri"/>
                <a:ea typeface="Calibri"/>
                <a:cs typeface="Calibri"/>
                <a:sym typeface="Calibri"/>
              </a:rPr>
              <a:t> </a:t>
            </a:r>
            <a:r>
              <a:rPr lang="es-ES" sz="3000" b="1" dirty="0" err="1">
                <a:latin typeface="Calibri"/>
                <a:ea typeface="Calibri"/>
                <a:cs typeface="Calibri"/>
                <a:sym typeface="Calibri"/>
              </a:rPr>
              <a:t>it</a:t>
            </a:r>
            <a:r>
              <a:rPr lang="es-ES" sz="3000" b="1" dirty="0">
                <a:latin typeface="Calibri"/>
                <a:ea typeface="Calibri"/>
                <a:cs typeface="Calibri"/>
                <a:sym typeface="Calibri"/>
              </a:rPr>
              <a:t>?</a:t>
            </a:r>
            <a:endParaRPr sz="3600" b="1" dirty="0">
              <a:latin typeface="Calibri"/>
              <a:ea typeface="Calibri"/>
              <a:cs typeface="Calibri"/>
              <a:sym typeface="Calibri"/>
            </a:endParaRPr>
          </a:p>
        </p:txBody>
      </p:sp>
      <p:grpSp>
        <p:nvGrpSpPr>
          <p:cNvPr id="102" name="Google Shape;102;p2"/>
          <p:cNvGrpSpPr/>
          <p:nvPr/>
        </p:nvGrpSpPr>
        <p:grpSpPr>
          <a:xfrm>
            <a:off x="7867135" y="0"/>
            <a:ext cx="4324865" cy="2641149"/>
            <a:chOff x="6867015" y="-1"/>
            <a:chExt cx="5324985" cy="3251912"/>
          </a:xfrm>
        </p:grpSpPr>
        <p:sp>
          <p:nvSpPr>
            <p:cNvPr id="103" name="Google Shape;103;p2"/>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07" name="Google Shape;107;p2"/>
          <p:cNvSpPr txBox="1">
            <a:spLocks noGrp="1"/>
          </p:cNvSpPr>
          <p:nvPr>
            <p:ph type="body" idx="1"/>
          </p:nvPr>
        </p:nvSpPr>
        <p:spPr>
          <a:xfrm>
            <a:off x="2100190" y="2918982"/>
            <a:ext cx="9499602" cy="311547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GB" sz="2400" dirty="0"/>
              <a:t>By launching the building blocks of a Social Services Helpdesk, the project aims to:</a:t>
            </a:r>
          </a:p>
          <a:p>
            <a:pPr marL="342900" lvl="0" algn="l" rtl="0">
              <a:lnSpc>
                <a:spcPct val="90000"/>
              </a:lnSpc>
              <a:spcBef>
                <a:spcPts val="0"/>
              </a:spcBef>
              <a:spcAft>
                <a:spcPts val="0"/>
              </a:spcAft>
              <a:buClr>
                <a:schemeClr val="dk1"/>
              </a:buClr>
              <a:buSzPts val="2400"/>
              <a:buFont typeface="Courier New" panose="02070309020205020404" pitchFamily="49" charset="0"/>
              <a:buChar char="o"/>
            </a:pPr>
            <a:r>
              <a:rPr lang="en-GB" sz="2400" dirty="0"/>
              <a:t>Support </a:t>
            </a:r>
            <a:r>
              <a:rPr lang="en-GB" sz="2400" b="1" dirty="0"/>
              <a:t>Social Services </a:t>
            </a:r>
            <a:r>
              <a:rPr lang="en-GB" sz="2400" dirty="0"/>
              <a:t>in accessing and using EU funds (in particular ESF+ and ERDF)</a:t>
            </a:r>
          </a:p>
          <a:p>
            <a:pPr marL="342900" lvl="0" algn="l" rtl="0">
              <a:lnSpc>
                <a:spcPct val="90000"/>
              </a:lnSpc>
              <a:spcBef>
                <a:spcPts val="0"/>
              </a:spcBef>
              <a:spcAft>
                <a:spcPts val="0"/>
              </a:spcAft>
              <a:buClr>
                <a:schemeClr val="dk1"/>
              </a:buClr>
              <a:buSzPts val="2400"/>
              <a:buFont typeface="Courier New" panose="02070309020205020404" pitchFamily="49" charset="0"/>
              <a:buChar char="o"/>
            </a:pPr>
            <a:r>
              <a:rPr lang="en-GB" sz="2400" dirty="0"/>
              <a:t>Help </a:t>
            </a:r>
            <a:r>
              <a:rPr lang="en-GB" sz="2400" b="1" dirty="0"/>
              <a:t>Managing Authorities </a:t>
            </a:r>
            <a:r>
              <a:rPr lang="en-GB" sz="2400" dirty="0"/>
              <a:t>use EU funds to finance quality interventions in the field of social services. </a:t>
            </a:r>
          </a:p>
          <a:p>
            <a:pPr marL="0" lvl="0" indent="0" algn="l" rtl="0">
              <a:lnSpc>
                <a:spcPct val="90000"/>
              </a:lnSpc>
              <a:spcBef>
                <a:spcPts val="0"/>
              </a:spcBef>
              <a:spcAft>
                <a:spcPts val="0"/>
              </a:spcAft>
              <a:buClr>
                <a:schemeClr val="dk1"/>
              </a:buClr>
              <a:buSzPts val="2400"/>
              <a:buNone/>
            </a:pPr>
            <a:endParaRPr lang="es-ES" sz="2400" dirty="0"/>
          </a:p>
        </p:txBody>
      </p:sp>
      <p:grpSp>
        <p:nvGrpSpPr>
          <p:cNvPr id="108" name="Google Shape;108;p2"/>
          <p:cNvGrpSpPr/>
          <p:nvPr/>
        </p:nvGrpSpPr>
        <p:grpSpPr>
          <a:xfrm rot="-5400000">
            <a:off x="-456264" y="3658536"/>
            <a:ext cx="3655725" cy="2743201"/>
            <a:chOff x="-305" y="-1"/>
            <a:chExt cx="3832880" cy="2876136"/>
          </a:xfrm>
        </p:grpSpPr>
        <p:sp>
          <p:nvSpPr>
            <p:cNvPr id="109" name="Google Shape;109;p2"/>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13" name="Google Shape;113;p2" descr="HELPDESK logo."/>
          <p:cNvPicPr preferRelativeResize="0"/>
          <p:nvPr/>
        </p:nvPicPr>
        <p:blipFill rotWithShape="1">
          <a:blip r:embed="rId3">
            <a:alphaModFix/>
          </a:blip>
          <a:srcRect/>
          <a:stretch/>
        </p:blipFill>
        <p:spPr>
          <a:xfrm>
            <a:off x="6026826" y="194546"/>
            <a:ext cx="2646842" cy="1020075"/>
          </a:xfrm>
          <a:prstGeom prst="rect">
            <a:avLst/>
          </a:prstGeom>
          <a:noFill/>
          <a:ln>
            <a:noFill/>
          </a:ln>
        </p:spPr>
      </p:pic>
      <p:pic>
        <p:nvPicPr>
          <p:cNvPr id="114" name="Google Shape;114;p2" descr="Co-funded by the European Union logo "/>
          <p:cNvPicPr preferRelativeResize="0"/>
          <p:nvPr/>
        </p:nvPicPr>
        <p:blipFill rotWithShape="1">
          <a:blip r:embed="rId4">
            <a:alphaModFix/>
          </a:blip>
          <a:srcRect/>
          <a:stretch/>
        </p:blipFill>
        <p:spPr>
          <a:xfrm>
            <a:off x="9052681" y="419354"/>
            <a:ext cx="2998032" cy="627125"/>
          </a:xfrm>
          <a:prstGeom prst="rect">
            <a:avLst/>
          </a:prstGeom>
          <a:noFill/>
          <a:ln>
            <a:noFill/>
          </a:ln>
        </p:spPr>
      </p:pic>
    </p:spTree>
    <p:extLst>
      <p:ext uri="{BB962C8B-B14F-4D97-AF65-F5344CB8AC3E}">
        <p14:creationId xmlns:p14="http://schemas.microsoft.com/office/powerpoint/2010/main" val="136646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a:spLocks noGrp="1"/>
          </p:cNvSpPr>
          <p:nvPr>
            <p:ph type="title"/>
          </p:nvPr>
        </p:nvSpPr>
        <p:spPr>
          <a:xfrm>
            <a:off x="1346046" y="1046479"/>
            <a:ext cx="9499602" cy="1657733"/>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rgbClr val="0070C0"/>
              </a:buClr>
              <a:buSzPts val="3600"/>
              <a:buFont typeface="Calibri"/>
              <a:buNone/>
            </a:pPr>
            <a:r>
              <a:rPr lang="es-ES" sz="3600" b="1" dirty="0" err="1">
                <a:solidFill>
                  <a:srgbClr val="0070C0"/>
                </a:solidFill>
              </a:rPr>
              <a:t>The</a:t>
            </a:r>
            <a:r>
              <a:rPr lang="es-ES" sz="3600" b="1" dirty="0">
                <a:solidFill>
                  <a:srgbClr val="0070C0"/>
                </a:solidFill>
              </a:rPr>
              <a:t> </a:t>
            </a:r>
            <a:r>
              <a:rPr lang="es-ES" sz="3600" b="1" dirty="0" err="1">
                <a:solidFill>
                  <a:srgbClr val="0070C0"/>
                </a:solidFill>
              </a:rPr>
              <a:t>Helpdesk</a:t>
            </a:r>
            <a:r>
              <a:rPr lang="es-ES" sz="3600" b="1" dirty="0">
                <a:solidFill>
                  <a:srgbClr val="0070C0"/>
                </a:solidFill>
              </a:rPr>
              <a:t> Project</a:t>
            </a:r>
            <a:br>
              <a:rPr lang="es-ES" sz="3600" b="1" dirty="0">
                <a:solidFill>
                  <a:srgbClr val="0070C0"/>
                </a:solidFill>
                <a:latin typeface="Calibri"/>
                <a:ea typeface="Calibri"/>
                <a:cs typeface="Calibri"/>
                <a:sym typeface="Calibri"/>
              </a:rPr>
            </a:br>
            <a:r>
              <a:rPr lang="es-ES" sz="3000" b="1" dirty="0" err="1">
                <a:latin typeface="Calibri"/>
                <a:ea typeface="Calibri"/>
                <a:cs typeface="Calibri"/>
                <a:sym typeface="Calibri"/>
              </a:rPr>
              <a:t>Why</a:t>
            </a:r>
            <a:r>
              <a:rPr lang="es-ES" sz="3000" b="1" dirty="0">
                <a:latin typeface="Calibri"/>
                <a:ea typeface="Calibri"/>
                <a:cs typeface="Calibri"/>
                <a:sym typeface="Calibri"/>
              </a:rPr>
              <a:t> do </a:t>
            </a:r>
            <a:r>
              <a:rPr lang="es-ES" sz="3000" b="1" dirty="0" err="1">
                <a:latin typeface="Calibri"/>
                <a:ea typeface="Calibri"/>
                <a:cs typeface="Calibri"/>
                <a:sym typeface="Calibri"/>
              </a:rPr>
              <a:t>we</a:t>
            </a:r>
            <a:r>
              <a:rPr lang="es-ES" sz="3000" b="1" dirty="0">
                <a:latin typeface="Calibri"/>
                <a:ea typeface="Calibri"/>
                <a:cs typeface="Calibri"/>
                <a:sym typeface="Calibri"/>
              </a:rPr>
              <a:t> </a:t>
            </a:r>
            <a:r>
              <a:rPr lang="es-ES" sz="3000" b="1" dirty="0" err="1">
                <a:latin typeface="Calibri"/>
                <a:ea typeface="Calibri"/>
                <a:cs typeface="Calibri"/>
                <a:sym typeface="Calibri"/>
              </a:rPr>
              <a:t>need</a:t>
            </a:r>
            <a:r>
              <a:rPr lang="es-ES" sz="3000" b="1" dirty="0">
                <a:latin typeface="Calibri"/>
                <a:ea typeface="Calibri"/>
                <a:cs typeface="Calibri"/>
                <a:sym typeface="Calibri"/>
              </a:rPr>
              <a:t> </a:t>
            </a:r>
            <a:r>
              <a:rPr lang="es-ES" sz="3000" b="1" dirty="0" err="1">
                <a:latin typeface="Calibri"/>
                <a:ea typeface="Calibri"/>
                <a:cs typeface="Calibri"/>
                <a:sym typeface="Calibri"/>
              </a:rPr>
              <a:t>it</a:t>
            </a:r>
            <a:r>
              <a:rPr lang="es-ES" sz="3000" b="1" dirty="0">
                <a:latin typeface="Calibri"/>
                <a:ea typeface="Calibri"/>
                <a:cs typeface="Calibri"/>
                <a:sym typeface="Calibri"/>
              </a:rPr>
              <a:t>?</a:t>
            </a:r>
            <a:endParaRPr sz="3600" b="1" dirty="0">
              <a:latin typeface="Calibri"/>
              <a:ea typeface="Calibri"/>
              <a:cs typeface="Calibri"/>
              <a:sym typeface="Calibri"/>
            </a:endParaRPr>
          </a:p>
        </p:txBody>
      </p:sp>
      <p:grpSp>
        <p:nvGrpSpPr>
          <p:cNvPr id="102" name="Google Shape;102;p2"/>
          <p:cNvGrpSpPr/>
          <p:nvPr/>
        </p:nvGrpSpPr>
        <p:grpSpPr>
          <a:xfrm>
            <a:off x="7867135" y="0"/>
            <a:ext cx="4324865" cy="2641149"/>
            <a:chOff x="6867015" y="-1"/>
            <a:chExt cx="5324985" cy="3251912"/>
          </a:xfrm>
        </p:grpSpPr>
        <p:sp>
          <p:nvSpPr>
            <p:cNvPr id="103" name="Google Shape;103;p2"/>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07" name="Google Shape;107;p2"/>
          <p:cNvSpPr txBox="1">
            <a:spLocks noGrp="1"/>
          </p:cNvSpPr>
          <p:nvPr>
            <p:ph type="body" idx="1"/>
          </p:nvPr>
        </p:nvSpPr>
        <p:spPr>
          <a:xfrm>
            <a:off x="1346046" y="3003000"/>
            <a:ext cx="9499602" cy="3115476"/>
          </a:xfrm>
          <a:prstGeom prst="rect">
            <a:avLst/>
          </a:prstGeom>
          <a:noFill/>
          <a:ln>
            <a:noFill/>
          </a:ln>
        </p:spPr>
        <p:txBody>
          <a:bodyPr spcFirstLastPara="1" wrap="square" lIns="91425" tIns="45700" rIns="91425" bIns="45700" anchor="t" anchorCtr="0">
            <a:normAutofit lnSpcReduction="10000"/>
          </a:bodyPr>
          <a:lstStyle/>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US" b="1" dirty="0"/>
              <a:t>The need for care and support in the EU is growing </a:t>
            </a:r>
            <a:r>
              <a:rPr lang="en-US" dirty="0"/>
              <a:t>(because of the aging population, growing inequalities, etc.)</a:t>
            </a:r>
          </a:p>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US" b="1" dirty="0"/>
              <a:t>Social services play a crucial role</a:t>
            </a:r>
            <a:r>
              <a:rPr lang="en-US" dirty="0"/>
              <a:t> in providing care and support, but face multiple </a:t>
            </a:r>
            <a:r>
              <a:rPr lang="en-US" b="1" dirty="0"/>
              <a:t>difficulties </a:t>
            </a:r>
            <a:r>
              <a:rPr lang="en-US" dirty="0"/>
              <a:t>such as staff shortages, chronic underfunding, and </a:t>
            </a:r>
            <a:r>
              <a:rPr lang="en-GB" dirty="0"/>
              <a:t>challenges in transitioning to community-based and person-centred forms of services</a:t>
            </a:r>
          </a:p>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GB" b="1" dirty="0"/>
              <a:t>EU funding can help to address these challenges</a:t>
            </a:r>
            <a:r>
              <a:rPr lang="en-GB" dirty="0"/>
              <a:t>, support services, and thereby support Europeans who need it most.</a:t>
            </a:r>
            <a:endParaRPr dirty="0"/>
          </a:p>
        </p:txBody>
      </p:sp>
      <p:grpSp>
        <p:nvGrpSpPr>
          <p:cNvPr id="108" name="Google Shape;108;p2"/>
          <p:cNvGrpSpPr/>
          <p:nvPr/>
        </p:nvGrpSpPr>
        <p:grpSpPr>
          <a:xfrm rot="-5400000">
            <a:off x="-456264" y="3658536"/>
            <a:ext cx="3655725" cy="2743201"/>
            <a:chOff x="-305" y="-1"/>
            <a:chExt cx="3832880" cy="2876136"/>
          </a:xfrm>
        </p:grpSpPr>
        <p:sp>
          <p:nvSpPr>
            <p:cNvPr id="109" name="Google Shape;109;p2"/>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13" name="Google Shape;113;p2" descr="HELPDESK logo."/>
          <p:cNvPicPr preferRelativeResize="0"/>
          <p:nvPr/>
        </p:nvPicPr>
        <p:blipFill rotWithShape="1">
          <a:blip r:embed="rId3">
            <a:alphaModFix/>
          </a:blip>
          <a:srcRect/>
          <a:stretch/>
        </p:blipFill>
        <p:spPr>
          <a:xfrm>
            <a:off x="6026826" y="194546"/>
            <a:ext cx="2646842" cy="1020075"/>
          </a:xfrm>
          <a:prstGeom prst="rect">
            <a:avLst/>
          </a:prstGeom>
          <a:noFill/>
          <a:ln>
            <a:noFill/>
          </a:ln>
        </p:spPr>
      </p:pic>
      <p:pic>
        <p:nvPicPr>
          <p:cNvPr id="114" name="Google Shape;114;p2" descr="Co-funded by the European Union logo "/>
          <p:cNvPicPr preferRelativeResize="0"/>
          <p:nvPr/>
        </p:nvPicPr>
        <p:blipFill rotWithShape="1">
          <a:blip r:embed="rId4">
            <a:alphaModFix/>
          </a:blip>
          <a:srcRect/>
          <a:stretch/>
        </p:blipFill>
        <p:spPr>
          <a:xfrm>
            <a:off x="9052681" y="419354"/>
            <a:ext cx="2998032" cy="627125"/>
          </a:xfrm>
          <a:prstGeom prst="rect">
            <a:avLst/>
          </a:prstGeom>
          <a:noFill/>
          <a:ln>
            <a:noFill/>
          </a:ln>
        </p:spPr>
      </p:pic>
    </p:spTree>
    <p:extLst>
      <p:ext uri="{BB962C8B-B14F-4D97-AF65-F5344CB8AC3E}">
        <p14:creationId xmlns:p14="http://schemas.microsoft.com/office/powerpoint/2010/main" val="242394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a:spLocks noGrp="1"/>
          </p:cNvSpPr>
          <p:nvPr>
            <p:ph type="title"/>
          </p:nvPr>
        </p:nvSpPr>
        <p:spPr>
          <a:xfrm>
            <a:off x="1346046" y="1046479"/>
            <a:ext cx="9499602" cy="165773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50000"/>
              </a:lnSpc>
              <a:spcBef>
                <a:spcPts val="0"/>
              </a:spcBef>
              <a:spcAft>
                <a:spcPts val="0"/>
              </a:spcAft>
              <a:buClr>
                <a:srgbClr val="0070C0"/>
              </a:buClr>
              <a:buSzPts val="3600"/>
              <a:buFont typeface="Calibri"/>
              <a:buNone/>
            </a:pPr>
            <a:br>
              <a:rPr lang="es-ES" sz="3600" b="1" dirty="0">
                <a:solidFill>
                  <a:srgbClr val="0070C0"/>
                </a:solidFill>
                <a:latin typeface="Calibri"/>
                <a:ea typeface="Calibri"/>
                <a:cs typeface="Calibri"/>
                <a:sym typeface="Calibri"/>
              </a:rPr>
            </a:br>
            <a:endParaRPr sz="3600" b="1" dirty="0">
              <a:latin typeface="Calibri"/>
              <a:ea typeface="Calibri"/>
              <a:cs typeface="Calibri"/>
              <a:sym typeface="Calibri"/>
            </a:endParaRPr>
          </a:p>
        </p:txBody>
      </p:sp>
      <p:pic>
        <p:nvPicPr>
          <p:cNvPr id="113" name="Google Shape;113;p2" descr="HELPDESK logo."/>
          <p:cNvPicPr preferRelativeResize="0"/>
          <p:nvPr/>
        </p:nvPicPr>
        <p:blipFill rotWithShape="1">
          <a:blip r:embed="rId3">
            <a:alphaModFix/>
          </a:blip>
          <a:srcRect/>
          <a:stretch/>
        </p:blipFill>
        <p:spPr>
          <a:xfrm>
            <a:off x="6026826" y="194546"/>
            <a:ext cx="2646842" cy="1020075"/>
          </a:xfrm>
          <a:prstGeom prst="rect">
            <a:avLst/>
          </a:prstGeom>
          <a:noFill/>
          <a:ln>
            <a:noFill/>
          </a:ln>
        </p:spPr>
      </p:pic>
      <p:pic>
        <p:nvPicPr>
          <p:cNvPr id="114" name="Google Shape;114;p2" descr="Co-funded by the European Union logo "/>
          <p:cNvPicPr preferRelativeResize="0"/>
          <p:nvPr/>
        </p:nvPicPr>
        <p:blipFill rotWithShape="1">
          <a:blip r:embed="rId4">
            <a:alphaModFix/>
          </a:blip>
          <a:srcRect/>
          <a:stretch/>
        </p:blipFill>
        <p:spPr>
          <a:xfrm>
            <a:off x="9052681" y="419354"/>
            <a:ext cx="2998032" cy="627125"/>
          </a:xfrm>
          <a:prstGeom prst="rect">
            <a:avLst/>
          </a:prstGeom>
          <a:noFill/>
          <a:ln>
            <a:noFill/>
          </a:ln>
        </p:spPr>
      </p:pic>
      <p:pic>
        <p:nvPicPr>
          <p:cNvPr id="3" name="Picture 2">
            <a:extLst>
              <a:ext uri="{FF2B5EF4-FFF2-40B4-BE49-F238E27FC236}">
                <a16:creationId xmlns:a16="http://schemas.microsoft.com/office/drawing/2014/main" id="{228AF5D0-5F7E-EC05-0740-2D1A7F3C5091}"/>
              </a:ext>
            </a:extLst>
          </p:cNvPr>
          <p:cNvPicPr>
            <a:picLocks noChangeAspect="1"/>
          </p:cNvPicPr>
          <p:nvPr/>
        </p:nvPicPr>
        <p:blipFill rotWithShape="1">
          <a:blip r:embed="rId5"/>
          <a:srcRect l="27510" t="28687" r="11943" b="25750"/>
          <a:stretch/>
        </p:blipFill>
        <p:spPr>
          <a:xfrm>
            <a:off x="1346046" y="2052442"/>
            <a:ext cx="9770436" cy="4135880"/>
          </a:xfrm>
          <a:prstGeom prst="rect">
            <a:avLst/>
          </a:prstGeom>
        </p:spPr>
      </p:pic>
    </p:spTree>
    <p:extLst>
      <p:ext uri="{BB962C8B-B14F-4D97-AF65-F5344CB8AC3E}">
        <p14:creationId xmlns:p14="http://schemas.microsoft.com/office/powerpoint/2010/main" val="125262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a:spLocks noGrp="1"/>
          </p:cNvSpPr>
          <p:nvPr>
            <p:ph type="title"/>
          </p:nvPr>
        </p:nvSpPr>
        <p:spPr>
          <a:xfrm>
            <a:off x="1346046" y="1046479"/>
            <a:ext cx="9499602" cy="1657733"/>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rgbClr val="0070C0"/>
              </a:buClr>
              <a:buSzPts val="3600"/>
              <a:buFont typeface="Calibri"/>
              <a:buNone/>
            </a:pPr>
            <a:r>
              <a:rPr lang="es-ES" sz="3600" b="1" dirty="0" err="1">
                <a:solidFill>
                  <a:srgbClr val="0070C0"/>
                </a:solidFill>
              </a:rPr>
              <a:t>Barriers</a:t>
            </a:r>
            <a:r>
              <a:rPr lang="es-ES" sz="3600" b="1" dirty="0">
                <a:solidFill>
                  <a:srgbClr val="0070C0"/>
                </a:solidFill>
              </a:rPr>
              <a:t> </a:t>
            </a:r>
            <a:br>
              <a:rPr lang="es-ES" sz="3600" b="1" dirty="0">
                <a:solidFill>
                  <a:srgbClr val="0070C0"/>
                </a:solidFill>
                <a:latin typeface="Calibri"/>
                <a:ea typeface="Calibri"/>
                <a:cs typeface="Calibri"/>
                <a:sym typeface="Calibri"/>
              </a:rPr>
            </a:br>
            <a:r>
              <a:rPr lang="es-ES" sz="3000" b="1" dirty="0">
                <a:latin typeface="Calibri"/>
                <a:ea typeface="Calibri"/>
                <a:cs typeface="Calibri"/>
                <a:sym typeface="Calibri"/>
              </a:rPr>
              <a:t>Social </a:t>
            </a:r>
            <a:r>
              <a:rPr lang="es-ES" sz="3000" b="1" dirty="0" err="1">
                <a:latin typeface="Calibri"/>
                <a:ea typeface="Calibri"/>
                <a:cs typeface="Calibri"/>
                <a:sym typeface="Calibri"/>
              </a:rPr>
              <a:t>Services</a:t>
            </a:r>
            <a:r>
              <a:rPr lang="es-ES" sz="3000" b="1" dirty="0">
                <a:latin typeface="Calibri"/>
                <a:ea typeface="Calibri"/>
                <a:cs typeface="Calibri"/>
                <a:sym typeface="Calibri"/>
              </a:rPr>
              <a:t> and </a:t>
            </a:r>
            <a:r>
              <a:rPr lang="es-ES" sz="3000" b="1" dirty="0" err="1">
                <a:latin typeface="Calibri"/>
                <a:ea typeface="Calibri"/>
                <a:cs typeface="Calibri"/>
                <a:sym typeface="Calibri"/>
              </a:rPr>
              <a:t>Managing</a:t>
            </a:r>
            <a:r>
              <a:rPr lang="es-ES" sz="3000" b="1" dirty="0">
                <a:latin typeface="Calibri"/>
                <a:ea typeface="Calibri"/>
                <a:cs typeface="Calibri"/>
                <a:sym typeface="Calibri"/>
              </a:rPr>
              <a:t> </a:t>
            </a:r>
            <a:r>
              <a:rPr lang="es-ES" sz="3000" b="1" dirty="0" err="1">
                <a:latin typeface="Calibri"/>
                <a:ea typeface="Calibri"/>
                <a:cs typeface="Calibri"/>
                <a:sym typeface="Calibri"/>
              </a:rPr>
              <a:t>Authorities</a:t>
            </a:r>
            <a:endParaRPr sz="3600" b="1" dirty="0">
              <a:latin typeface="Calibri"/>
              <a:ea typeface="Calibri"/>
              <a:cs typeface="Calibri"/>
              <a:sym typeface="Calibri"/>
            </a:endParaRPr>
          </a:p>
        </p:txBody>
      </p:sp>
      <p:grpSp>
        <p:nvGrpSpPr>
          <p:cNvPr id="102" name="Google Shape;102;p2"/>
          <p:cNvGrpSpPr/>
          <p:nvPr/>
        </p:nvGrpSpPr>
        <p:grpSpPr>
          <a:xfrm>
            <a:off x="7867135" y="0"/>
            <a:ext cx="4324865" cy="2641149"/>
            <a:chOff x="6867015" y="-1"/>
            <a:chExt cx="5324985" cy="3251912"/>
          </a:xfrm>
        </p:grpSpPr>
        <p:sp>
          <p:nvSpPr>
            <p:cNvPr id="103" name="Google Shape;103;p2"/>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07" name="Google Shape;107;p2"/>
          <p:cNvSpPr txBox="1">
            <a:spLocks noGrp="1"/>
          </p:cNvSpPr>
          <p:nvPr>
            <p:ph type="body" idx="1"/>
          </p:nvPr>
        </p:nvSpPr>
        <p:spPr>
          <a:xfrm>
            <a:off x="1346046" y="3003000"/>
            <a:ext cx="9499602" cy="3115476"/>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GB" dirty="0"/>
              <a:t>Social Services</a:t>
            </a:r>
          </a:p>
          <a:p>
            <a:pPr lvl="1" indent="-457200">
              <a:spcBef>
                <a:spcPts val="0"/>
              </a:spcBef>
              <a:buSzPts val="2400"/>
              <a:buFont typeface="Courier New" panose="02070309020205020404" pitchFamily="49" charset="0"/>
              <a:buChar char="o"/>
            </a:pPr>
            <a:r>
              <a:rPr lang="en-GB" dirty="0"/>
              <a:t>Possible barriers: finding the right calls, building a partnership, writing a proposal, reporting, financial requirements, etc.</a:t>
            </a:r>
            <a:br>
              <a:rPr lang="en-GB" dirty="0"/>
            </a:br>
            <a:endParaRPr lang="en-GB" dirty="0"/>
          </a:p>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GB" dirty="0"/>
              <a:t>Managing Authorities</a:t>
            </a:r>
          </a:p>
          <a:p>
            <a:pPr lvl="1" indent="-457200">
              <a:spcBef>
                <a:spcPts val="0"/>
              </a:spcBef>
              <a:buSzPts val="2400"/>
              <a:buFont typeface="Courier New" panose="02070309020205020404" pitchFamily="49" charset="0"/>
              <a:buChar char="o"/>
            </a:pPr>
            <a:r>
              <a:rPr lang="en-GB" dirty="0"/>
              <a:t>Complexity, what projects to fund, administrative burden, a focus on employment projects, etc.</a:t>
            </a:r>
          </a:p>
        </p:txBody>
      </p:sp>
      <p:grpSp>
        <p:nvGrpSpPr>
          <p:cNvPr id="108" name="Google Shape;108;p2"/>
          <p:cNvGrpSpPr/>
          <p:nvPr/>
        </p:nvGrpSpPr>
        <p:grpSpPr>
          <a:xfrm rot="-5400000">
            <a:off x="-456264" y="3658536"/>
            <a:ext cx="3655725" cy="2743201"/>
            <a:chOff x="-305" y="-1"/>
            <a:chExt cx="3832880" cy="2876136"/>
          </a:xfrm>
        </p:grpSpPr>
        <p:sp>
          <p:nvSpPr>
            <p:cNvPr id="109" name="Google Shape;109;p2"/>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13" name="Google Shape;113;p2" descr="HELPDESK logo."/>
          <p:cNvPicPr preferRelativeResize="0"/>
          <p:nvPr/>
        </p:nvPicPr>
        <p:blipFill rotWithShape="1">
          <a:blip r:embed="rId3">
            <a:alphaModFix/>
          </a:blip>
          <a:srcRect/>
          <a:stretch/>
        </p:blipFill>
        <p:spPr>
          <a:xfrm>
            <a:off x="6026826" y="194546"/>
            <a:ext cx="2646842" cy="1020075"/>
          </a:xfrm>
          <a:prstGeom prst="rect">
            <a:avLst/>
          </a:prstGeom>
          <a:noFill/>
          <a:ln>
            <a:noFill/>
          </a:ln>
        </p:spPr>
      </p:pic>
      <p:pic>
        <p:nvPicPr>
          <p:cNvPr id="114" name="Google Shape;114;p2" descr="Co-funded by the European Union logo "/>
          <p:cNvPicPr preferRelativeResize="0"/>
          <p:nvPr/>
        </p:nvPicPr>
        <p:blipFill rotWithShape="1">
          <a:blip r:embed="rId4">
            <a:alphaModFix/>
          </a:blip>
          <a:srcRect/>
          <a:stretch/>
        </p:blipFill>
        <p:spPr>
          <a:xfrm>
            <a:off x="9052681" y="419354"/>
            <a:ext cx="2998032" cy="627125"/>
          </a:xfrm>
          <a:prstGeom prst="rect">
            <a:avLst/>
          </a:prstGeom>
          <a:noFill/>
          <a:ln>
            <a:noFill/>
          </a:ln>
        </p:spPr>
      </p:pic>
      <p:pic>
        <p:nvPicPr>
          <p:cNvPr id="3" name="Picture 2" descr="Icon&#10;&#10;Description automatically generated">
            <a:extLst>
              <a:ext uri="{FF2B5EF4-FFF2-40B4-BE49-F238E27FC236}">
                <a16:creationId xmlns:a16="http://schemas.microsoft.com/office/drawing/2014/main" id="{4DB65483-CAA3-42C4-588C-6EB86ED52864}"/>
              </a:ext>
            </a:extLst>
          </p:cNvPr>
          <p:cNvPicPr>
            <a:picLocks noChangeAspect="1"/>
          </p:cNvPicPr>
          <p:nvPr/>
        </p:nvPicPr>
        <p:blipFill>
          <a:blip r:embed="rId5"/>
          <a:stretch>
            <a:fillRect/>
          </a:stretch>
        </p:blipFill>
        <p:spPr>
          <a:xfrm>
            <a:off x="10377920" y="3048046"/>
            <a:ext cx="1657866" cy="1657866"/>
          </a:xfrm>
          <a:prstGeom prst="rect">
            <a:avLst/>
          </a:prstGeom>
        </p:spPr>
      </p:pic>
    </p:spTree>
    <p:extLst>
      <p:ext uri="{BB962C8B-B14F-4D97-AF65-F5344CB8AC3E}">
        <p14:creationId xmlns:p14="http://schemas.microsoft.com/office/powerpoint/2010/main" val="354091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p:nvPr/>
        </p:nvSpPr>
        <p:spPr>
          <a:xfrm>
            <a:off x="40469" y="-583"/>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a:spLocks noGrp="1"/>
          </p:cNvSpPr>
          <p:nvPr>
            <p:ph type="title"/>
          </p:nvPr>
        </p:nvSpPr>
        <p:spPr>
          <a:xfrm>
            <a:off x="1346046" y="1046479"/>
            <a:ext cx="9499602" cy="1657733"/>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rgbClr val="0070C0"/>
              </a:buClr>
              <a:buSzPts val="3600"/>
              <a:buFont typeface="Calibri"/>
              <a:buNone/>
            </a:pPr>
            <a:r>
              <a:rPr lang="es-ES" sz="3600" b="1" dirty="0" err="1">
                <a:solidFill>
                  <a:srgbClr val="0070C0"/>
                </a:solidFill>
                <a:latin typeface="Calibri"/>
                <a:ea typeface="Calibri"/>
                <a:cs typeface="Calibri"/>
                <a:sym typeface="Calibri"/>
              </a:rPr>
              <a:t>Phases</a:t>
            </a:r>
            <a:r>
              <a:rPr lang="es-ES" sz="3600" b="1" dirty="0">
                <a:solidFill>
                  <a:srgbClr val="0070C0"/>
                </a:solidFill>
                <a:latin typeface="Calibri"/>
                <a:ea typeface="Calibri"/>
                <a:cs typeface="Calibri"/>
                <a:sym typeface="Calibri"/>
              </a:rPr>
              <a:t> </a:t>
            </a:r>
            <a:r>
              <a:rPr lang="es-ES" sz="3600" b="1" dirty="0" err="1">
                <a:solidFill>
                  <a:srgbClr val="0070C0"/>
                </a:solidFill>
                <a:latin typeface="Calibri"/>
                <a:ea typeface="Calibri"/>
                <a:cs typeface="Calibri"/>
                <a:sym typeface="Calibri"/>
              </a:rPr>
              <a:t>of</a:t>
            </a:r>
            <a:r>
              <a:rPr lang="es-ES" sz="3600" b="1" dirty="0">
                <a:solidFill>
                  <a:srgbClr val="0070C0"/>
                </a:solidFill>
                <a:latin typeface="Calibri"/>
                <a:ea typeface="Calibri"/>
                <a:cs typeface="Calibri"/>
                <a:sym typeface="Calibri"/>
              </a:rPr>
              <a:t> </a:t>
            </a:r>
            <a:r>
              <a:rPr lang="es-ES" sz="3600" b="1" dirty="0" err="1">
                <a:solidFill>
                  <a:srgbClr val="0070C0"/>
                </a:solidFill>
                <a:latin typeface="Calibri"/>
                <a:ea typeface="Calibri"/>
                <a:cs typeface="Calibri"/>
                <a:sym typeface="Calibri"/>
              </a:rPr>
              <a:t>the</a:t>
            </a:r>
            <a:r>
              <a:rPr lang="es-ES" sz="3600" b="1" dirty="0">
                <a:solidFill>
                  <a:srgbClr val="0070C0"/>
                </a:solidFill>
                <a:latin typeface="Calibri"/>
                <a:ea typeface="Calibri"/>
                <a:cs typeface="Calibri"/>
                <a:sym typeface="Calibri"/>
              </a:rPr>
              <a:t> </a:t>
            </a:r>
            <a:r>
              <a:rPr lang="es-ES" sz="3600" b="1" dirty="0">
                <a:solidFill>
                  <a:srgbClr val="0070C0"/>
                </a:solidFill>
              </a:rPr>
              <a:t>Project</a:t>
            </a:r>
            <a:br>
              <a:rPr lang="es-ES" sz="3600" b="1" dirty="0">
                <a:solidFill>
                  <a:srgbClr val="0070C0"/>
                </a:solidFill>
                <a:latin typeface="Calibri"/>
                <a:ea typeface="Calibri"/>
                <a:cs typeface="Calibri"/>
                <a:sym typeface="Calibri"/>
              </a:rPr>
            </a:br>
            <a:r>
              <a:rPr lang="es-ES" sz="3000" b="1" dirty="0">
                <a:latin typeface="Calibri"/>
                <a:ea typeface="Calibri"/>
                <a:cs typeface="Calibri"/>
                <a:sym typeface="Calibri"/>
              </a:rPr>
              <a:t>1. </a:t>
            </a:r>
            <a:r>
              <a:rPr lang="es-ES" sz="3000" b="1" dirty="0" err="1">
                <a:latin typeface="Calibri"/>
                <a:ea typeface="Calibri"/>
                <a:cs typeface="Calibri"/>
                <a:sym typeface="Calibri"/>
              </a:rPr>
              <a:t>Evidence</a:t>
            </a:r>
            <a:r>
              <a:rPr lang="es-ES" sz="3000" b="1" dirty="0">
                <a:latin typeface="Calibri"/>
                <a:ea typeface="Calibri"/>
                <a:cs typeface="Calibri"/>
                <a:sym typeface="Calibri"/>
              </a:rPr>
              <a:t> </a:t>
            </a:r>
            <a:r>
              <a:rPr lang="es-ES" sz="3000" b="1" dirty="0" err="1">
                <a:latin typeface="Calibri"/>
                <a:ea typeface="Calibri"/>
                <a:cs typeface="Calibri"/>
                <a:sym typeface="Calibri"/>
              </a:rPr>
              <a:t>Gathering</a:t>
            </a:r>
            <a:endParaRPr sz="3600" b="1" dirty="0">
              <a:latin typeface="Calibri"/>
              <a:ea typeface="Calibri"/>
              <a:cs typeface="Calibri"/>
              <a:sym typeface="Calibri"/>
            </a:endParaRPr>
          </a:p>
        </p:txBody>
      </p:sp>
      <p:grpSp>
        <p:nvGrpSpPr>
          <p:cNvPr id="102" name="Google Shape;102;p2"/>
          <p:cNvGrpSpPr/>
          <p:nvPr/>
        </p:nvGrpSpPr>
        <p:grpSpPr>
          <a:xfrm>
            <a:off x="7867135" y="0"/>
            <a:ext cx="4324865" cy="2641149"/>
            <a:chOff x="6867015" y="-1"/>
            <a:chExt cx="5324985" cy="3251912"/>
          </a:xfrm>
        </p:grpSpPr>
        <p:sp>
          <p:nvSpPr>
            <p:cNvPr id="103" name="Google Shape;103;p2"/>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07" name="Google Shape;107;p2"/>
          <p:cNvSpPr txBox="1">
            <a:spLocks noGrp="1"/>
          </p:cNvSpPr>
          <p:nvPr>
            <p:ph type="body" idx="1"/>
          </p:nvPr>
        </p:nvSpPr>
        <p:spPr>
          <a:xfrm>
            <a:off x="1346046" y="3003000"/>
            <a:ext cx="9499602" cy="3115476"/>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GB" dirty="0"/>
              <a:t>Getting better insight in the barriers through a </a:t>
            </a:r>
            <a:r>
              <a:rPr lang="en-GB" b="1" dirty="0"/>
              <a:t>Survey</a:t>
            </a:r>
            <a:r>
              <a:rPr lang="en-GB" dirty="0"/>
              <a:t>: 1 for Service Providers and one for Managing Authorities. </a:t>
            </a:r>
            <a:r>
              <a:rPr lang="en-GB" sz="2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https://www.helpdesk-survey.eu/</a:t>
            </a:r>
            <a:br>
              <a:rPr lang="en-GB" sz="2000" dirty="0"/>
            </a:br>
            <a:endParaRPr lang="en-GB" sz="2000" dirty="0"/>
          </a:p>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GB" b="1" dirty="0"/>
              <a:t>10 National events </a:t>
            </a:r>
            <a:r>
              <a:rPr lang="en-GB" dirty="0"/>
              <a:t>in Sweden, Greece, Bulgaria, Slovakia, Czech Republic, Ireland, Austria, Spain, Belgium and Italy. To take place in October/November. </a:t>
            </a:r>
          </a:p>
          <a:p>
            <a:pPr lvl="0" indent="-457200" algn="l" rtl="0">
              <a:lnSpc>
                <a:spcPct val="90000"/>
              </a:lnSpc>
              <a:spcBef>
                <a:spcPts val="0"/>
              </a:spcBef>
              <a:spcAft>
                <a:spcPts val="0"/>
              </a:spcAft>
              <a:buClr>
                <a:schemeClr val="dk1"/>
              </a:buClr>
              <a:buSzPts val="2400"/>
              <a:buFont typeface="Courier New" panose="02070309020205020404" pitchFamily="49" charset="0"/>
              <a:buChar char="o"/>
            </a:pPr>
            <a:endParaRPr lang="en-GB" dirty="0"/>
          </a:p>
        </p:txBody>
      </p:sp>
      <p:grpSp>
        <p:nvGrpSpPr>
          <p:cNvPr id="108" name="Google Shape;108;p2"/>
          <p:cNvGrpSpPr/>
          <p:nvPr/>
        </p:nvGrpSpPr>
        <p:grpSpPr>
          <a:xfrm rot="-5400000">
            <a:off x="-456264" y="3658536"/>
            <a:ext cx="3655725" cy="2743201"/>
            <a:chOff x="-305" y="-1"/>
            <a:chExt cx="3832880" cy="2876136"/>
          </a:xfrm>
        </p:grpSpPr>
        <p:sp>
          <p:nvSpPr>
            <p:cNvPr id="109" name="Google Shape;109;p2"/>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13" name="Google Shape;113;p2" descr="HELPDESK logo."/>
          <p:cNvPicPr preferRelativeResize="0"/>
          <p:nvPr/>
        </p:nvPicPr>
        <p:blipFill rotWithShape="1">
          <a:blip r:embed="rId4">
            <a:alphaModFix/>
          </a:blip>
          <a:srcRect/>
          <a:stretch/>
        </p:blipFill>
        <p:spPr>
          <a:xfrm>
            <a:off x="6026826" y="194546"/>
            <a:ext cx="2646842" cy="1020075"/>
          </a:xfrm>
          <a:prstGeom prst="rect">
            <a:avLst/>
          </a:prstGeom>
          <a:noFill/>
          <a:ln>
            <a:noFill/>
          </a:ln>
        </p:spPr>
      </p:pic>
      <p:pic>
        <p:nvPicPr>
          <p:cNvPr id="114" name="Google Shape;114;p2" descr="Co-funded by the European Union logo "/>
          <p:cNvPicPr preferRelativeResize="0"/>
          <p:nvPr/>
        </p:nvPicPr>
        <p:blipFill rotWithShape="1">
          <a:blip r:embed="rId5">
            <a:alphaModFix/>
          </a:blip>
          <a:srcRect/>
          <a:stretch/>
        </p:blipFill>
        <p:spPr>
          <a:xfrm>
            <a:off x="9052681" y="419354"/>
            <a:ext cx="2998032" cy="627125"/>
          </a:xfrm>
          <a:prstGeom prst="rect">
            <a:avLst/>
          </a:prstGeom>
          <a:noFill/>
          <a:ln>
            <a:noFill/>
          </a:ln>
        </p:spPr>
      </p:pic>
      <p:sp>
        <p:nvSpPr>
          <p:cNvPr id="4" name="TextBox 3">
            <a:extLst>
              <a:ext uri="{FF2B5EF4-FFF2-40B4-BE49-F238E27FC236}">
                <a16:creationId xmlns:a16="http://schemas.microsoft.com/office/drawing/2014/main" id="{8B2AF28F-D2A7-82E9-E287-455669E7A43D}"/>
              </a:ext>
            </a:extLst>
          </p:cNvPr>
          <p:cNvSpPr txBox="1"/>
          <p:nvPr/>
        </p:nvSpPr>
        <p:spPr>
          <a:xfrm>
            <a:off x="3047999" y="3277570"/>
            <a:ext cx="6587613" cy="2228495"/>
          </a:xfrm>
          <a:prstGeom prst="rect">
            <a:avLst/>
          </a:prstGeom>
          <a:noFill/>
        </p:spPr>
        <p:txBody>
          <a:bodyPr wrap="square">
            <a:spAutoFit/>
          </a:bodyPr>
          <a:lstStyle/>
          <a:p>
            <a:endParaRPr lang="en-GB" dirty="0"/>
          </a:p>
        </p:txBody>
      </p:sp>
      <p:pic>
        <p:nvPicPr>
          <p:cNvPr id="6" name="Picture 5" descr="Qr code&#10;&#10;Description automatically generated">
            <a:extLst>
              <a:ext uri="{FF2B5EF4-FFF2-40B4-BE49-F238E27FC236}">
                <a16:creationId xmlns:a16="http://schemas.microsoft.com/office/drawing/2014/main" id="{FDFC995F-CC0D-C380-D352-5A62B9A5A432}"/>
              </a:ext>
            </a:extLst>
          </p:cNvPr>
          <p:cNvPicPr>
            <a:picLocks noChangeAspect="1"/>
          </p:cNvPicPr>
          <p:nvPr/>
        </p:nvPicPr>
        <p:blipFill>
          <a:blip r:embed="rId6"/>
          <a:stretch>
            <a:fillRect/>
          </a:stretch>
        </p:blipFill>
        <p:spPr>
          <a:xfrm>
            <a:off x="6341805" y="1372741"/>
            <a:ext cx="1586784" cy="1586784"/>
          </a:xfrm>
          <a:prstGeom prst="rect">
            <a:avLst/>
          </a:prstGeom>
        </p:spPr>
      </p:pic>
    </p:spTree>
    <p:extLst>
      <p:ext uri="{BB962C8B-B14F-4D97-AF65-F5344CB8AC3E}">
        <p14:creationId xmlns:p14="http://schemas.microsoft.com/office/powerpoint/2010/main" val="46659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a:spLocks noGrp="1"/>
          </p:cNvSpPr>
          <p:nvPr>
            <p:ph type="title"/>
          </p:nvPr>
        </p:nvSpPr>
        <p:spPr>
          <a:xfrm>
            <a:off x="1346046" y="1046479"/>
            <a:ext cx="9499602" cy="1657733"/>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rgbClr val="0070C0"/>
              </a:buClr>
              <a:buSzPts val="3600"/>
              <a:buFont typeface="Calibri"/>
              <a:buNone/>
            </a:pPr>
            <a:r>
              <a:rPr lang="es-ES" sz="3600" b="1" dirty="0" err="1">
                <a:solidFill>
                  <a:srgbClr val="0070C0"/>
                </a:solidFill>
                <a:latin typeface="Calibri"/>
                <a:ea typeface="Calibri"/>
                <a:cs typeface="Calibri"/>
                <a:sym typeface="Calibri"/>
              </a:rPr>
              <a:t>Phases</a:t>
            </a:r>
            <a:r>
              <a:rPr lang="es-ES" sz="3600" b="1" dirty="0">
                <a:solidFill>
                  <a:srgbClr val="0070C0"/>
                </a:solidFill>
                <a:latin typeface="Calibri"/>
                <a:ea typeface="Calibri"/>
                <a:cs typeface="Calibri"/>
                <a:sym typeface="Calibri"/>
              </a:rPr>
              <a:t> </a:t>
            </a:r>
            <a:r>
              <a:rPr lang="es-ES" sz="3600" b="1" dirty="0" err="1">
                <a:solidFill>
                  <a:srgbClr val="0070C0"/>
                </a:solidFill>
                <a:latin typeface="Calibri"/>
                <a:ea typeface="Calibri"/>
                <a:cs typeface="Calibri"/>
                <a:sym typeface="Calibri"/>
              </a:rPr>
              <a:t>of</a:t>
            </a:r>
            <a:r>
              <a:rPr lang="es-ES" sz="3600" b="1" dirty="0">
                <a:solidFill>
                  <a:srgbClr val="0070C0"/>
                </a:solidFill>
                <a:latin typeface="Calibri"/>
                <a:ea typeface="Calibri"/>
                <a:cs typeface="Calibri"/>
                <a:sym typeface="Calibri"/>
              </a:rPr>
              <a:t> </a:t>
            </a:r>
            <a:r>
              <a:rPr lang="es-ES" sz="3600" b="1" dirty="0" err="1">
                <a:solidFill>
                  <a:srgbClr val="0070C0"/>
                </a:solidFill>
                <a:latin typeface="Calibri"/>
                <a:ea typeface="Calibri"/>
                <a:cs typeface="Calibri"/>
                <a:sym typeface="Calibri"/>
              </a:rPr>
              <a:t>the</a:t>
            </a:r>
            <a:r>
              <a:rPr lang="es-ES" sz="3600" b="1" dirty="0">
                <a:solidFill>
                  <a:srgbClr val="0070C0"/>
                </a:solidFill>
                <a:latin typeface="Calibri"/>
                <a:ea typeface="Calibri"/>
                <a:cs typeface="Calibri"/>
                <a:sym typeface="Calibri"/>
              </a:rPr>
              <a:t> </a:t>
            </a:r>
            <a:r>
              <a:rPr lang="es-ES" sz="3600" b="1" dirty="0">
                <a:solidFill>
                  <a:srgbClr val="0070C0"/>
                </a:solidFill>
              </a:rPr>
              <a:t>Project</a:t>
            </a:r>
            <a:br>
              <a:rPr lang="es-ES" sz="3600" b="1" dirty="0">
                <a:solidFill>
                  <a:srgbClr val="0070C0"/>
                </a:solidFill>
                <a:latin typeface="Calibri"/>
                <a:ea typeface="Calibri"/>
                <a:cs typeface="Calibri"/>
                <a:sym typeface="Calibri"/>
              </a:rPr>
            </a:br>
            <a:r>
              <a:rPr lang="es-ES" sz="3000" b="1" dirty="0">
                <a:latin typeface="Calibri"/>
                <a:ea typeface="Calibri"/>
                <a:cs typeface="Calibri"/>
                <a:sym typeface="Calibri"/>
              </a:rPr>
              <a:t>2. </a:t>
            </a:r>
            <a:r>
              <a:rPr lang="es-ES" sz="3000" b="1" dirty="0" err="1">
                <a:latin typeface="Calibri"/>
                <a:ea typeface="Calibri"/>
                <a:cs typeface="Calibri"/>
                <a:sym typeface="Calibri"/>
              </a:rPr>
              <a:t>Knowledge</a:t>
            </a:r>
            <a:r>
              <a:rPr lang="es-ES" sz="3000" b="1" dirty="0">
                <a:latin typeface="Calibri"/>
                <a:ea typeface="Calibri"/>
                <a:cs typeface="Calibri"/>
                <a:sym typeface="Calibri"/>
              </a:rPr>
              <a:t> </a:t>
            </a:r>
            <a:r>
              <a:rPr lang="es-ES" sz="3000" b="1" dirty="0" err="1">
                <a:latin typeface="Calibri"/>
                <a:ea typeface="Calibri"/>
                <a:cs typeface="Calibri"/>
                <a:sym typeface="Calibri"/>
              </a:rPr>
              <a:t>Sharing</a:t>
            </a:r>
            <a:endParaRPr sz="3600" b="1" dirty="0">
              <a:latin typeface="Calibri"/>
              <a:ea typeface="Calibri"/>
              <a:cs typeface="Calibri"/>
              <a:sym typeface="Calibri"/>
            </a:endParaRPr>
          </a:p>
        </p:txBody>
      </p:sp>
      <p:grpSp>
        <p:nvGrpSpPr>
          <p:cNvPr id="102" name="Google Shape;102;p2"/>
          <p:cNvGrpSpPr/>
          <p:nvPr/>
        </p:nvGrpSpPr>
        <p:grpSpPr>
          <a:xfrm>
            <a:off x="7867135" y="0"/>
            <a:ext cx="4324865" cy="2641149"/>
            <a:chOff x="6867015" y="-1"/>
            <a:chExt cx="5324985" cy="3251912"/>
          </a:xfrm>
        </p:grpSpPr>
        <p:sp>
          <p:nvSpPr>
            <p:cNvPr id="103" name="Google Shape;103;p2"/>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07" name="Google Shape;107;p2"/>
          <p:cNvSpPr txBox="1">
            <a:spLocks noGrp="1"/>
          </p:cNvSpPr>
          <p:nvPr>
            <p:ph type="body" idx="1"/>
          </p:nvPr>
        </p:nvSpPr>
        <p:spPr>
          <a:xfrm>
            <a:off x="1346046" y="3003000"/>
            <a:ext cx="9499602" cy="3115476"/>
          </a:xfrm>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GB" dirty="0"/>
              <a:t>The Helpdesk Website</a:t>
            </a:r>
          </a:p>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GB" dirty="0"/>
              <a:t>The actual Helpdesk</a:t>
            </a:r>
          </a:p>
          <a:p>
            <a:pPr lvl="0" indent="-457200" algn="l" rtl="0">
              <a:lnSpc>
                <a:spcPct val="90000"/>
              </a:lnSpc>
              <a:spcBef>
                <a:spcPts val="0"/>
              </a:spcBef>
              <a:spcAft>
                <a:spcPts val="0"/>
              </a:spcAft>
              <a:buClr>
                <a:schemeClr val="dk1"/>
              </a:buClr>
              <a:buSzPts val="2400"/>
              <a:buFont typeface="Courier New" panose="02070309020205020404" pitchFamily="49" charset="0"/>
              <a:buChar char="o"/>
            </a:pPr>
            <a:r>
              <a:rPr lang="en-GB" dirty="0"/>
              <a:t>Massive Open Online Course</a:t>
            </a:r>
          </a:p>
          <a:p>
            <a:pPr marL="0" lvl="0" indent="0" algn="l" rtl="0">
              <a:lnSpc>
                <a:spcPct val="90000"/>
              </a:lnSpc>
              <a:spcBef>
                <a:spcPts val="0"/>
              </a:spcBef>
              <a:spcAft>
                <a:spcPts val="0"/>
              </a:spcAft>
              <a:buClr>
                <a:schemeClr val="dk1"/>
              </a:buClr>
              <a:buSzPts val="2400"/>
              <a:buNone/>
            </a:pPr>
            <a:endParaRPr lang="en-GB" dirty="0"/>
          </a:p>
          <a:p>
            <a:pPr lvl="0" indent="-457200" algn="l" rtl="0">
              <a:lnSpc>
                <a:spcPct val="90000"/>
              </a:lnSpc>
              <a:spcBef>
                <a:spcPts val="0"/>
              </a:spcBef>
              <a:spcAft>
                <a:spcPts val="0"/>
              </a:spcAft>
              <a:buClr>
                <a:schemeClr val="dk1"/>
              </a:buClr>
              <a:buSzPts val="2400"/>
              <a:buFont typeface="Courier New" panose="02070309020205020404" pitchFamily="49" charset="0"/>
              <a:buChar char="o"/>
            </a:pPr>
            <a:endParaRPr lang="en-GB" dirty="0"/>
          </a:p>
        </p:txBody>
      </p:sp>
      <p:grpSp>
        <p:nvGrpSpPr>
          <p:cNvPr id="108" name="Google Shape;108;p2"/>
          <p:cNvGrpSpPr/>
          <p:nvPr/>
        </p:nvGrpSpPr>
        <p:grpSpPr>
          <a:xfrm rot="-5400000">
            <a:off x="-456264" y="3658536"/>
            <a:ext cx="3655725" cy="2743201"/>
            <a:chOff x="-305" y="-1"/>
            <a:chExt cx="3832880" cy="2876136"/>
          </a:xfrm>
        </p:grpSpPr>
        <p:sp>
          <p:nvSpPr>
            <p:cNvPr id="109" name="Google Shape;109;p2"/>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13" name="Google Shape;113;p2" descr="HELPDESK logo."/>
          <p:cNvPicPr preferRelativeResize="0"/>
          <p:nvPr/>
        </p:nvPicPr>
        <p:blipFill rotWithShape="1">
          <a:blip r:embed="rId3">
            <a:alphaModFix/>
          </a:blip>
          <a:srcRect/>
          <a:stretch/>
        </p:blipFill>
        <p:spPr>
          <a:xfrm>
            <a:off x="6026826" y="194546"/>
            <a:ext cx="2646842" cy="1020075"/>
          </a:xfrm>
          <a:prstGeom prst="rect">
            <a:avLst/>
          </a:prstGeom>
          <a:noFill/>
          <a:ln>
            <a:noFill/>
          </a:ln>
        </p:spPr>
      </p:pic>
      <p:pic>
        <p:nvPicPr>
          <p:cNvPr id="114" name="Google Shape;114;p2" descr="Co-funded by the European Union logo "/>
          <p:cNvPicPr preferRelativeResize="0"/>
          <p:nvPr/>
        </p:nvPicPr>
        <p:blipFill rotWithShape="1">
          <a:blip r:embed="rId4">
            <a:alphaModFix/>
          </a:blip>
          <a:srcRect/>
          <a:stretch/>
        </p:blipFill>
        <p:spPr>
          <a:xfrm>
            <a:off x="9052681" y="419354"/>
            <a:ext cx="2998032" cy="627125"/>
          </a:xfrm>
          <a:prstGeom prst="rect">
            <a:avLst/>
          </a:prstGeom>
          <a:noFill/>
          <a:ln>
            <a:noFill/>
          </a:ln>
        </p:spPr>
      </p:pic>
      <p:pic>
        <p:nvPicPr>
          <p:cNvPr id="3" name="Picture 2">
            <a:extLst>
              <a:ext uri="{FF2B5EF4-FFF2-40B4-BE49-F238E27FC236}">
                <a16:creationId xmlns:a16="http://schemas.microsoft.com/office/drawing/2014/main" id="{5C591D70-C1A1-7C5E-55E9-E1961B0A70F7}"/>
              </a:ext>
            </a:extLst>
          </p:cNvPr>
          <p:cNvPicPr>
            <a:picLocks noChangeAspect="1"/>
          </p:cNvPicPr>
          <p:nvPr/>
        </p:nvPicPr>
        <p:blipFill rotWithShape="1">
          <a:blip r:embed="rId5"/>
          <a:srcRect l="26532" t="22068" r="12976" b="13549"/>
          <a:stretch/>
        </p:blipFill>
        <p:spPr>
          <a:xfrm>
            <a:off x="6528619" y="3452366"/>
            <a:ext cx="5246791" cy="3141183"/>
          </a:xfrm>
          <a:prstGeom prst="rect">
            <a:avLst/>
          </a:prstGeom>
        </p:spPr>
      </p:pic>
      <p:sp>
        <p:nvSpPr>
          <p:cNvPr id="4" name="TextBox 3">
            <a:extLst>
              <a:ext uri="{FF2B5EF4-FFF2-40B4-BE49-F238E27FC236}">
                <a16:creationId xmlns:a16="http://schemas.microsoft.com/office/drawing/2014/main" id="{D716DB5B-66E9-1206-4ACB-189563289EC0}"/>
              </a:ext>
            </a:extLst>
          </p:cNvPr>
          <p:cNvSpPr txBox="1"/>
          <p:nvPr/>
        </p:nvSpPr>
        <p:spPr>
          <a:xfrm>
            <a:off x="6494990" y="3116592"/>
            <a:ext cx="4827639" cy="307777"/>
          </a:xfrm>
          <a:prstGeom prst="rect">
            <a:avLst/>
          </a:prstGeom>
          <a:noFill/>
        </p:spPr>
        <p:txBody>
          <a:bodyPr wrap="square" rtlCol="0">
            <a:spAutoFit/>
          </a:bodyPr>
          <a:lstStyle/>
          <a:p>
            <a:r>
              <a:rPr lang="en-GB" i="1" dirty="0"/>
              <a:t>Example of Helpdesk Website</a:t>
            </a:r>
          </a:p>
        </p:txBody>
      </p:sp>
    </p:spTree>
    <p:extLst>
      <p:ext uri="{BB962C8B-B14F-4D97-AF65-F5344CB8AC3E}">
        <p14:creationId xmlns:p14="http://schemas.microsoft.com/office/powerpoint/2010/main" val="32495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285436-EB15-5C88-BBCB-50128C8E4E3C}"/>
              </a:ext>
            </a:extLst>
          </p:cNvPr>
          <p:cNvPicPr>
            <a:picLocks noChangeAspect="1"/>
          </p:cNvPicPr>
          <p:nvPr/>
        </p:nvPicPr>
        <p:blipFill rotWithShape="1">
          <a:blip r:embed="rId2"/>
          <a:srcRect l="29193" t="25089" r="14275" b="14408"/>
          <a:stretch/>
        </p:blipFill>
        <p:spPr>
          <a:xfrm>
            <a:off x="1548512" y="1388547"/>
            <a:ext cx="8165759" cy="4915764"/>
          </a:xfrm>
          <a:prstGeom prst="rect">
            <a:avLst/>
          </a:prstGeom>
        </p:spPr>
      </p:pic>
      <p:pic>
        <p:nvPicPr>
          <p:cNvPr id="6" name="Google Shape;113;p2" descr="HELPDESK logo.">
            <a:extLst>
              <a:ext uri="{FF2B5EF4-FFF2-40B4-BE49-F238E27FC236}">
                <a16:creationId xmlns:a16="http://schemas.microsoft.com/office/drawing/2014/main" id="{6E4E1BDB-70CF-FE84-DCCD-F0378E8DEBB8}"/>
              </a:ext>
            </a:extLst>
          </p:cNvPr>
          <p:cNvPicPr preferRelativeResize="0"/>
          <p:nvPr/>
        </p:nvPicPr>
        <p:blipFill rotWithShape="1">
          <a:blip r:embed="rId3">
            <a:alphaModFix/>
          </a:blip>
          <a:srcRect/>
          <a:stretch/>
        </p:blipFill>
        <p:spPr>
          <a:xfrm>
            <a:off x="5977665" y="118610"/>
            <a:ext cx="2646842" cy="1020075"/>
          </a:xfrm>
          <a:prstGeom prst="rect">
            <a:avLst/>
          </a:prstGeom>
          <a:noFill/>
          <a:ln>
            <a:noFill/>
          </a:ln>
        </p:spPr>
      </p:pic>
      <p:pic>
        <p:nvPicPr>
          <p:cNvPr id="7" name="Google Shape;114;p2" descr="Co-funded by the European Union logo ">
            <a:extLst>
              <a:ext uri="{FF2B5EF4-FFF2-40B4-BE49-F238E27FC236}">
                <a16:creationId xmlns:a16="http://schemas.microsoft.com/office/drawing/2014/main" id="{F756FC22-81C3-E0AA-3309-A122CB66C771}"/>
              </a:ext>
            </a:extLst>
          </p:cNvPr>
          <p:cNvPicPr preferRelativeResize="0"/>
          <p:nvPr/>
        </p:nvPicPr>
        <p:blipFill rotWithShape="1">
          <a:blip r:embed="rId4">
            <a:alphaModFix/>
          </a:blip>
          <a:srcRect/>
          <a:stretch/>
        </p:blipFill>
        <p:spPr>
          <a:xfrm>
            <a:off x="9052681" y="419354"/>
            <a:ext cx="2998032" cy="627125"/>
          </a:xfrm>
          <a:prstGeom prst="rect">
            <a:avLst/>
          </a:prstGeom>
          <a:noFill/>
          <a:ln>
            <a:noFill/>
          </a:ln>
        </p:spPr>
      </p:pic>
    </p:spTree>
    <p:extLst>
      <p:ext uri="{BB962C8B-B14F-4D97-AF65-F5344CB8AC3E}">
        <p14:creationId xmlns:p14="http://schemas.microsoft.com/office/powerpoint/2010/main" val="3485016365"/>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Een nieuw document maken." ma:contentTypeScope="" ma:versionID="94e7dd8755f154034fee38c2b169b544">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ef226c85edda6327cf3c0247deafefd4"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38E286-21A1-4FFB-A3B8-2ED4F68D9309}">
  <ds:schemaRefs>
    <ds:schemaRef ds:uri="http://schemas.microsoft.com/office/2006/metadata/properties"/>
    <ds:schemaRef ds:uri="http://schemas.microsoft.com/office/infopath/2007/PartnerControls"/>
    <ds:schemaRef ds:uri="0b4e6542-4a28-464b-916a-ac287e1e15ef"/>
    <ds:schemaRef ds:uri="cae8c1b8-3cee-434b-8da9-32960356a7de"/>
  </ds:schemaRefs>
</ds:datastoreItem>
</file>

<file path=customXml/itemProps2.xml><?xml version="1.0" encoding="utf-8"?>
<ds:datastoreItem xmlns:ds="http://schemas.openxmlformats.org/officeDocument/2006/customXml" ds:itemID="{E211462F-B495-4E90-9685-4F5C581FAF19}">
  <ds:schemaRefs>
    <ds:schemaRef ds:uri="http://schemas.microsoft.com/sharepoint/v3/contenttype/forms"/>
  </ds:schemaRefs>
</ds:datastoreItem>
</file>

<file path=customXml/itemProps3.xml><?xml version="1.0" encoding="utf-8"?>
<ds:datastoreItem xmlns:ds="http://schemas.openxmlformats.org/officeDocument/2006/customXml" ds:itemID="{F4192D75-4B15-4702-B1C7-BD381FFB9C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e6542-4a28-464b-916a-ac287e1e15ef"/>
    <ds:schemaRef ds:uri="cae8c1b8-3cee-434b-8da9-32960356a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813</TotalTime>
  <Words>635</Words>
  <Application>Microsoft Office PowerPoint</Application>
  <PresentationFormat>Widescreen</PresentationFormat>
  <Paragraphs>51</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Courier New</vt:lpstr>
      <vt:lpstr>Tema de Office</vt:lpstr>
      <vt:lpstr>HELPDESK</vt:lpstr>
      <vt:lpstr>The Helpdesk Project What is it?</vt:lpstr>
      <vt:lpstr>The Helpdesk Project What is it?</vt:lpstr>
      <vt:lpstr>The Helpdesk Project Why do we need it?</vt:lpstr>
      <vt:lpstr> </vt:lpstr>
      <vt:lpstr>Barriers  Social Services and Managing Authorities</vt:lpstr>
      <vt:lpstr>Phases of the Project 1. Evidence Gathering</vt:lpstr>
      <vt:lpstr>Phases of the Project 2. Knowledge Sharing</vt:lpstr>
      <vt:lpstr>PowerPoint Presentation</vt:lpstr>
      <vt:lpstr>Phases of the Project 3. Facilitation</vt:lpstr>
      <vt:lpstr>Phases of the Project 4. Policy Guidance</vt:lpstr>
      <vt:lpstr>At the end of the Project We hope…</vt:lpstr>
      <vt:lpstr>“Funded by the European Union. Views and opinions expressed are however those of the author(s) only and do not necessarily reflect those of the European Union. Neither the European Union nor the granting authority can be held responsible for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HELPDESK</dc:title>
  <dc:creator>Bilbao Barbero, Mireya</dc:creator>
  <cp:lastModifiedBy>Lilith Alink [EASPD]</cp:lastModifiedBy>
  <cp:revision>49</cp:revision>
  <dcterms:created xsi:type="dcterms:W3CDTF">2022-08-29T11:00:31Z</dcterms:created>
  <dcterms:modified xsi:type="dcterms:W3CDTF">2022-10-12T14:25:58Z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y fmtid="{D5CDD505-2E9C-101B-9397-08002B2CF9AE}" pid="3" name="MediaServiceImageTags">
    <vt:lpwstr/>
  </property>
</Properties>
</file>