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58" r:id="rId3"/>
    <p:sldId id="280" r:id="rId4"/>
    <p:sldId id="293" r:id="rId5"/>
    <p:sldId id="292" r:id="rId6"/>
    <p:sldId id="294" r:id="rId7"/>
    <p:sldId id="286" r:id="rId8"/>
    <p:sldId id="295" r:id="rId9"/>
    <p:sldId id="288" r:id="rId10"/>
    <p:sldId id="269" r:id="rId11"/>
    <p:sldId id="289" r:id="rId12"/>
    <p:sldId id="296" r:id="rId13"/>
    <p:sldId id="273" r:id="rId14"/>
    <p:sldId id="279" r:id="rId15"/>
    <p:sldId id="297" r:id="rId16"/>
    <p:sldId id="291" r:id="rId17"/>
    <p:sldId id="281" r:id="rId18"/>
    <p:sldId id="298" r:id="rId19"/>
    <p:sldId id="299" r:id="rId20"/>
    <p:sldId id="26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24F72D-4661-4CB3-8DC8-6BDD8E425879}" v="33" dt="2023-01-23T15:27:56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a del Grosso [EASPD]" userId="e5c0050e-2c92-4f9e-ab66-92392b553015" providerId="ADAL" clId="{7624F72D-4661-4CB3-8DC8-6BDD8E425879}"/>
    <pc:docChg chg="undo custSel addSld delSld modSld delMainMaster">
      <pc:chgData name="Paola del Grosso [EASPD]" userId="e5c0050e-2c92-4f9e-ab66-92392b553015" providerId="ADAL" clId="{7624F72D-4661-4CB3-8DC8-6BDD8E425879}" dt="2023-01-23T14:47:17.131" v="34" actId="255"/>
      <pc:docMkLst>
        <pc:docMk/>
      </pc:docMkLst>
      <pc:sldChg chg="addSp delSp modSp new del mod setBg setClrOvrMap">
        <pc:chgData name="Paola del Grosso [EASPD]" userId="e5c0050e-2c92-4f9e-ab66-92392b553015" providerId="ADAL" clId="{7624F72D-4661-4CB3-8DC8-6BDD8E425879}" dt="2023-01-23T14:38:20.085" v="8" actId="2696"/>
        <pc:sldMkLst>
          <pc:docMk/>
          <pc:sldMk cId="719587724" sldId="256"/>
        </pc:sldMkLst>
        <pc:spChg chg="mod">
          <ac:chgData name="Paola del Grosso [EASPD]" userId="e5c0050e-2c92-4f9e-ab66-92392b553015" providerId="ADAL" clId="{7624F72D-4661-4CB3-8DC8-6BDD8E425879}" dt="2023-01-23T14:37:48.242" v="2" actId="26606"/>
          <ac:spMkLst>
            <pc:docMk/>
            <pc:sldMk cId="719587724" sldId="256"/>
            <ac:spMk id="2" creationId="{91534EB7-5C79-A086-40C8-33CC7D31AA89}"/>
          </ac:spMkLst>
        </pc:spChg>
        <pc:spChg chg="mod">
          <ac:chgData name="Paola del Grosso [EASPD]" userId="e5c0050e-2c92-4f9e-ab66-92392b553015" providerId="ADAL" clId="{7624F72D-4661-4CB3-8DC8-6BDD8E425879}" dt="2023-01-23T14:37:48.242" v="2" actId="26606"/>
          <ac:spMkLst>
            <pc:docMk/>
            <pc:sldMk cId="719587724" sldId="256"/>
            <ac:spMk id="3" creationId="{8D126AE1-2DE6-998C-09A8-7F30CBD682A9}"/>
          </ac:spMkLst>
        </pc:spChg>
        <pc:spChg chg="add">
          <ac:chgData name="Paola del Grosso [EASPD]" userId="e5c0050e-2c92-4f9e-ab66-92392b553015" providerId="ADAL" clId="{7624F72D-4661-4CB3-8DC8-6BDD8E425879}" dt="2023-01-23T14:37:48.242" v="2" actId="26606"/>
          <ac:spMkLst>
            <pc:docMk/>
            <pc:sldMk cId="719587724" sldId="256"/>
            <ac:spMk id="9" creationId="{D38A241E-0395-41E5-8607-BAA2799A4374}"/>
          </ac:spMkLst>
        </pc:spChg>
        <pc:picChg chg="add del mod ord">
          <ac:chgData name="Paola del Grosso [EASPD]" userId="e5c0050e-2c92-4f9e-ab66-92392b553015" providerId="ADAL" clId="{7624F72D-4661-4CB3-8DC8-6BDD8E425879}" dt="2023-01-23T14:38:08.411" v="7" actId="21"/>
          <ac:picMkLst>
            <pc:docMk/>
            <pc:sldMk cId="719587724" sldId="256"/>
            <ac:picMk id="4" creationId="{B049583C-0235-00FD-0EBC-03F9E268DEF5}"/>
          </ac:picMkLst>
        </pc:picChg>
        <pc:cxnChg chg="add">
          <ac:chgData name="Paola del Grosso [EASPD]" userId="e5c0050e-2c92-4f9e-ab66-92392b553015" providerId="ADAL" clId="{7624F72D-4661-4CB3-8DC8-6BDD8E425879}" dt="2023-01-23T14:37:48.242" v="2" actId="26606"/>
          <ac:cxnSpMkLst>
            <pc:docMk/>
            <pc:sldMk cId="719587724" sldId="256"/>
            <ac:cxnSpMk id="11" creationId="{CE352288-84AD-4CA8-BCD5-76C29D34E1DB}"/>
          </ac:cxnSpMkLst>
        </pc:cxnChg>
      </pc:sldChg>
      <pc:sldChg chg="new del">
        <pc:chgData name="Paola del Grosso [EASPD]" userId="e5c0050e-2c92-4f9e-ab66-92392b553015" providerId="ADAL" clId="{7624F72D-4661-4CB3-8DC8-6BDD8E425879}" dt="2023-01-23T14:39:23.282" v="14" actId="2696"/>
        <pc:sldMkLst>
          <pc:docMk/>
          <pc:sldMk cId="3792400879" sldId="256"/>
        </pc:sldMkLst>
      </pc:sldChg>
      <pc:sldChg chg="addSp delSp new del mod">
        <pc:chgData name="Paola del Grosso [EASPD]" userId="e5c0050e-2c92-4f9e-ab66-92392b553015" providerId="ADAL" clId="{7624F72D-4661-4CB3-8DC8-6BDD8E425879}" dt="2023-01-23T14:42:43.853" v="17" actId="2696"/>
        <pc:sldMkLst>
          <pc:docMk/>
          <pc:sldMk cId="284313832" sldId="257"/>
        </pc:sldMkLst>
        <pc:picChg chg="add del">
          <ac:chgData name="Paola del Grosso [EASPD]" userId="e5c0050e-2c92-4f9e-ab66-92392b553015" providerId="ADAL" clId="{7624F72D-4661-4CB3-8DC8-6BDD8E425879}" dt="2023-01-23T14:38:45.930" v="12" actId="21"/>
          <ac:picMkLst>
            <pc:docMk/>
            <pc:sldMk cId="284313832" sldId="257"/>
            <ac:picMk id="4" creationId="{2FA85A47-6FFA-3475-02C9-2B16CE10BB55}"/>
          </ac:picMkLst>
        </pc:picChg>
      </pc:sldChg>
      <pc:sldChg chg="add">
        <pc:chgData name="Paola del Grosso [EASPD]" userId="e5c0050e-2c92-4f9e-ab66-92392b553015" providerId="ADAL" clId="{7624F72D-4661-4CB3-8DC8-6BDD8E425879}" dt="2023-01-23T14:39:20.629" v="13"/>
        <pc:sldMkLst>
          <pc:docMk/>
          <pc:sldMk cId="0" sldId="258"/>
        </pc:sldMkLst>
      </pc:sldChg>
      <pc:sldChg chg="add">
        <pc:chgData name="Paola del Grosso [EASPD]" userId="e5c0050e-2c92-4f9e-ab66-92392b553015" providerId="ADAL" clId="{7624F72D-4661-4CB3-8DC8-6BDD8E425879}" dt="2023-01-23T14:42:40.775" v="16"/>
        <pc:sldMkLst>
          <pc:docMk/>
          <pc:sldMk cId="0" sldId="280"/>
        </pc:sldMkLst>
      </pc:sldChg>
      <pc:sldChg chg="modSp mod">
        <pc:chgData name="Paola del Grosso [EASPD]" userId="e5c0050e-2c92-4f9e-ab66-92392b553015" providerId="ADAL" clId="{7624F72D-4661-4CB3-8DC8-6BDD8E425879}" dt="2023-01-23T14:47:17.131" v="34" actId="255"/>
        <pc:sldMkLst>
          <pc:docMk/>
          <pc:sldMk cId="898043526" sldId="289"/>
        </pc:sldMkLst>
        <pc:graphicFrameChg chg="mod">
          <ac:chgData name="Paola del Grosso [EASPD]" userId="e5c0050e-2c92-4f9e-ab66-92392b553015" providerId="ADAL" clId="{7624F72D-4661-4CB3-8DC8-6BDD8E425879}" dt="2023-01-23T14:47:17.131" v="34" actId="255"/>
          <ac:graphicFrameMkLst>
            <pc:docMk/>
            <pc:sldMk cId="898043526" sldId="289"/>
            <ac:graphicFrameMk id="8" creationId="{E55AFB63-7F72-767D-2306-8DD306B15E1A}"/>
          </ac:graphicFrameMkLst>
        </pc:graphicFrameChg>
      </pc:sldChg>
      <pc:sldChg chg="add">
        <pc:chgData name="Paola del Grosso [EASPD]" userId="e5c0050e-2c92-4f9e-ab66-92392b553015" providerId="ADAL" clId="{7624F72D-4661-4CB3-8DC8-6BDD8E425879}" dt="2023-01-23T14:42:30.617" v="15"/>
        <pc:sldMkLst>
          <pc:docMk/>
          <pc:sldMk cId="3229283984" sldId="293"/>
        </pc:sldMkLst>
      </pc:sldChg>
      <pc:sldChg chg="add">
        <pc:chgData name="Paola del Grosso [EASPD]" userId="e5c0050e-2c92-4f9e-ab66-92392b553015" providerId="ADAL" clId="{7624F72D-4661-4CB3-8DC8-6BDD8E425879}" dt="2023-01-23T14:43:45.252" v="18"/>
        <pc:sldMkLst>
          <pc:docMk/>
          <pc:sldMk cId="1022132670" sldId="295"/>
        </pc:sldMkLst>
      </pc:sldChg>
      <pc:sldMasterChg chg="del delSldLayout">
        <pc:chgData name="Paola del Grosso [EASPD]" userId="e5c0050e-2c92-4f9e-ab66-92392b553015" providerId="ADAL" clId="{7624F72D-4661-4CB3-8DC8-6BDD8E425879}" dt="2023-01-23T14:42:43.853" v="17" actId="2696"/>
        <pc:sldMasterMkLst>
          <pc:docMk/>
          <pc:sldMasterMk cId="4015523031" sldId="2147483648"/>
        </pc:sldMasterMkLst>
        <pc:sldLayoutChg chg="del">
          <pc:chgData name="Paola del Grosso [EASPD]" userId="e5c0050e-2c92-4f9e-ab66-92392b553015" providerId="ADAL" clId="{7624F72D-4661-4CB3-8DC8-6BDD8E425879}" dt="2023-01-23T14:42:43.853" v="17" actId="2696"/>
          <pc:sldLayoutMkLst>
            <pc:docMk/>
            <pc:sldMasterMk cId="4015523031" sldId="2147483648"/>
            <pc:sldLayoutMk cId="2333473197" sldId="2147483649"/>
          </pc:sldLayoutMkLst>
        </pc:sldLayoutChg>
        <pc:sldLayoutChg chg="del">
          <pc:chgData name="Paola del Grosso [EASPD]" userId="e5c0050e-2c92-4f9e-ab66-92392b553015" providerId="ADAL" clId="{7624F72D-4661-4CB3-8DC8-6BDD8E425879}" dt="2023-01-23T14:42:43.853" v="17" actId="2696"/>
          <pc:sldLayoutMkLst>
            <pc:docMk/>
            <pc:sldMasterMk cId="4015523031" sldId="2147483648"/>
            <pc:sldLayoutMk cId="2338949580" sldId="2147483650"/>
          </pc:sldLayoutMkLst>
        </pc:sldLayoutChg>
        <pc:sldLayoutChg chg="del">
          <pc:chgData name="Paola del Grosso [EASPD]" userId="e5c0050e-2c92-4f9e-ab66-92392b553015" providerId="ADAL" clId="{7624F72D-4661-4CB3-8DC8-6BDD8E425879}" dt="2023-01-23T14:42:43.853" v="17" actId="2696"/>
          <pc:sldLayoutMkLst>
            <pc:docMk/>
            <pc:sldMasterMk cId="4015523031" sldId="2147483648"/>
            <pc:sldLayoutMk cId="2503928304" sldId="2147483651"/>
          </pc:sldLayoutMkLst>
        </pc:sldLayoutChg>
        <pc:sldLayoutChg chg="del">
          <pc:chgData name="Paola del Grosso [EASPD]" userId="e5c0050e-2c92-4f9e-ab66-92392b553015" providerId="ADAL" clId="{7624F72D-4661-4CB3-8DC8-6BDD8E425879}" dt="2023-01-23T14:42:43.853" v="17" actId="2696"/>
          <pc:sldLayoutMkLst>
            <pc:docMk/>
            <pc:sldMasterMk cId="4015523031" sldId="2147483648"/>
            <pc:sldLayoutMk cId="3203099722" sldId="2147483652"/>
          </pc:sldLayoutMkLst>
        </pc:sldLayoutChg>
        <pc:sldLayoutChg chg="del">
          <pc:chgData name="Paola del Grosso [EASPD]" userId="e5c0050e-2c92-4f9e-ab66-92392b553015" providerId="ADAL" clId="{7624F72D-4661-4CB3-8DC8-6BDD8E425879}" dt="2023-01-23T14:42:43.853" v="17" actId="2696"/>
          <pc:sldLayoutMkLst>
            <pc:docMk/>
            <pc:sldMasterMk cId="4015523031" sldId="2147483648"/>
            <pc:sldLayoutMk cId="1578137662" sldId="2147483653"/>
          </pc:sldLayoutMkLst>
        </pc:sldLayoutChg>
        <pc:sldLayoutChg chg="del">
          <pc:chgData name="Paola del Grosso [EASPD]" userId="e5c0050e-2c92-4f9e-ab66-92392b553015" providerId="ADAL" clId="{7624F72D-4661-4CB3-8DC8-6BDD8E425879}" dt="2023-01-23T14:42:43.853" v="17" actId="2696"/>
          <pc:sldLayoutMkLst>
            <pc:docMk/>
            <pc:sldMasterMk cId="4015523031" sldId="2147483648"/>
            <pc:sldLayoutMk cId="2661885381" sldId="2147483654"/>
          </pc:sldLayoutMkLst>
        </pc:sldLayoutChg>
        <pc:sldLayoutChg chg="del">
          <pc:chgData name="Paola del Grosso [EASPD]" userId="e5c0050e-2c92-4f9e-ab66-92392b553015" providerId="ADAL" clId="{7624F72D-4661-4CB3-8DC8-6BDD8E425879}" dt="2023-01-23T14:42:43.853" v="17" actId="2696"/>
          <pc:sldLayoutMkLst>
            <pc:docMk/>
            <pc:sldMasterMk cId="4015523031" sldId="2147483648"/>
            <pc:sldLayoutMk cId="3552986252" sldId="2147483655"/>
          </pc:sldLayoutMkLst>
        </pc:sldLayoutChg>
        <pc:sldLayoutChg chg="del">
          <pc:chgData name="Paola del Grosso [EASPD]" userId="e5c0050e-2c92-4f9e-ab66-92392b553015" providerId="ADAL" clId="{7624F72D-4661-4CB3-8DC8-6BDD8E425879}" dt="2023-01-23T14:42:43.853" v="17" actId="2696"/>
          <pc:sldLayoutMkLst>
            <pc:docMk/>
            <pc:sldMasterMk cId="4015523031" sldId="2147483648"/>
            <pc:sldLayoutMk cId="4143331647" sldId="2147483656"/>
          </pc:sldLayoutMkLst>
        </pc:sldLayoutChg>
        <pc:sldLayoutChg chg="del">
          <pc:chgData name="Paola del Grosso [EASPD]" userId="e5c0050e-2c92-4f9e-ab66-92392b553015" providerId="ADAL" clId="{7624F72D-4661-4CB3-8DC8-6BDD8E425879}" dt="2023-01-23T14:42:43.853" v="17" actId="2696"/>
          <pc:sldLayoutMkLst>
            <pc:docMk/>
            <pc:sldMasterMk cId="4015523031" sldId="2147483648"/>
            <pc:sldLayoutMk cId="3200736080" sldId="2147483657"/>
          </pc:sldLayoutMkLst>
        </pc:sldLayoutChg>
        <pc:sldLayoutChg chg="del">
          <pc:chgData name="Paola del Grosso [EASPD]" userId="e5c0050e-2c92-4f9e-ab66-92392b553015" providerId="ADAL" clId="{7624F72D-4661-4CB3-8DC8-6BDD8E425879}" dt="2023-01-23T14:42:43.853" v="17" actId="2696"/>
          <pc:sldLayoutMkLst>
            <pc:docMk/>
            <pc:sldMasterMk cId="4015523031" sldId="2147483648"/>
            <pc:sldLayoutMk cId="4161516518" sldId="2147483658"/>
          </pc:sldLayoutMkLst>
        </pc:sldLayoutChg>
        <pc:sldLayoutChg chg="del">
          <pc:chgData name="Paola del Grosso [EASPD]" userId="e5c0050e-2c92-4f9e-ab66-92392b553015" providerId="ADAL" clId="{7624F72D-4661-4CB3-8DC8-6BDD8E425879}" dt="2023-01-23T14:42:43.853" v="17" actId="2696"/>
          <pc:sldLayoutMkLst>
            <pc:docMk/>
            <pc:sldMasterMk cId="4015523031" sldId="2147483648"/>
            <pc:sldLayoutMk cId="3144875394" sldId="214748365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7849C0-1294-4770-985B-2528D0039D8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5F8F8A4-57DE-47F7-B1A6-BCCFFAF816A2}">
      <dgm:prSet/>
      <dgm:spPr/>
      <dgm:t>
        <a:bodyPr/>
        <a:lstStyle/>
        <a:p>
          <a:r>
            <a:rPr lang="cs-CZ"/>
            <a:t>N</a:t>
          </a:r>
          <a:r>
            <a:rPr lang="en-GB" err="1"/>
            <a:t>eed</a:t>
          </a:r>
          <a:r>
            <a:rPr lang="en-GB"/>
            <a:t> to </a:t>
          </a:r>
          <a:r>
            <a:rPr lang="cs-CZ" err="1"/>
            <a:t>consider</a:t>
          </a:r>
          <a:r>
            <a:rPr lang="cs-CZ"/>
            <a:t> </a:t>
          </a:r>
          <a:r>
            <a:rPr lang="en-GB" b="1"/>
            <a:t>processes and structures in order to understand and improve outcomes. </a:t>
          </a:r>
          <a:endParaRPr lang="en-US"/>
        </a:p>
      </dgm:t>
    </dgm:pt>
    <dgm:pt modelId="{31CA30B6-D813-462A-9A38-ED1FB2C6D845}" type="parTrans" cxnId="{24BAECA6-FEEC-467B-B759-32AF9548A60C}">
      <dgm:prSet/>
      <dgm:spPr/>
      <dgm:t>
        <a:bodyPr/>
        <a:lstStyle/>
        <a:p>
          <a:endParaRPr lang="en-US"/>
        </a:p>
      </dgm:t>
    </dgm:pt>
    <dgm:pt modelId="{CED05865-BF79-4978-B09A-8E86A97F98A7}" type="sibTrans" cxnId="{24BAECA6-FEEC-467B-B759-32AF9548A60C}">
      <dgm:prSet/>
      <dgm:spPr/>
      <dgm:t>
        <a:bodyPr/>
        <a:lstStyle/>
        <a:p>
          <a:endParaRPr lang="en-US"/>
        </a:p>
      </dgm:t>
    </dgm:pt>
    <dgm:pt modelId="{5640070A-D04A-438F-BAD3-29C898EC446F}">
      <dgm:prSet/>
      <dgm:spPr/>
      <dgm:t>
        <a:bodyPr/>
        <a:lstStyle/>
        <a:p>
          <a:r>
            <a:rPr lang="en-GB"/>
            <a:t>We took this literature and the wider literature on service quality and what has been found to be important</a:t>
          </a:r>
          <a:r>
            <a:rPr lang="cs-CZ"/>
            <a:t>….</a:t>
          </a:r>
          <a:endParaRPr lang="en-US"/>
        </a:p>
      </dgm:t>
    </dgm:pt>
    <dgm:pt modelId="{6EDF43DC-A0CB-463E-A1D7-F26E75F88B7F}" type="parTrans" cxnId="{F77DB4AD-DA2F-413F-9A4B-C889FA377C5B}">
      <dgm:prSet/>
      <dgm:spPr/>
      <dgm:t>
        <a:bodyPr/>
        <a:lstStyle/>
        <a:p>
          <a:endParaRPr lang="en-US"/>
        </a:p>
      </dgm:t>
    </dgm:pt>
    <dgm:pt modelId="{533F1ADB-BDCC-4698-AA09-A8C3DF101C10}" type="sibTrans" cxnId="{F77DB4AD-DA2F-413F-9A4B-C889FA377C5B}">
      <dgm:prSet/>
      <dgm:spPr/>
      <dgm:t>
        <a:bodyPr/>
        <a:lstStyle/>
        <a:p>
          <a:endParaRPr lang="en-US"/>
        </a:p>
      </dgm:t>
    </dgm:pt>
    <dgm:pt modelId="{81277A94-367F-4132-8CCD-2C31043EAE0E}">
      <dgm:prSet/>
      <dgm:spPr/>
      <dgm:t>
        <a:bodyPr/>
        <a:lstStyle/>
        <a:p>
          <a:r>
            <a:rPr lang="cs-CZ"/>
            <a:t>and </a:t>
          </a:r>
          <a:r>
            <a:rPr lang="en-GB"/>
            <a:t>summarised it in a model, using some of the headings already existing in measures of quality such as SERVQUAL Framework. </a:t>
          </a:r>
          <a:endParaRPr lang="en-US"/>
        </a:p>
      </dgm:t>
    </dgm:pt>
    <dgm:pt modelId="{E5F8032D-0A32-4444-B41B-B389043353B1}" type="parTrans" cxnId="{1CC1614C-1942-4DA7-901F-7976102C0BC7}">
      <dgm:prSet/>
      <dgm:spPr/>
      <dgm:t>
        <a:bodyPr/>
        <a:lstStyle/>
        <a:p>
          <a:endParaRPr lang="en-US"/>
        </a:p>
      </dgm:t>
    </dgm:pt>
    <dgm:pt modelId="{C17254F2-63C1-4C6E-A1DA-110ACEA525BD}" type="sibTrans" cxnId="{1CC1614C-1942-4DA7-901F-7976102C0BC7}">
      <dgm:prSet/>
      <dgm:spPr/>
      <dgm:t>
        <a:bodyPr/>
        <a:lstStyle/>
        <a:p>
          <a:endParaRPr lang="en-US"/>
        </a:p>
      </dgm:t>
    </dgm:pt>
    <dgm:pt modelId="{4525E00E-D2E8-4E37-BFBF-D6967B8255C4}" type="pres">
      <dgm:prSet presAssocID="{7C7849C0-1294-4770-985B-2528D0039D8B}" presName="linear" presStyleCnt="0">
        <dgm:presLayoutVars>
          <dgm:animLvl val="lvl"/>
          <dgm:resizeHandles val="exact"/>
        </dgm:presLayoutVars>
      </dgm:prSet>
      <dgm:spPr/>
    </dgm:pt>
    <dgm:pt modelId="{B43413AA-DFE5-496B-9569-7E883B33CE05}" type="pres">
      <dgm:prSet presAssocID="{35F8F8A4-57DE-47F7-B1A6-BCCFFAF816A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DA44584-B081-42DC-BCE8-EE0324401846}" type="pres">
      <dgm:prSet presAssocID="{CED05865-BF79-4978-B09A-8E86A97F98A7}" presName="spacer" presStyleCnt="0"/>
      <dgm:spPr/>
    </dgm:pt>
    <dgm:pt modelId="{4BFA1DFA-FF0B-40B3-841B-32FF7419C589}" type="pres">
      <dgm:prSet presAssocID="{5640070A-D04A-438F-BAD3-29C898EC446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247698C-03CD-4B2D-8526-35AC9FF84DF6}" type="pres">
      <dgm:prSet presAssocID="{533F1ADB-BDCC-4698-AA09-A8C3DF101C10}" presName="spacer" presStyleCnt="0"/>
      <dgm:spPr/>
    </dgm:pt>
    <dgm:pt modelId="{416B5060-6C5A-4E9B-A284-990A9E629B3E}" type="pres">
      <dgm:prSet presAssocID="{81277A94-367F-4132-8CCD-2C31043EAE0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CC1614C-1942-4DA7-901F-7976102C0BC7}" srcId="{7C7849C0-1294-4770-985B-2528D0039D8B}" destId="{81277A94-367F-4132-8CCD-2C31043EAE0E}" srcOrd="2" destOrd="0" parTransId="{E5F8032D-0A32-4444-B41B-B389043353B1}" sibTransId="{C17254F2-63C1-4C6E-A1DA-110ACEA525BD}"/>
    <dgm:cxn modelId="{FFEDE979-236A-4BB5-8D48-269029BA14E8}" type="presOf" srcId="{81277A94-367F-4132-8CCD-2C31043EAE0E}" destId="{416B5060-6C5A-4E9B-A284-990A9E629B3E}" srcOrd="0" destOrd="0" presId="urn:microsoft.com/office/officeart/2005/8/layout/vList2"/>
    <dgm:cxn modelId="{24BAECA6-FEEC-467B-B759-32AF9548A60C}" srcId="{7C7849C0-1294-4770-985B-2528D0039D8B}" destId="{35F8F8A4-57DE-47F7-B1A6-BCCFFAF816A2}" srcOrd="0" destOrd="0" parTransId="{31CA30B6-D813-462A-9A38-ED1FB2C6D845}" sibTransId="{CED05865-BF79-4978-B09A-8E86A97F98A7}"/>
    <dgm:cxn modelId="{23F9C1A9-3D22-4C1C-8594-6AE9E3A8388E}" type="presOf" srcId="{5640070A-D04A-438F-BAD3-29C898EC446F}" destId="{4BFA1DFA-FF0B-40B3-841B-32FF7419C589}" srcOrd="0" destOrd="0" presId="urn:microsoft.com/office/officeart/2005/8/layout/vList2"/>
    <dgm:cxn modelId="{F77DB4AD-DA2F-413F-9A4B-C889FA377C5B}" srcId="{7C7849C0-1294-4770-985B-2528D0039D8B}" destId="{5640070A-D04A-438F-BAD3-29C898EC446F}" srcOrd="1" destOrd="0" parTransId="{6EDF43DC-A0CB-463E-A1D7-F26E75F88B7F}" sibTransId="{533F1ADB-BDCC-4698-AA09-A8C3DF101C10}"/>
    <dgm:cxn modelId="{122137E9-59AB-41EC-B9CD-8A61682CDE1E}" type="presOf" srcId="{7C7849C0-1294-4770-985B-2528D0039D8B}" destId="{4525E00E-D2E8-4E37-BFBF-D6967B8255C4}" srcOrd="0" destOrd="0" presId="urn:microsoft.com/office/officeart/2005/8/layout/vList2"/>
    <dgm:cxn modelId="{F00235F3-9B1D-4910-ACE3-50F9068974A9}" type="presOf" srcId="{35F8F8A4-57DE-47F7-B1A6-BCCFFAF816A2}" destId="{B43413AA-DFE5-496B-9569-7E883B33CE05}" srcOrd="0" destOrd="0" presId="urn:microsoft.com/office/officeart/2005/8/layout/vList2"/>
    <dgm:cxn modelId="{2FC40644-E3A4-4FF9-82BC-1B607224AA78}" type="presParOf" srcId="{4525E00E-D2E8-4E37-BFBF-D6967B8255C4}" destId="{B43413AA-DFE5-496B-9569-7E883B33CE05}" srcOrd="0" destOrd="0" presId="urn:microsoft.com/office/officeart/2005/8/layout/vList2"/>
    <dgm:cxn modelId="{B9E0B986-2271-4B29-9E05-9A0893F1846C}" type="presParOf" srcId="{4525E00E-D2E8-4E37-BFBF-D6967B8255C4}" destId="{3DA44584-B081-42DC-BCE8-EE0324401846}" srcOrd="1" destOrd="0" presId="urn:microsoft.com/office/officeart/2005/8/layout/vList2"/>
    <dgm:cxn modelId="{FAE0D3BC-6E60-4E84-8FB5-85C7445B4350}" type="presParOf" srcId="{4525E00E-D2E8-4E37-BFBF-D6967B8255C4}" destId="{4BFA1DFA-FF0B-40B3-841B-32FF7419C589}" srcOrd="2" destOrd="0" presId="urn:microsoft.com/office/officeart/2005/8/layout/vList2"/>
    <dgm:cxn modelId="{2AAE7476-CD7B-4EE9-8B41-55B1A8258AA7}" type="presParOf" srcId="{4525E00E-D2E8-4E37-BFBF-D6967B8255C4}" destId="{6247698C-03CD-4B2D-8526-35AC9FF84DF6}" srcOrd="3" destOrd="0" presId="urn:microsoft.com/office/officeart/2005/8/layout/vList2"/>
    <dgm:cxn modelId="{A870E0F3-E348-4D46-9E25-48489F469DBC}" type="presParOf" srcId="{4525E00E-D2E8-4E37-BFBF-D6967B8255C4}" destId="{416B5060-6C5A-4E9B-A284-990A9E629B3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064AE0-F5EA-462A-87A9-6E9F10CAE187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D3C154-4E4C-4D2D-8B35-D7F6CCDE297B}">
      <dgm:prSet custT="1"/>
      <dgm:spPr/>
      <dgm:t>
        <a:bodyPr/>
        <a:lstStyle/>
        <a:p>
          <a:r>
            <a:rPr lang="en-GB" sz="3600"/>
            <a:t>Draft list of indicators were sent to:</a:t>
          </a:r>
          <a:endParaRPr lang="en-US" sz="3600"/>
        </a:p>
      </dgm:t>
    </dgm:pt>
    <dgm:pt modelId="{EF26FFCD-8EAC-412B-AA39-D37572D8884F}" type="parTrans" cxnId="{121C1E83-BC4C-42FD-A9CC-68FAADCA28C9}">
      <dgm:prSet/>
      <dgm:spPr/>
      <dgm:t>
        <a:bodyPr/>
        <a:lstStyle/>
        <a:p>
          <a:endParaRPr lang="en-US"/>
        </a:p>
      </dgm:t>
    </dgm:pt>
    <dgm:pt modelId="{CC1C5C08-D4AC-4C57-95FD-CC459BD38913}" type="sibTrans" cxnId="{121C1E83-BC4C-42FD-A9CC-68FAADCA28C9}">
      <dgm:prSet/>
      <dgm:spPr/>
      <dgm:t>
        <a:bodyPr/>
        <a:lstStyle/>
        <a:p>
          <a:endParaRPr lang="en-US"/>
        </a:p>
      </dgm:t>
    </dgm:pt>
    <dgm:pt modelId="{3711CBB7-B080-45E8-982F-2E1C03047374}">
      <dgm:prSet custT="1"/>
      <dgm:spPr/>
      <dgm:t>
        <a:bodyPr/>
        <a:lstStyle/>
        <a:p>
          <a:r>
            <a:rPr lang="en-GB" sz="2000"/>
            <a:t>Members of the EASPD task force</a:t>
          </a:r>
          <a:endParaRPr lang="en-US" sz="2000"/>
        </a:p>
      </dgm:t>
    </dgm:pt>
    <dgm:pt modelId="{22C21206-4DDC-47C9-B042-05AF33368291}" type="parTrans" cxnId="{8234ADBE-1374-4AFF-A4A2-C30FD691891F}">
      <dgm:prSet/>
      <dgm:spPr/>
      <dgm:t>
        <a:bodyPr/>
        <a:lstStyle/>
        <a:p>
          <a:endParaRPr lang="en-US"/>
        </a:p>
      </dgm:t>
    </dgm:pt>
    <dgm:pt modelId="{4712146B-1203-4267-B477-CE1EE0785635}" type="sibTrans" cxnId="{8234ADBE-1374-4AFF-A4A2-C30FD691891F}">
      <dgm:prSet/>
      <dgm:spPr/>
      <dgm:t>
        <a:bodyPr/>
        <a:lstStyle/>
        <a:p>
          <a:endParaRPr lang="en-US"/>
        </a:p>
      </dgm:t>
    </dgm:pt>
    <dgm:pt modelId="{1DC0A3D6-A76B-4418-99A6-47A541A663E7}">
      <dgm:prSet custT="1"/>
      <dgm:spPr/>
      <dgm:t>
        <a:bodyPr/>
        <a:lstStyle/>
        <a:p>
          <a:r>
            <a:rPr lang="en-GB" sz="1600" dirty="0"/>
            <a:t>Other service providers in different parts of the world</a:t>
          </a:r>
          <a:endParaRPr lang="en-US" sz="1600" dirty="0"/>
        </a:p>
      </dgm:t>
    </dgm:pt>
    <dgm:pt modelId="{A1B8AD7E-9DE9-43FD-8447-EA9F02DA9051}" type="parTrans" cxnId="{9F445666-9AFB-483A-B7DF-02C65B08AE30}">
      <dgm:prSet/>
      <dgm:spPr/>
      <dgm:t>
        <a:bodyPr/>
        <a:lstStyle/>
        <a:p>
          <a:endParaRPr lang="en-US"/>
        </a:p>
      </dgm:t>
    </dgm:pt>
    <dgm:pt modelId="{E6273F0F-EA1D-4BBC-9315-178D24FE3A31}" type="sibTrans" cxnId="{9F445666-9AFB-483A-B7DF-02C65B08AE30}">
      <dgm:prSet/>
      <dgm:spPr/>
      <dgm:t>
        <a:bodyPr/>
        <a:lstStyle/>
        <a:p>
          <a:endParaRPr lang="en-US"/>
        </a:p>
      </dgm:t>
    </dgm:pt>
    <dgm:pt modelId="{7573E621-F4C5-4D89-8A3C-DE6FFD7DF0BD}">
      <dgm:prSet custT="1"/>
      <dgm:spPr/>
      <dgm:t>
        <a:bodyPr/>
        <a:lstStyle/>
        <a:p>
          <a:r>
            <a:rPr lang="en-GB" sz="2400" dirty="0"/>
            <a:t>Academics </a:t>
          </a:r>
          <a:endParaRPr lang="en-US" sz="2400" dirty="0"/>
        </a:p>
      </dgm:t>
    </dgm:pt>
    <dgm:pt modelId="{27DD149B-7B73-4777-A96B-B37217366D89}" type="parTrans" cxnId="{83C4CFD2-E59E-46F9-9E86-E3B02E5CE5BA}">
      <dgm:prSet/>
      <dgm:spPr/>
      <dgm:t>
        <a:bodyPr/>
        <a:lstStyle/>
        <a:p>
          <a:endParaRPr lang="en-US"/>
        </a:p>
      </dgm:t>
    </dgm:pt>
    <dgm:pt modelId="{57070FD4-C73A-45F7-81ED-C7F320DE614B}" type="sibTrans" cxnId="{83C4CFD2-E59E-46F9-9E86-E3B02E5CE5BA}">
      <dgm:prSet/>
      <dgm:spPr/>
      <dgm:t>
        <a:bodyPr/>
        <a:lstStyle/>
        <a:p>
          <a:endParaRPr lang="en-US"/>
        </a:p>
      </dgm:t>
    </dgm:pt>
    <dgm:pt modelId="{47C19CF6-68B6-4F84-8E35-AE54542504F3}">
      <dgm:prSet custT="1"/>
      <dgm:spPr/>
      <dgm:t>
        <a:bodyPr/>
        <a:lstStyle/>
        <a:p>
          <a:r>
            <a:rPr lang="en-GB" sz="1400" dirty="0"/>
            <a:t>Representatives of disabled people’s organisations</a:t>
          </a:r>
          <a:endParaRPr lang="en-US" sz="1400" dirty="0"/>
        </a:p>
      </dgm:t>
    </dgm:pt>
    <dgm:pt modelId="{D02DACB8-7116-4034-98BA-654B2FF1FCBD}" type="parTrans" cxnId="{9FACEF81-9C0B-4BE4-921D-2F71C77DFD76}">
      <dgm:prSet/>
      <dgm:spPr/>
      <dgm:t>
        <a:bodyPr/>
        <a:lstStyle/>
        <a:p>
          <a:endParaRPr lang="en-US"/>
        </a:p>
      </dgm:t>
    </dgm:pt>
    <dgm:pt modelId="{1CEB4371-551D-4339-912E-A6493A95BF27}" type="sibTrans" cxnId="{9FACEF81-9C0B-4BE4-921D-2F71C77DFD76}">
      <dgm:prSet/>
      <dgm:spPr/>
      <dgm:t>
        <a:bodyPr/>
        <a:lstStyle/>
        <a:p>
          <a:endParaRPr lang="en-US"/>
        </a:p>
      </dgm:t>
    </dgm:pt>
    <dgm:pt modelId="{A45337BD-C4DE-416F-92B2-F25DFE0057A0}">
      <dgm:prSet custT="1"/>
      <dgm:spPr/>
      <dgm:t>
        <a:bodyPr/>
        <a:lstStyle/>
        <a:p>
          <a:r>
            <a:rPr lang="en-GB" sz="3200"/>
            <a:t>Feedback was systematically analysed and used to revise the indicators</a:t>
          </a:r>
          <a:endParaRPr lang="en-US" sz="3200"/>
        </a:p>
      </dgm:t>
    </dgm:pt>
    <dgm:pt modelId="{399D4942-7084-4DAD-9BBE-945D178CD4AA}" type="parTrans" cxnId="{A5E4E37C-4EF3-4583-B4B2-11D1E1BDED10}">
      <dgm:prSet/>
      <dgm:spPr/>
      <dgm:t>
        <a:bodyPr/>
        <a:lstStyle/>
        <a:p>
          <a:endParaRPr lang="en-US"/>
        </a:p>
      </dgm:t>
    </dgm:pt>
    <dgm:pt modelId="{D7903781-BF09-4EA5-BE45-4036FEE8DECA}" type="sibTrans" cxnId="{A5E4E37C-4EF3-4583-B4B2-11D1E1BDED10}">
      <dgm:prSet/>
      <dgm:spPr/>
      <dgm:t>
        <a:bodyPr/>
        <a:lstStyle/>
        <a:p>
          <a:endParaRPr lang="en-US"/>
        </a:p>
      </dgm:t>
    </dgm:pt>
    <dgm:pt modelId="{2B21DC14-4635-4D95-871F-529D13800A90}">
      <dgm:prSet custT="1"/>
      <dgm:spPr/>
      <dgm:t>
        <a:bodyPr/>
        <a:lstStyle/>
        <a:p>
          <a:r>
            <a:rPr lang="en-GB" sz="3200"/>
            <a:t>Final set of indicators</a:t>
          </a:r>
          <a:endParaRPr lang="en-US" sz="3200"/>
        </a:p>
      </dgm:t>
    </dgm:pt>
    <dgm:pt modelId="{95726142-6628-4635-8896-B7038B31CDCD}" type="parTrans" cxnId="{D2799683-8C97-4D6F-AD76-022550EFCD78}">
      <dgm:prSet/>
      <dgm:spPr/>
      <dgm:t>
        <a:bodyPr/>
        <a:lstStyle/>
        <a:p>
          <a:endParaRPr lang="en-US"/>
        </a:p>
      </dgm:t>
    </dgm:pt>
    <dgm:pt modelId="{8A96C403-9B81-4049-A687-D6EC736E893D}" type="sibTrans" cxnId="{D2799683-8C97-4D6F-AD76-022550EFCD78}">
      <dgm:prSet/>
      <dgm:spPr/>
      <dgm:t>
        <a:bodyPr/>
        <a:lstStyle/>
        <a:p>
          <a:endParaRPr lang="en-US"/>
        </a:p>
      </dgm:t>
    </dgm:pt>
    <dgm:pt modelId="{712FFEF0-4107-41C1-897E-937C6C83D728}" type="pres">
      <dgm:prSet presAssocID="{18064AE0-F5EA-462A-87A9-6E9F10CAE187}" presName="Name0" presStyleCnt="0">
        <dgm:presLayoutVars>
          <dgm:dir/>
          <dgm:animLvl val="lvl"/>
          <dgm:resizeHandles val="exact"/>
        </dgm:presLayoutVars>
      </dgm:prSet>
      <dgm:spPr/>
    </dgm:pt>
    <dgm:pt modelId="{3ACD75B3-201F-4D45-A03E-6F49BED68273}" type="pres">
      <dgm:prSet presAssocID="{2B21DC14-4635-4D95-871F-529D13800A90}" presName="boxAndChildren" presStyleCnt="0"/>
      <dgm:spPr/>
    </dgm:pt>
    <dgm:pt modelId="{080A94E8-9558-4791-86C2-BB306BFD77F4}" type="pres">
      <dgm:prSet presAssocID="{2B21DC14-4635-4D95-871F-529D13800A90}" presName="parentTextBox" presStyleLbl="node1" presStyleIdx="0" presStyleCnt="3"/>
      <dgm:spPr/>
    </dgm:pt>
    <dgm:pt modelId="{4751701C-A34A-4212-99F0-728B18237B26}" type="pres">
      <dgm:prSet presAssocID="{D7903781-BF09-4EA5-BE45-4036FEE8DECA}" presName="sp" presStyleCnt="0"/>
      <dgm:spPr/>
    </dgm:pt>
    <dgm:pt modelId="{6703ECFC-AAFB-47C0-94B2-33FBF440CC8F}" type="pres">
      <dgm:prSet presAssocID="{A45337BD-C4DE-416F-92B2-F25DFE0057A0}" presName="arrowAndChildren" presStyleCnt="0"/>
      <dgm:spPr/>
    </dgm:pt>
    <dgm:pt modelId="{E6FBB5B0-BA19-490B-9187-66F5D7968D28}" type="pres">
      <dgm:prSet presAssocID="{A45337BD-C4DE-416F-92B2-F25DFE0057A0}" presName="parentTextArrow" presStyleLbl="node1" presStyleIdx="1" presStyleCnt="3"/>
      <dgm:spPr/>
    </dgm:pt>
    <dgm:pt modelId="{F82ACE31-2878-4761-9A78-4FFA7EC56646}" type="pres">
      <dgm:prSet presAssocID="{CC1C5C08-D4AC-4C57-95FD-CC459BD38913}" presName="sp" presStyleCnt="0"/>
      <dgm:spPr/>
    </dgm:pt>
    <dgm:pt modelId="{CA724F94-2AE3-4C1D-98E1-AA5C249B2299}" type="pres">
      <dgm:prSet presAssocID="{97D3C154-4E4C-4D2D-8B35-D7F6CCDE297B}" presName="arrowAndChildren" presStyleCnt="0"/>
      <dgm:spPr/>
    </dgm:pt>
    <dgm:pt modelId="{EA557CD1-664D-4AEF-B8BE-5F1DA24CC40B}" type="pres">
      <dgm:prSet presAssocID="{97D3C154-4E4C-4D2D-8B35-D7F6CCDE297B}" presName="parentTextArrow" presStyleLbl="node1" presStyleIdx="1" presStyleCnt="3"/>
      <dgm:spPr/>
    </dgm:pt>
    <dgm:pt modelId="{C6054BC7-A4EC-4E9D-B185-E7D43BBDC68C}" type="pres">
      <dgm:prSet presAssocID="{97D3C154-4E4C-4D2D-8B35-D7F6CCDE297B}" presName="arrow" presStyleLbl="node1" presStyleIdx="2" presStyleCnt="3"/>
      <dgm:spPr/>
    </dgm:pt>
    <dgm:pt modelId="{A7A62835-8544-4A76-977F-0976856294D7}" type="pres">
      <dgm:prSet presAssocID="{97D3C154-4E4C-4D2D-8B35-D7F6CCDE297B}" presName="descendantArrow" presStyleCnt="0"/>
      <dgm:spPr/>
    </dgm:pt>
    <dgm:pt modelId="{22567ECD-C282-4B60-8A73-95AC32298142}" type="pres">
      <dgm:prSet presAssocID="{3711CBB7-B080-45E8-982F-2E1C03047374}" presName="childTextArrow" presStyleLbl="fgAccFollowNode1" presStyleIdx="0" presStyleCnt="4" custLinFactNeighborX="-26979" custLinFactNeighborY="2151">
        <dgm:presLayoutVars>
          <dgm:bulletEnabled val="1"/>
        </dgm:presLayoutVars>
      </dgm:prSet>
      <dgm:spPr/>
    </dgm:pt>
    <dgm:pt modelId="{844C2517-9527-484E-A30F-DD5CA46EFAC9}" type="pres">
      <dgm:prSet presAssocID="{1DC0A3D6-A76B-4418-99A6-47A541A663E7}" presName="childTextArrow" presStyleLbl="fgAccFollowNode1" presStyleIdx="1" presStyleCnt="4" custScaleX="102539" custScaleY="97558">
        <dgm:presLayoutVars>
          <dgm:bulletEnabled val="1"/>
        </dgm:presLayoutVars>
      </dgm:prSet>
      <dgm:spPr/>
    </dgm:pt>
    <dgm:pt modelId="{304A74FA-8719-4680-A964-1C23A3F37A88}" type="pres">
      <dgm:prSet presAssocID="{7573E621-F4C5-4D89-8A3C-DE6FFD7DF0BD}" presName="childTextArrow" presStyleLbl="fgAccFollowNode1" presStyleIdx="2" presStyleCnt="4">
        <dgm:presLayoutVars>
          <dgm:bulletEnabled val="1"/>
        </dgm:presLayoutVars>
      </dgm:prSet>
      <dgm:spPr/>
    </dgm:pt>
    <dgm:pt modelId="{12FFA7A6-CE51-4107-A3C4-040BCBBFB863}" type="pres">
      <dgm:prSet presAssocID="{47C19CF6-68B6-4F84-8E35-AE54542504F3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DD4E1616-D28A-40A6-B8F4-D2947E48CBE1}" type="presOf" srcId="{3711CBB7-B080-45E8-982F-2E1C03047374}" destId="{22567ECD-C282-4B60-8A73-95AC32298142}" srcOrd="0" destOrd="0" presId="urn:microsoft.com/office/officeart/2005/8/layout/process4"/>
    <dgm:cxn modelId="{4F9A9E16-4EDA-4404-A552-880E948BA438}" type="presOf" srcId="{47C19CF6-68B6-4F84-8E35-AE54542504F3}" destId="{12FFA7A6-CE51-4107-A3C4-040BCBBFB863}" srcOrd="0" destOrd="0" presId="urn:microsoft.com/office/officeart/2005/8/layout/process4"/>
    <dgm:cxn modelId="{3F8ECA5B-97C1-4F2B-995B-67F669783291}" type="presOf" srcId="{7573E621-F4C5-4D89-8A3C-DE6FFD7DF0BD}" destId="{304A74FA-8719-4680-A964-1C23A3F37A88}" srcOrd="0" destOrd="0" presId="urn:microsoft.com/office/officeart/2005/8/layout/process4"/>
    <dgm:cxn modelId="{4E8DCC43-937B-43FA-8AB7-60F40A211DBC}" type="presOf" srcId="{18064AE0-F5EA-462A-87A9-6E9F10CAE187}" destId="{712FFEF0-4107-41C1-897E-937C6C83D728}" srcOrd="0" destOrd="0" presId="urn:microsoft.com/office/officeart/2005/8/layout/process4"/>
    <dgm:cxn modelId="{9F445666-9AFB-483A-B7DF-02C65B08AE30}" srcId="{97D3C154-4E4C-4D2D-8B35-D7F6CCDE297B}" destId="{1DC0A3D6-A76B-4418-99A6-47A541A663E7}" srcOrd="1" destOrd="0" parTransId="{A1B8AD7E-9DE9-43FD-8447-EA9F02DA9051}" sibTransId="{E6273F0F-EA1D-4BBC-9315-178D24FE3A31}"/>
    <dgm:cxn modelId="{92898458-7BC8-42A4-9AD1-5214E3FC9BC9}" type="presOf" srcId="{97D3C154-4E4C-4D2D-8B35-D7F6CCDE297B}" destId="{C6054BC7-A4EC-4E9D-B185-E7D43BBDC68C}" srcOrd="1" destOrd="0" presId="urn:microsoft.com/office/officeart/2005/8/layout/process4"/>
    <dgm:cxn modelId="{A5E4E37C-4EF3-4583-B4B2-11D1E1BDED10}" srcId="{18064AE0-F5EA-462A-87A9-6E9F10CAE187}" destId="{A45337BD-C4DE-416F-92B2-F25DFE0057A0}" srcOrd="1" destOrd="0" parTransId="{399D4942-7084-4DAD-9BBE-945D178CD4AA}" sibTransId="{D7903781-BF09-4EA5-BE45-4036FEE8DECA}"/>
    <dgm:cxn modelId="{9FACEF81-9C0B-4BE4-921D-2F71C77DFD76}" srcId="{97D3C154-4E4C-4D2D-8B35-D7F6CCDE297B}" destId="{47C19CF6-68B6-4F84-8E35-AE54542504F3}" srcOrd="3" destOrd="0" parTransId="{D02DACB8-7116-4034-98BA-654B2FF1FCBD}" sibTransId="{1CEB4371-551D-4339-912E-A6493A95BF27}"/>
    <dgm:cxn modelId="{121C1E83-BC4C-42FD-A9CC-68FAADCA28C9}" srcId="{18064AE0-F5EA-462A-87A9-6E9F10CAE187}" destId="{97D3C154-4E4C-4D2D-8B35-D7F6CCDE297B}" srcOrd="0" destOrd="0" parTransId="{EF26FFCD-8EAC-412B-AA39-D37572D8884F}" sibTransId="{CC1C5C08-D4AC-4C57-95FD-CC459BD38913}"/>
    <dgm:cxn modelId="{D2799683-8C97-4D6F-AD76-022550EFCD78}" srcId="{18064AE0-F5EA-462A-87A9-6E9F10CAE187}" destId="{2B21DC14-4635-4D95-871F-529D13800A90}" srcOrd="2" destOrd="0" parTransId="{95726142-6628-4635-8896-B7038B31CDCD}" sibTransId="{8A96C403-9B81-4049-A687-D6EC736E893D}"/>
    <dgm:cxn modelId="{84809C8F-4867-46B9-9EE6-DB5D9ED6469A}" type="presOf" srcId="{A45337BD-C4DE-416F-92B2-F25DFE0057A0}" destId="{E6FBB5B0-BA19-490B-9187-66F5D7968D28}" srcOrd="0" destOrd="0" presId="urn:microsoft.com/office/officeart/2005/8/layout/process4"/>
    <dgm:cxn modelId="{34A34695-A5C8-4543-99D6-EF60E68C37CD}" type="presOf" srcId="{2B21DC14-4635-4D95-871F-529D13800A90}" destId="{080A94E8-9558-4791-86C2-BB306BFD77F4}" srcOrd="0" destOrd="0" presId="urn:microsoft.com/office/officeart/2005/8/layout/process4"/>
    <dgm:cxn modelId="{FF2BC09F-6823-484D-A1DD-AA74E074E26B}" type="presOf" srcId="{1DC0A3D6-A76B-4418-99A6-47A541A663E7}" destId="{844C2517-9527-484E-A30F-DD5CA46EFAC9}" srcOrd="0" destOrd="0" presId="urn:microsoft.com/office/officeart/2005/8/layout/process4"/>
    <dgm:cxn modelId="{8234ADBE-1374-4AFF-A4A2-C30FD691891F}" srcId="{97D3C154-4E4C-4D2D-8B35-D7F6CCDE297B}" destId="{3711CBB7-B080-45E8-982F-2E1C03047374}" srcOrd="0" destOrd="0" parTransId="{22C21206-4DDC-47C9-B042-05AF33368291}" sibTransId="{4712146B-1203-4267-B477-CE1EE0785635}"/>
    <dgm:cxn modelId="{545B6ECA-95F9-4314-88D1-E84EB5A19EF1}" type="presOf" srcId="{97D3C154-4E4C-4D2D-8B35-D7F6CCDE297B}" destId="{EA557CD1-664D-4AEF-B8BE-5F1DA24CC40B}" srcOrd="0" destOrd="0" presId="urn:microsoft.com/office/officeart/2005/8/layout/process4"/>
    <dgm:cxn modelId="{83C4CFD2-E59E-46F9-9E86-E3B02E5CE5BA}" srcId="{97D3C154-4E4C-4D2D-8B35-D7F6CCDE297B}" destId="{7573E621-F4C5-4D89-8A3C-DE6FFD7DF0BD}" srcOrd="2" destOrd="0" parTransId="{27DD149B-7B73-4777-A96B-B37217366D89}" sibTransId="{57070FD4-C73A-45F7-81ED-C7F320DE614B}"/>
    <dgm:cxn modelId="{2521CB5E-CEF1-446A-B41B-F728873C540C}" type="presParOf" srcId="{712FFEF0-4107-41C1-897E-937C6C83D728}" destId="{3ACD75B3-201F-4D45-A03E-6F49BED68273}" srcOrd="0" destOrd="0" presId="urn:microsoft.com/office/officeart/2005/8/layout/process4"/>
    <dgm:cxn modelId="{04236EC1-F619-424D-955D-15E551379349}" type="presParOf" srcId="{3ACD75B3-201F-4D45-A03E-6F49BED68273}" destId="{080A94E8-9558-4791-86C2-BB306BFD77F4}" srcOrd="0" destOrd="0" presId="urn:microsoft.com/office/officeart/2005/8/layout/process4"/>
    <dgm:cxn modelId="{3BA6B320-6FD4-467B-A46D-04D0F21A2C09}" type="presParOf" srcId="{712FFEF0-4107-41C1-897E-937C6C83D728}" destId="{4751701C-A34A-4212-99F0-728B18237B26}" srcOrd="1" destOrd="0" presId="urn:microsoft.com/office/officeart/2005/8/layout/process4"/>
    <dgm:cxn modelId="{0730403F-0593-4679-BD48-2F4F75EE3B5E}" type="presParOf" srcId="{712FFEF0-4107-41C1-897E-937C6C83D728}" destId="{6703ECFC-AAFB-47C0-94B2-33FBF440CC8F}" srcOrd="2" destOrd="0" presId="urn:microsoft.com/office/officeart/2005/8/layout/process4"/>
    <dgm:cxn modelId="{3ECC39C6-10B8-4D37-9A31-A69FAA72E2F5}" type="presParOf" srcId="{6703ECFC-AAFB-47C0-94B2-33FBF440CC8F}" destId="{E6FBB5B0-BA19-490B-9187-66F5D7968D28}" srcOrd="0" destOrd="0" presId="urn:microsoft.com/office/officeart/2005/8/layout/process4"/>
    <dgm:cxn modelId="{9D41432F-B6E0-4B26-9130-1BBD8730D74A}" type="presParOf" srcId="{712FFEF0-4107-41C1-897E-937C6C83D728}" destId="{F82ACE31-2878-4761-9A78-4FFA7EC56646}" srcOrd="3" destOrd="0" presId="urn:microsoft.com/office/officeart/2005/8/layout/process4"/>
    <dgm:cxn modelId="{437B22CC-0059-4386-8466-C36AAEF2DB0B}" type="presParOf" srcId="{712FFEF0-4107-41C1-897E-937C6C83D728}" destId="{CA724F94-2AE3-4C1D-98E1-AA5C249B2299}" srcOrd="4" destOrd="0" presId="urn:microsoft.com/office/officeart/2005/8/layout/process4"/>
    <dgm:cxn modelId="{4BC2AF64-290D-477B-A37C-F4E8044AECEA}" type="presParOf" srcId="{CA724F94-2AE3-4C1D-98E1-AA5C249B2299}" destId="{EA557CD1-664D-4AEF-B8BE-5F1DA24CC40B}" srcOrd="0" destOrd="0" presId="urn:microsoft.com/office/officeart/2005/8/layout/process4"/>
    <dgm:cxn modelId="{B91D2D19-FFE9-47DA-BD15-62B88515640B}" type="presParOf" srcId="{CA724F94-2AE3-4C1D-98E1-AA5C249B2299}" destId="{C6054BC7-A4EC-4E9D-B185-E7D43BBDC68C}" srcOrd="1" destOrd="0" presId="urn:microsoft.com/office/officeart/2005/8/layout/process4"/>
    <dgm:cxn modelId="{D5A26979-91EF-468E-9024-E0D8DE50695C}" type="presParOf" srcId="{CA724F94-2AE3-4C1D-98E1-AA5C249B2299}" destId="{A7A62835-8544-4A76-977F-0976856294D7}" srcOrd="2" destOrd="0" presId="urn:microsoft.com/office/officeart/2005/8/layout/process4"/>
    <dgm:cxn modelId="{43038225-D43A-4EB9-951A-1AB0B9CE700C}" type="presParOf" srcId="{A7A62835-8544-4A76-977F-0976856294D7}" destId="{22567ECD-C282-4B60-8A73-95AC32298142}" srcOrd="0" destOrd="0" presId="urn:microsoft.com/office/officeart/2005/8/layout/process4"/>
    <dgm:cxn modelId="{FC2792EF-5492-424F-81F7-D91AB6F00CD4}" type="presParOf" srcId="{A7A62835-8544-4A76-977F-0976856294D7}" destId="{844C2517-9527-484E-A30F-DD5CA46EFAC9}" srcOrd="1" destOrd="0" presId="urn:microsoft.com/office/officeart/2005/8/layout/process4"/>
    <dgm:cxn modelId="{9D726291-58D9-4D19-9A49-D9A7E19277E2}" type="presParOf" srcId="{A7A62835-8544-4A76-977F-0976856294D7}" destId="{304A74FA-8719-4680-A964-1C23A3F37A88}" srcOrd="2" destOrd="0" presId="urn:microsoft.com/office/officeart/2005/8/layout/process4"/>
    <dgm:cxn modelId="{097DAE3B-E32B-4B8B-AFC0-A035462EAB0B}" type="presParOf" srcId="{A7A62835-8544-4A76-977F-0976856294D7}" destId="{12FFA7A6-CE51-4107-A3C4-040BCBBFB863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413AA-DFE5-496B-9569-7E883B33CE05}">
      <dsp:nvSpPr>
        <dsp:cNvPr id="0" name=""/>
        <dsp:cNvSpPr/>
      </dsp:nvSpPr>
      <dsp:spPr>
        <a:xfrm>
          <a:off x="0" y="434736"/>
          <a:ext cx="6797675" cy="1539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N</a:t>
          </a:r>
          <a:r>
            <a:rPr lang="en-GB" sz="2800" kern="1200" err="1"/>
            <a:t>eed</a:t>
          </a:r>
          <a:r>
            <a:rPr lang="en-GB" sz="2800" kern="1200"/>
            <a:t> to </a:t>
          </a:r>
          <a:r>
            <a:rPr lang="cs-CZ" sz="2800" kern="1200" err="1"/>
            <a:t>consider</a:t>
          </a:r>
          <a:r>
            <a:rPr lang="cs-CZ" sz="2800" kern="1200"/>
            <a:t> </a:t>
          </a:r>
          <a:r>
            <a:rPr lang="en-GB" sz="2800" b="1" kern="1200"/>
            <a:t>processes and structures in order to understand and improve outcomes. </a:t>
          </a:r>
          <a:endParaRPr lang="en-US" sz="2800" kern="1200"/>
        </a:p>
      </dsp:txBody>
      <dsp:txXfrm>
        <a:off x="75163" y="509899"/>
        <a:ext cx="6647349" cy="1389393"/>
      </dsp:txXfrm>
    </dsp:sp>
    <dsp:sp modelId="{4BFA1DFA-FF0B-40B3-841B-32FF7419C589}">
      <dsp:nvSpPr>
        <dsp:cNvPr id="0" name=""/>
        <dsp:cNvSpPr/>
      </dsp:nvSpPr>
      <dsp:spPr>
        <a:xfrm>
          <a:off x="0" y="2055096"/>
          <a:ext cx="6797675" cy="1539719"/>
        </a:xfrm>
        <a:prstGeom prst="roundRec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We took this literature and the wider literature on service quality and what has been found to be important</a:t>
          </a:r>
          <a:r>
            <a:rPr lang="cs-CZ" sz="2800" kern="1200"/>
            <a:t>….</a:t>
          </a:r>
          <a:endParaRPr lang="en-US" sz="2800" kern="1200"/>
        </a:p>
      </dsp:txBody>
      <dsp:txXfrm>
        <a:off x="75163" y="2130259"/>
        <a:ext cx="6647349" cy="1389393"/>
      </dsp:txXfrm>
    </dsp:sp>
    <dsp:sp modelId="{416B5060-6C5A-4E9B-A284-990A9E629B3E}">
      <dsp:nvSpPr>
        <dsp:cNvPr id="0" name=""/>
        <dsp:cNvSpPr/>
      </dsp:nvSpPr>
      <dsp:spPr>
        <a:xfrm>
          <a:off x="0" y="3675456"/>
          <a:ext cx="6797675" cy="1539719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and </a:t>
          </a:r>
          <a:r>
            <a:rPr lang="en-GB" sz="2800" kern="1200"/>
            <a:t>summarised it in a model, using some of the headings already existing in measures of quality such as SERVQUAL Framework. </a:t>
          </a:r>
          <a:endParaRPr lang="en-US" sz="2800" kern="1200"/>
        </a:p>
      </dsp:txBody>
      <dsp:txXfrm>
        <a:off x="75163" y="3750619"/>
        <a:ext cx="6647349" cy="1389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A94E8-9558-4791-86C2-BB306BFD77F4}">
      <dsp:nvSpPr>
        <dsp:cNvPr id="0" name=""/>
        <dsp:cNvSpPr/>
      </dsp:nvSpPr>
      <dsp:spPr>
        <a:xfrm>
          <a:off x="0" y="3798773"/>
          <a:ext cx="10058399" cy="1246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Final set of indicators</a:t>
          </a:r>
          <a:endParaRPr lang="en-US" sz="3200" kern="1200"/>
        </a:p>
      </dsp:txBody>
      <dsp:txXfrm>
        <a:off x="0" y="3798773"/>
        <a:ext cx="10058399" cy="1246842"/>
      </dsp:txXfrm>
    </dsp:sp>
    <dsp:sp modelId="{E6FBB5B0-BA19-490B-9187-66F5D7968D28}">
      <dsp:nvSpPr>
        <dsp:cNvPr id="0" name=""/>
        <dsp:cNvSpPr/>
      </dsp:nvSpPr>
      <dsp:spPr>
        <a:xfrm rot="10800000">
          <a:off x="0" y="1899832"/>
          <a:ext cx="10058399" cy="191764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Feedback was systematically analysed and used to revise the indicators</a:t>
          </a:r>
          <a:endParaRPr lang="en-US" sz="3200" kern="1200"/>
        </a:p>
      </dsp:txBody>
      <dsp:txXfrm rot="10800000">
        <a:off x="0" y="1899832"/>
        <a:ext cx="10058399" cy="1246027"/>
      </dsp:txXfrm>
    </dsp:sp>
    <dsp:sp modelId="{C6054BC7-A4EC-4E9D-B185-E7D43BBDC68C}">
      <dsp:nvSpPr>
        <dsp:cNvPr id="0" name=""/>
        <dsp:cNvSpPr/>
      </dsp:nvSpPr>
      <dsp:spPr>
        <a:xfrm rot="10800000">
          <a:off x="0" y="892"/>
          <a:ext cx="10058399" cy="191764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Draft list of indicators were sent to:</a:t>
          </a:r>
          <a:endParaRPr lang="en-US" sz="3600" kern="1200"/>
        </a:p>
      </dsp:txBody>
      <dsp:txXfrm rot="-10800000">
        <a:off x="0" y="892"/>
        <a:ext cx="10058399" cy="673092"/>
      </dsp:txXfrm>
    </dsp:sp>
    <dsp:sp modelId="{22567ECD-C282-4B60-8A73-95AC32298142}">
      <dsp:nvSpPr>
        <dsp:cNvPr id="0" name=""/>
        <dsp:cNvSpPr/>
      </dsp:nvSpPr>
      <dsp:spPr>
        <a:xfrm>
          <a:off x="0" y="686318"/>
          <a:ext cx="2497410" cy="573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Members of the EASPD task force</a:t>
          </a:r>
          <a:endParaRPr lang="en-US" sz="2000" kern="1200"/>
        </a:p>
      </dsp:txBody>
      <dsp:txXfrm>
        <a:off x="0" y="686318"/>
        <a:ext cx="2497410" cy="573375"/>
      </dsp:txXfrm>
    </dsp:sp>
    <dsp:sp modelId="{844C2517-9527-484E-A30F-DD5CA46EFAC9}">
      <dsp:nvSpPr>
        <dsp:cNvPr id="0" name=""/>
        <dsp:cNvSpPr/>
      </dsp:nvSpPr>
      <dsp:spPr>
        <a:xfrm>
          <a:off x="2500085" y="680985"/>
          <a:ext cx="2560819" cy="5593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Other service providers in different parts of the world</a:t>
          </a:r>
          <a:endParaRPr lang="en-US" sz="1600" kern="1200" dirty="0"/>
        </a:p>
      </dsp:txBody>
      <dsp:txXfrm>
        <a:off x="2500085" y="680985"/>
        <a:ext cx="2560819" cy="559373"/>
      </dsp:txXfrm>
    </dsp:sp>
    <dsp:sp modelId="{304A74FA-8719-4680-A964-1C23A3F37A88}">
      <dsp:nvSpPr>
        <dsp:cNvPr id="0" name=""/>
        <dsp:cNvSpPr/>
      </dsp:nvSpPr>
      <dsp:spPr>
        <a:xfrm>
          <a:off x="5060904" y="673984"/>
          <a:ext cx="2497410" cy="573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Academics </a:t>
          </a:r>
          <a:endParaRPr lang="en-US" sz="2400" kern="1200" dirty="0"/>
        </a:p>
      </dsp:txBody>
      <dsp:txXfrm>
        <a:off x="5060904" y="673984"/>
        <a:ext cx="2497410" cy="573375"/>
      </dsp:txXfrm>
    </dsp:sp>
    <dsp:sp modelId="{12FFA7A6-CE51-4107-A3C4-040BCBBFB863}">
      <dsp:nvSpPr>
        <dsp:cNvPr id="0" name=""/>
        <dsp:cNvSpPr/>
      </dsp:nvSpPr>
      <dsp:spPr>
        <a:xfrm>
          <a:off x="7558314" y="673984"/>
          <a:ext cx="2497410" cy="573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Representatives of disabled people’s organisations</a:t>
          </a:r>
          <a:endParaRPr lang="en-US" sz="1400" kern="1200" dirty="0"/>
        </a:p>
      </dsp:txBody>
      <dsp:txXfrm>
        <a:off x="7558314" y="673984"/>
        <a:ext cx="2497410" cy="573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91351-375E-4559-AC34-745495A02E2F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39DC8-3F5A-4691-B904-7E8A898EE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27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/>
              <a:t>(126 publications were identified for initial review)</a:t>
            </a:r>
            <a:endParaRPr lang="en-US" sz="1200" b="1" i="1"/>
          </a:p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F6A42-E1FF-4E2E-9993-977F0D43E78F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08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F6A42-E1FF-4E2E-9993-977F0D43E78F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002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/>
              <a:t>More research on health than social services/social care </a:t>
            </a:r>
            <a:endParaRPr lang="cs-CZ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Countries vary in terms of whether the focus is on compliance or whether there are definitions of good/excellence.</a:t>
            </a:r>
            <a:endParaRPr lang="en-GB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/1/ </a:t>
            </a:r>
            <a:r>
              <a:rPr lang="en-GB"/>
              <a:t>“Quality of life” is conceptualised in different ways in different countries or by different researchers – e.g. in terms of personal outcomes; in terms of primarily emotional well-being; to mean satisfaction;  primarily as a metric for measurement. </a:t>
            </a:r>
            <a:r>
              <a:rPr lang="en-GB" i="1"/>
              <a:t>In some countries a Quality of Life Framework is not used at all </a:t>
            </a:r>
            <a:r>
              <a:rPr lang="en-GB"/>
              <a:t>– for example, in Scandinavia, the focus is on “</a:t>
            </a:r>
            <a:r>
              <a:rPr lang="en-GB" b="1"/>
              <a:t>Living Conditions”. </a:t>
            </a:r>
          </a:p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F6A42-E1FF-4E2E-9993-977F0D43E78F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14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F6A42-E1FF-4E2E-9993-977F0D43E78F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249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F6A42-E1FF-4E2E-9993-977F0D43E78F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369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F6A42-E1FF-4E2E-9993-977F0D43E78F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018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F6A42-E1FF-4E2E-9993-977F0D43E78F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889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F6A42-E1FF-4E2E-9993-977F0D43E78F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858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One stakeholder commented on the family outcomes section: </a:t>
            </a:r>
            <a:r>
              <a:rPr lang="cs-CZ" i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GB" i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part is short but just what we are expecting from the service provider - nothing more.  If every sentence in that list can be "ticked" with ok, then it will leave us right where we want to be - be just family members</a:t>
            </a:r>
            <a:r>
              <a:rPr lang="en-GB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GB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F6A42-E1FF-4E2E-9993-977F0D43E78F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438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/>
              <a:t>– you can’t look at the quality of support and how much people are engaged and involved in their day to day lives by just looking at the “paperwork”</a:t>
            </a:r>
          </a:p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F6A42-E1FF-4E2E-9993-977F0D43E78F}" type="slidenum">
              <a:rPr kumimoji="0" lang="cs-CZ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64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1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8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5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6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23" indent="0" algn="ctr">
              <a:buNone/>
              <a:defRPr sz="2400"/>
            </a:lvl2pPr>
            <a:lvl3pPr marL="914446" indent="0" algn="ctr">
              <a:buNone/>
              <a:defRPr sz="2400"/>
            </a:lvl3pPr>
            <a:lvl4pPr marL="1371669" indent="0" algn="ctr">
              <a:buNone/>
              <a:defRPr sz="2000"/>
            </a:lvl4pPr>
            <a:lvl5pPr marL="1828891" indent="0" algn="ctr">
              <a:buNone/>
              <a:defRPr sz="2000"/>
            </a:lvl5pPr>
            <a:lvl6pPr marL="2286114" indent="0" algn="ctr">
              <a:buNone/>
              <a:defRPr sz="2000"/>
            </a:lvl6pPr>
            <a:lvl7pPr marL="2743337" indent="0" algn="ctr">
              <a:buNone/>
              <a:defRPr sz="2000"/>
            </a:lvl7pPr>
            <a:lvl8pPr marL="3200560" indent="0" algn="ctr">
              <a:buNone/>
              <a:defRPr sz="2000"/>
            </a:lvl8pPr>
            <a:lvl9pPr marL="3657783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7F08-30A5-4F38-AEB9-491619F424C4}" type="datetime1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Developing a Framework for Measuring Service Quality in Europe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091D-DB17-475B-8768-5DF6F75492F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351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53056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95838"/>
            <a:ext cx="1005840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25E47-94CF-40AA-A000-8CD7150F3953}" type="datetime1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Developing a Framework for Measuring Service Quality in Europe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091D-DB17-475B-8768-5DF6F7549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188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6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6F39E-86EA-483D-B25D-7ED169DD66D0}" type="datetime1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Developing a Framework for Measuring Service Quality in Europe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091D-DB17-475B-8768-5DF6F75492F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44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023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D9215-3A6C-4628-BEEE-8B823C2723DC}" type="datetime1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Developing a Framework for Measuring Service Quality in Europe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091D-DB17-475B-8768-5DF6F7549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286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3628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8EDFF-78BC-4961-AA60-E65B18FB75DD}" type="datetime1">
              <a:rPr lang="en-GB" smtClean="0"/>
              <a:t>23/01/2023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Developing a Framework for Measuring Service Quality in Europe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091D-DB17-475B-8768-5DF6F7549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021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280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A1EB5-A58E-4010-8667-3EDB7AFD4307}" type="datetime1">
              <a:rPr lang="en-GB" smtClean="0"/>
              <a:t>23/01/2023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Developing a Framework for Measuring Service Quality in Europe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091D-DB17-475B-8768-5DF6F7549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434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6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077B-CE19-4271-A4F9-E225A17B3D38}" type="datetime1">
              <a:rPr lang="en-GB" smtClean="0"/>
              <a:t>23/01/2023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Developing a Framework for Measuring Service Quality in Europe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091D-DB17-475B-8768-5DF6F7549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805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6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1EC0A91-E632-4858-B9F2-57315EA20750}" type="datetime1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6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Developing a Framework for Measuring Service Quality in Europe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83091D-DB17-475B-8768-5DF6F7549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00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59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6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23" indent="0">
              <a:buNone/>
              <a:defRPr sz="1200"/>
            </a:lvl2pPr>
            <a:lvl3pPr marL="914446" indent="0">
              <a:buNone/>
              <a:defRPr sz="1000"/>
            </a:lvl3pPr>
            <a:lvl4pPr marL="1371669" indent="0">
              <a:buNone/>
              <a:defRPr sz="900"/>
            </a:lvl4pPr>
            <a:lvl5pPr marL="1828891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0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CD6FE-C54C-43A5-8DA0-0926970BD2A0}" type="datetime1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Developing a Framework for Measuring Service Quality in Europe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091D-DB17-475B-8768-5DF6F7549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514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964C-3ABA-4024-A0AC-11B3784DA886}" type="datetime1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Developing a Framework for Measuring Service Quality in Europe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091D-DB17-475B-8768-5DF6F7549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688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6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9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2630-1BA9-49DB-BC97-DBBC43520D39}" type="datetime1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Developing a Framework for Measuring Service Quality in Europe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091D-DB17-475B-8768-5DF6F75492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62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49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44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0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4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16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0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7023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84079"/>
            <a:ext cx="10058400" cy="46850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1" y="6459786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BFFD66A-D88D-4723-A30F-414023050EB0}" type="datetime1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6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Developing a Framework for Measuring Service Quality in Europe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9" y="6459786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83091D-DB17-475B-8768-5DF6F75492F7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12520" y="1086491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97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46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5" indent="-91445" algn="l" defTabSz="91444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67" indent="-182889" algn="l" defTabSz="91444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56" indent="-182889" algn="l" defTabSz="91444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45" indent="-182889" algn="l" defTabSz="91444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735" indent="-182889" algn="l" defTabSz="91444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55" indent="-228611" algn="l" defTabSz="91444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65" indent="-228611" algn="l" defTabSz="91444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75" indent="-228611" algn="l" defTabSz="91444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85" indent="-228611" algn="l" defTabSz="91444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karolinum.cz/en/books/siska-the-development-conceptualisation-and-implementation-of-quality-in-disability-support-services-25216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Jan.siska@pedf.cuni.cz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aspd.eu/publications-detail/report-on-innovative-frameworks-for-measuring-the-quality-of-services-for-persons-with-disabiliti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2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commission/presscorner/detail/en/qanda_21_813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644087"/>
            <a:ext cx="8961445" cy="1216414"/>
            <a:chOff x="0" y="0"/>
            <a:chExt cx="3815415" cy="5178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15415" cy="517899"/>
            </a:xfrm>
            <a:custGeom>
              <a:avLst/>
              <a:gdLst/>
              <a:ahLst/>
              <a:cxnLst/>
              <a:rect l="l" t="t" r="r" b="b"/>
              <a:pathLst>
                <a:path w="3815415" h="517899">
                  <a:moveTo>
                    <a:pt x="0" y="0"/>
                  </a:moveTo>
                  <a:lnTo>
                    <a:pt x="3815415" y="0"/>
                  </a:lnTo>
                  <a:lnTo>
                    <a:pt x="3815415" y="517899"/>
                  </a:lnTo>
                  <a:lnTo>
                    <a:pt x="0" y="517899"/>
                  </a:lnTo>
                  <a:close/>
                </a:path>
              </a:pathLst>
            </a:custGeom>
            <a:solidFill>
              <a:srgbClr val="54C1E2"/>
            </a:solidFill>
          </p:spPr>
        </p:sp>
      </p:grpSp>
      <p:pic>
        <p:nvPicPr>
          <p:cNvPr id="20" name="Picture 19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A9847B9E-724B-5B6C-A224-C2F7F9F3F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8603001" cy="3175000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7623530" y="909064"/>
            <a:ext cx="4131146" cy="4131129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44711" r="-44711"/>
              </a:stretch>
            </a:blip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689600" y="5812682"/>
            <a:ext cx="1409225" cy="6123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58199" y="5698452"/>
            <a:ext cx="994247" cy="55272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 b="18520"/>
          <a:stretch>
            <a:fillRect/>
          </a:stretch>
        </p:blipFill>
        <p:spPr>
          <a:xfrm>
            <a:off x="-647952" y="1405956"/>
            <a:ext cx="7221203" cy="381910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35596" y="365584"/>
            <a:ext cx="5987906" cy="2064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8356"/>
              </a:lnSpc>
            </a:pPr>
            <a:r>
              <a:rPr lang="en-US" sz="5968">
                <a:solidFill>
                  <a:srgbClr val="000000"/>
                </a:solidFill>
                <a:latin typeface="Oswald"/>
              </a:rPr>
              <a:t>Welcome!</a:t>
            </a:r>
          </a:p>
          <a:p>
            <a:pPr algn="ctr" defTabSz="609630">
              <a:lnSpc>
                <a:spcPts val="8356"/>
              </a:lnSpc>
              <a:spcBef>
                <a:spcPct val="0"/>
              </a:spcBef>
            </a:pPr>
            <a:r>
              <a:rPr lang="en-US" sz="5968">
                <a:solidFill>
                  <a:srgbClr val="000000"/>
                </a:solidFill>
                <a:latin typeface="Oswald"/>
              </a:rPr>
              <a:t>We will begin shortly 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81139" y="605707"/>
            <a:ext cx="4615927" cy="455717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229548" y="5881929"/>
            <a:ext cx="1617448" cy="341135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9537176" y="213646"/>
            <a:ext cx="2459890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52"/>
              </a:lnSpc>
              <a:spcBef>
                <a:spcPct val="0"/>
              </a:spcBef>
            </a:pPr>
            <a:r>
              <a:rPr lang="en-US" sz="1832">
                <a:solidFill>
                  <a:srgbClr val="25798C"/>
                </a:solidFill>
                <a:latin typeface="Josefin Sans Regular"/>
              </a:rPr>
              <a:t>#QualitySocialServices </a:t>
            </a:r>
          </a:p>
        </p:txBody>
      </p:sp>
      <p:pic>
        <p:nvPicPr>
          <p:cNvPr id="22" name="Picture 21" descr="Shape&#10;&#10;Description automatically generated">
            <a:extLst>
              <a:ext uri="{FF2B5EF4-FFF2-40B4-BE49-F238E27FC236}">
                <a16:creationId xmlns:a16="http://schemas.microsoft.com/office/drawing/2014/main" id="{0DD9FBD4-40D3-5E25-15C7-DD1E5D72BA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586" y="5343549"/>
            <a:ext cx="4063414" cy="15144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6296C-9CDE-417A-AAF6-6BEC6CE81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Consultation</a:t>
            </a:r>
            <a:endParaRPr lang="en-GB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E55AFB63-7F72-767D-2306-8DD306B15E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881181"/>
              </p:ext>
            </p:extLst>
          </p:nvPr>
        </p:nvGraphicFramePr>
        <p:xfrm>
          <a:off x="1097280" y="1039660"/>
          <a:ext cx="10058400" cy="5046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C5344-E787-471C-9617-260C9EAF8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r>
              <a:rPr lang="en-GB">
                <a:latin typeface="Calibri" panose="020F0502020204030204"/>
              </a:rPr>
              <a:t>Developing a Framework for Measuring Service Quality in Europe</a:t>
            </a:r>
          </a:p>
        </p:txBody>
      </p:sp>
    </p:spTree>
    <p:extLst>
      <p:ext uri="{BB962C8B-B14F-4D97-AF65-F5344CB8AC3E}">
        <p14:creationId xmlns:p14="http://schemas.microsoft.com/office/powerpoint/2010/main" val="898043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6"/>
            <a:ext cx="4822804" cy="365125"/>
          </a:xfrm>
        </p:spPr>
        <p:txBody>
          <a:bodyPr>
            <a:normAutofit/>
          </a:bodyPr>
          <a:lstStyle/>
          <a:p>
            <a:pPr defTabSz="457223">
              <a:spcAft>
                <a:spcPts val="600"/>
              </a:spcAft>
            </a:pPr>
            <a:r>
              <a:rPr lang="en-GB">
                <a:latin typeface="Calibri" panose="020F0502020204030204"/>
              </a:rPr>
              <a:t>Developing a Framework for Measuring Service Quality in Europe</a:t>
            </a:r>
          </a:p>
        </p:txBody>
      </p:sp>
    </p:spTree>
    <p:extLst>
      <p:ext uri="{BB962C8B-B14F-4D97-AF65-F5344CB8AC3E}">
        <p14:creationId xmlns:p14="http://schemas.microsoft.com/office/powerpoint/2010/main" val="4115926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9BA82-4365-4EA4-9E2C-A060D856E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4410"/>
            <a:ext cx="10058400" cy="753056"/>
          </a:xfrm>
        </p:spPr>
        <p:txBody>
          <a:bodyPr>
            <a:normAutofit/>
          </a:bodyPr>
          <a:lstStyle/>
          <a:p>
            <a:r>
              <a:rPr lang="en-GB" sz="4000"/>
              <a:t>Final set of </a:t>
            </a:r>
            <a:r>
              <a:rPr lang="cs-CZ" sz="4000" err="1"/>
              <a:t>outcome</a:t>
            </a:r>
            <a:r>
              <a:rPr lang="cs-CZ" sz="4000"/>
              <a:t> </a:t>
            </a:r>
            <a:r>
              <a:rPr lang="en-GB" sz="4000"/>
              <a:t>indicators – some examples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D08DE1A-3E96-40EC-A0A1-68EAFE7AC57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6947" y="1346201"/>
          <a:ext cx="10818106" cy="48669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0658">
                  <a:extLst>
                    <a:ext uri="{9D8B030D-6E8A-4147-A177-3AD203B41FA5}">
                      <a16:colId xmlns:a16="http://schemas.microsoft.com/office/drawing/2014/main" val="2957407106"/>
                    </a:ext>
                  </a:extLst>
                </a:gridCol>
                <a:gridCol w="4116439">
                  <a:extLst>
                    <a:ext uri="{9D8B030D-6E8A-4147-A177-3AD203B41FA5}">
                      <a16:colId xmlns:a16="http://schemas.microsoft.com/office/drawing/2014/main" val="158754190"/>
                    </a:ext>
                  </a:extLst>
                </a:gridCol>
                <a:gridCol w="4471009">
                  <a:extLst>
                    <a:ext uri="{9D8B030D-6E8A-4147-A177-3AD203B41FA5}">
                      <a16:colId xmlns:a16="http://schemas.microsoft.com/office/drawing/2014/main" val="4008166142"/>
                    </a:ext>
                  </a:extLst>
                </a:gridCol>
              </a:tblGrid>
              <a:tr h="436372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>
                          <a:effectLst/>
                        </a:rPr>
                        <a:t>Outcomes at the level of an individual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7" marR="6029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233574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Quality of life domain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</a:rPr>
                        <a:t>Self-reported indicators - what we would like the people in receipt of services to say</a:t>
                      </a:r>
                      <a:r>
                        <a:rPr lang="en-GB" sz="2000">
                          <a:solidFill>
                            <a:schemeClr val="bg1"/>
                          </a:solidFill>
                          <a:effectLst/>
                        </a:rPr>
                        <a:t>?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7" marR="60297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GB" sz="2000" b="1">
                          <a:solidFill>
                            <a:schemeClr val="bg1"/>
                          </a:solidFill>
                          <a:effectLst/>
                        </a:rPr>
                        <a:t>Objective indicators – what would we see and hear?</a:t>
                      </a:r>
                      <a:endParaRPr lang="en-GB" sz="2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7" marR="60297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445749"/>
                  </a:ext>
                </a:extLst>
              </a:tr>
              <a:tr h="1939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>
                          <a:effectLst/>
                        </a:rPr>
                        <a:t>Personal Development (including meaningful occupation)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GB" sz="1800" i="0">
                          <a:effectLst/>
                        </a:rPr>
                        <a:t>I can learn new skills and knowledge and become more independent - at home, at school or college, at work and in the </a:t>
                      </a:r>
                      <a:r>
                        <a:rPr lang="en-GB" sz="180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community.</a:t>
                      </a:r>
                    </a:p>
                  </a:txBody>
                  <a:tcPr marL="60297" marR="6029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i="0">
                          <a:effectLst/>
                        </a:rPr>
                        <a:t>Individuals participate in new activities and experiences. They receive just enough help and support to experience success and therefore to develop their skills.</a:t>
                      </a:r>
                      <a:endParaRPr lang="en-GB" sz="1800" i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7" marR="6029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291193"/>
                  </a:ext>
                </a:extLst>
              </a:tr>
              <a:tr h="1576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2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Interpersonal</a:t>
                      </a:r>
                      <a:r>
                        <a:rPr lang="en-GB" sz="1300" b="1" i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relationships</a:t>
                      </a:r>
                    </a:p>
                  </a:txBody>
                  <a:tcPr marL="20743" marR="20743" marT="0" marB="0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GB" sz="180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feel staff understand me and what I need and like</a:t>
                      </a:r>
                    </a:p>
                  </a:txBody>
                  <a:tcPr marL="20743" marR="20743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Interactions between staff and those they support are observed to be warm and respectful.  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Staff appear to enjoy working with individuals. </a:t>
                      </a:r>
                    </a:p>
                  </a:txBody>
                  <a:tcPr marL="20743" marR="20743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655773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51013-0131-4A82-953D-807C42856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r>
              <a:rPr lang="en-GB">
                <a:latin typeface="Calibri" panose="020F0502020204030204"/>
              </a:rPr>
              <a:t>Developing a Framework for Measuring Service Quality in Europe</a:t>
            </a:r>
          </a:p>
        </p:txBody>
      </p:sp>
    </p:spTree>
    <p:extLst>
      <p:ext uri="{BB962C8B-B14F-4D97-AF65-F5344CB8AC3E}">
        <p14:creationId xmlns:p14="http://schemas.microsoft.com/office/powerpoint/2010/main" val="377410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693" y="635076"/>
            <a:ext cx="9469120" cy="335122"/>
          </a:xfrm>
        </p:spPr>
        <p:txBody>
          <a:bodyPr>
            <a:noAutofit/>
          </a:bodyPr>
          <a:lstStyle/>
          <a:p>
            <a:r>
              <a:rPr lang="en-GB" sz="3200"/>
              <a:t>Other </a:t>
            </a:r>
            <a:r>
              <a:rPr lang="cs-CZ" sz="3200"/>
              <a:t>o</a:t>
            </a:r>
            <a:r>
              <a:rPr lang="en-GB" sz="3200" err="1"/>
              <a:t>utcome</a:t>
            </a:r>
            <a:r>
              <a:rPr lang="en-GB" sz="3200"/>
              <a:t> domains</a:t>
            </a:r>
            <a:r>
              <a:rPr lang="cs-CZ" sz="3200"/>
              <a:t> at the level of an individual</a:t>
            </a:r>
            <a:endParaRPr lang="en-GB" sz="320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1674" y="1654706"/>
          <a:ext cx="11863234" cy="3642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3724">
                  <a:extLst>
                    <a:ext uri="{9D8B030D-6E8A-4147-A177-3AD203B41FA5}">
                      <a16:colId xmlns:a16="http://schemas.microsoft.com/office/drawing/2014/main" val="628586849"/>
                    </a:ext>
                  </a:extLst>
                </a:gridCol>
                <a:gridCol w="2831629">
                  <a:extLst>
                    <a:ext uri="{9D8B030D-6E8A-4147-A177-3AD203B41FA5}">
                      <a16:colId xmlns:a16="http://schemas.microsoft.com/office/drawing/2014/main" val="1065864967"/>
                    </a:ext>
                  </a:extLst>
                </a:gridCol>
                <a:gridCol w="7217881">
                  <a:extLst>
                    <a:ext uri="{9D8B030D-6E8A-4147-A177-3AD203B41FA5}">
                      <a16:colId xmlns:a16="http://schemas.microsoft.com/office/drawing/2014/main" val="3321640483"/>
                    </a:ext>
                  </a:extLst>
                </a:gridCol>
              </a:tblGrid>
              <a:tr h="6233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Quality of life domain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Some examples of Self-reported indicators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7" marR="602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Some examples of Objective indicators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297" marR="60297" marT="0" marB="0"/>
                </a:tc>
                <a:extLst>
                  <a:ext uri="{0D108BD9-81ED-4DB2-BD59-A6C34878D82A}">
                    <a16:rowId xmlns:a16="http://schemas.microsoft.com/office/drawing/2014/main" val="642526307"/>
                  </a:ext>
                </a:extLst>
              </a:tr>
              <a:tr h="1289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900" b="1" i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Social inclusion (community presence and participation)</a:t>
                      </a:r>
                      <a:endParaRPr lang="en-GB" sz="1900" b="1" i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115" marR="3111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i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 live in an ordinary house in an ordinary street.</a:t>
                      </a:r>
                      <a:endParaRPr lang="en-GB" sz="16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5" marR="31115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i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The house that the individual lives in is an ordinary house in an ordinary street. It is not identifiable as “a service” from outside</a:t>
                      </a:r>
                      <a:r>
                        <a:rPr lang="cs-CZ" sz="1600" i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It</a:t>
                      </a:r>
                      <a:r>
                        <a:rPr lang="en-GB" sz="1600" i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is not clustered with other houses occupied by only individuals with disabilities and is similar in size and nature to those in which people without disabilities live locally. </a:t>
                      </a:r>
                      <a:endParaRPr lang="en-GB" sz="16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5" marR="31115" marT="0" marB="0" anchor="ctr"/>
                </a:tc>
                <a:extLst>
                  <a:ext uri="{0D108BD9-81ED-4DB2-BD59-A6C34878D82A}">
                    <a16:rowId xmlns:a16="http://schemas.microsoft.com/office/drawing/2014/main" val="3392655945"/>
                  </a:ext>
                </a:extLst>
              </a:tr>
              <a:tr h="1706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900" b="1" i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Self-determination/ autonomy</a:t>
                      </a:r>
                      <a:endParaRPr lang="en-GB" sz="1900" b="1" i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115" marR="31115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i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 have choice and control over the big things in life – where I live, who I live with, where I work, how I spend my money, who provides my support and what they help me with.</a:t>
                      </a:r>
                      <a:endParaRPr lang="en-GB" sz="16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5" marR="31115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i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People’s choices and preferences guide what staff do rather than staff preferences and agendas. </a:t>
                      </a:r>
                      <a:endParaRPr lang="en-GB" sz="16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600" i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Individuals are supported to understand what is involved in bigger life decisions, with information provided in an accessible way.  </a:t>
                      </a:r>
                      <a:endParaRPr lang="en-GB" sz="1600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5" marR="31115" marT="0" marB="0" anchor="ctr"/>
                </a:tc>
                <a:extLst>
                  <a:ext uri="{0D108BD9-81ED-4DB2-BD59-A6C34878D82A}">
                    <a16:rowId xmlns:a16="http://schemas.microsoft.com/office/drawing/2014/main" val="4274476505"/>
                  </a:ext>
                </a:extLst>
              </a:tr>
            </a:tbl>
          </a:graphicData>
        </a:graphic>
      </p:graphicFrame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450BD9-30F9-4653-9FF4-88DB8FD16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r>
              <a:rPr lang="en-GB">
                <a:latin typeface="Calibri" panose="020F0502020204030204"/>
              </a:rPr>
              <a:t>Developing a Framework for Measuring Service Quality in Europe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FAB25AB5-410E-DA70-B182-EB886A8F70A8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5478249"/>
          <a:ext cx="8128000" cy="92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133881669"/>
                    </a:ext>
                  </a:extLst>
                </a:gridCol>
              </a:tblGrid>
              <a:tr h="924560">
                <a:tc>
                  <a:txBody>
                    <a:bodyPr/>
                    <a:lstStyle/>
                    <a:p>
                      <a:pPr algn="ctr"/>
                      <a:r>
                        <a:rPr lang="en-GB" sz="2700"/>
                        <a:t>Rights  - Material Wellbeing – Physical Wellbeing – Emotional Wellbeing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138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221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23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GB" sz="3600">
                <a:solidFill>
                  <a:srgbClr val="FFFFFF"/>
                </a:solidFill>
              </a:rPr>
              <a:t>Outcomes for staff and families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2018" y="6459786"/>
            <a:ext cx="5105169" cy="365125"/>
          </a:xfrm>
        </p:spPr>
        <p:txBody>
          <a:bodyPr>
            <a:normAutofit/>
          </a:bodyPr>
          <a:lstStyle/>
          <a:p>
            <a:pPr algn="l" defTabSz="457223">
              <a:spcAft>
                <a:spcPts val="600"/>
              </a:spcAft>
            </a:pPr>
            <a:r>
              <a:rPr lang="en-GB">
                <a:solidFill>
                  <a:srgbClr val="637052"/>
                </a:solidFill>
                <a:latin typeface="Calibri" panose="020F0502020204030204"/>
              </a:rPr>
              <a:t>Developing a Framework for Measuring Service Quality in Europe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66801" y="186508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457223"/>
            <a:endParaRPr lang="en-GB">
              <a:solidFill>
                <a:srgbClr val="000000"/>
              </a:solidFill>
              <a:latin typeface="Calibri" panose="020F0502020204030204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856143" y="639764"/>
          <a:ext cx="6569117" cy="5649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0308">
                  <a:extLst>
                    <a:ext uri="{9D8B030D-6E8A-4147-A177-3AD203B41FA5}">
                      <a16:colId xmlns:a16="http://schemas.microsoft.com/office/drawing/2014/main" val="3915381246"/>
                    </a:ext>
                  </a:extLst>
                </a:gridCol>
                <a:gridCol w="6318809">
                  <a:extLst>
                    <a:ext uri="{9D8B030D-6E8A-4147-A177-3AD203B41FA5}">
                      <a16:colId xmlns:a16="http://schemas.microsoft.com/office/drawing/2014/main" val="1329419719"/>
                    </a:ext>
                  </a:extLst>
                </a:gridCol>
              </a:tblGrid>
              <a:tr h="67250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br>
                        <a:rPr lang="en-GB" sz="1500">
                          <a:effectLst/>
                        </a:rPr>
                      </a:br>
                      <a:r>
                        <a:rPr lang="en-GB" sz="2300">
                          <a:effectLst/>
                        </a:rPr>
                        <a:t>Staff outcomes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9" marR="4386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111416"/>
                  </a:ext>
                </a:extLst>
              </a:tr>
              <a:tr h="313958">
                <a:tc row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500">
                          <a:effectLst/>
                        </a:rPr>
                        <a:t> 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9" marR="43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700">
                          <a:effectLst/>
                        </a:rPr>
                        <a:t>Staff feel valued and supported by their organisation.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9" marR="43869" marT="0" marB="0"/>
                </a:tc>
                <a:extLst>
                  <a:ext uri="{0D108BD9-81ED-4DB2-BD59-A6C34878D82A}">
                    <a16:rowId xmlns:a16="http://schemas.microsoft.com/office/drawing/2014/main" val="662900145"/>
                  </a:ext>
                </a:extLst>
              </a:tr>
              <a:tr h="5538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>
                          <a:effectLst/>
                        </a:rPr>
                        <a:t>Staff feel safe and that their well-being is ensured by the organisation.</a:t>
                      </a:r>
                      <a:endParaRPr lang="en-GB" sz="1900"/>
                    </a:p>
                  </a:txBody>
                  <a:tcPr marL="43869" marR="43869" marT="0" marB="0"/>
                </a:tc>
                <a:extLst>
                  <a:ext uri="{0D108BD9-81ED-4DB2-BD59-A6C34878D82A}">
                    <a16:rowId xmlns:a16="http://schemas.microsoft.com/office/drawing/2014/main" val="3891461534"/>
                  </a:ext>
                </a:extLst>
              </a:tr>
              <a:tr h="2942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>
                          <a:effectLst/>
                        </a:rPr>
                        <a:t>Staff enjoy their job and working with the people they support.</a:t>
                      </a:r>
                      <a:endParaRPr lang="en-GB" sz="1900"/>
                    </a:p>
                  </a:txBody>
                  <a:tcPr marL="43869" marR="43869" marT="0" marB="0"/>
                </a:tc>
                <a:extLst>
                  <a:ext uri="{0D108BD9-81ED-4DB2-BD59-A6C34878D82A}">
                    <a16:rowId xmlns:a16="http://schemas.microsoft.com/office/drawing/2014/main" val="3188552494"/>
                  </a:ext>
                </a:extLst>
              </a:tr>
              <a:tr h="5538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>
                          <a:effectLst/>
                        </a:rPr>
                        <a:t>Staff are committed to the organisation and are not considering leaving. </a:t>
                      </a:r>
                      <a:endParaRPr lang="en-GB" sz="1900"/>
                    </a:p>
                  </a:txBody>
                  <a:tcPr marL="43869" marR="43869" marT="0" marB="0"/>
                </a:tc>
                <a:extLst>
                  <a:ext uri="{0D108BD9-81ED-4DB2-BD59-A6C34878D82A}">
                    <a16:rowId xmlns:a16="http://schemas.microsoft.com/office/drawing/2014/main" val="1932385468"/>
                  </a:ext>
                </a:extLst>
              </a:tr>
              <a:tr h="5538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>
                          <a:effectLst/>
                        </a:rPr>
                        <a:t>Staff feel they are involved in decisions related to the service/organisation, in monitoring and in quality improvement.  </a:t>
                      </a:r>
                      <a:endParaRPr lang="en-GB" sz="1900"/>
                    </a:p>
                  </a:txBody>
                  <a:tcPr marL="43869" marR="43869" marT="0" marB="0"/>
                </a:tc>
                <a:extLst>
                  <a:ext uri="{0D108BD9-81ED-4DB2-BD59-A6C34878D82A}">
                    <a16:rowId xmlns:a16="http://schemas.microsoft.com/office/drawing/2014/main" val="3363804279"/>
                  </a:ext>
                </a:extLst>
              </a:tr>
              <a:tr h="5538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>
                          <a:effectLst/>
                        </a:rPr>
                        <a:t>Staff feel that their views are listened to and are clear why decisions have been made. </a:t>
                      </a:r>
                      <a:endParaRPr lang="en-GB" sz="1900"/>
                    </a:p>
                  </a:txBody>
                  <a:tcPr marL="43869" marR="43869" marT="0" marB="0"/>
                </a:tc>
                <a:extLst>
                  <a:ext uri="{0D108BD9-81ED-4DB2-BD59-A6C34878D82A}">
                    <a16:rowId xmlns:a16="http://schemas.microsoft.com/office/drawing/2014/main" val="1470198475"/>
                  </a:ext>
                </a:extLst>
              </a:tr>
              <a:tr h="398818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2300">
                          <a:effectLst/>
                        </a:rPr>
                        <a:t>Family outcomes </a:t>
                      </a:r>
                      <a:r>
                        <a:rPr lang="en-GB" sz="1700">
                          <a:effectLst/>
                        </a:rPr>
                        <a:t>(where appropriate and possible)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9" marR="43869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574460"/>
                  </a:ext>
                </a:extLst>
              </a:tr>
              <a:tr h="612530"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500">
                          <a:effectLst/>
                        </a:rPr>
                        <a:t> 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9" marR="4386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700">
                          <a:effectLst/>
                        </a:rPr>
                        <a:t>Family members feel connected to their relative and involved in their lives.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3869" marR="43869" marT="0" marB="0"/>
                </a:tc>
                <a:extLst>
                  <a:ext uri="{0D108BD9-81ED-4DB2-BD59-A6C34878D82A}">
                    <a16:rowId xmlns:a16="http://schemas.microsoft.com/office/drawing/2014/main" val="3143020963"/>
                  </a:ext>
                </a:extLst>
              </a:tr>
              <a:tr h="2942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>
                          <a:effectLst/>
                        </a:rPr>
                        <a:t>Families feel listened to and respected.</a:t>
                      </a:r>
                      <a:endParaRPr lang="en-GB" sz="1900"/>
                    </a:p>
                  </a:txBody>
                  <a:tcPr marL="43869" marR="43869" marT="0" marB="0"/>
                </a:tc>
                <a:extLst>
                  <a:ext uri="{0D108BD9-81ED-4DB2-BD59-A6C34878D82A}">
                    <a16:rowId xmlns:a16="http://schemas.microsoft.com/office/drawing/2014/main" val="599339966"/>
                  </a:ext>
                </a:extLst>
              </a:tr>
              <a:tr h="2942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>
                          <a:effectLst/>
                        </a:rPr>
                        <a:t>Families have peace of mind/trust the service.</a:t>
                      </a:r>
                      <a:endParaRPr lang="en-GB" sz="1900"/>
                    </a:p>
                  </a:txBody>
                  <a:tcPr marL="43869" marR="43869" marT="0" marB="0"/>
                </a:tc>
                <a:extLst>
                  <a:ext uri="{0D108BD9-81ED-4DB2-BD59-A6C34878D82A}">
                    <a16:rowId xmlns:a16="http://schemas.microsoft.com/office/drawing/2014/main" val="2747249397"/>
                  </a:ext>
                </a:extLst>
              </a:tr>
              <a:tr h="5538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>
                          <a:effectLst/>
                        </a:rPr>
                        <a:t>Families feel the person is achieving good outcomes/is happy etc. </a:t>
                      </a:r>
                      <a:endParaRPr lang="en-GB" sz="1900"/>
                    </a:p>
                  </a:txBody>
                  <a:tcPr marL="43869" marR="43869" marT="0" marB="0"/>
                </a:tc>
                <a:extLst>
                  <a:ext uri="{0D108BD9-81ED-4DB2-BD59-A6C34878D82A}">
                    <a16:rowId xmlns:a16="http://schemas.microsoft.com/office/drawing/2014/main" val="494223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573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23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F1684-F2B6-4F0F-AE9D-6DF4CE544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Consultation cont. - f</a:t>
            </a:r>
            <a:r>
              <a:rPr lang="en-GB" sz="3600">
                <a:solidFill>
                  <a:srgbClr val="FFFFFF"/>
                </a:solidFill>
              </a:rPr>
              <a:t>eedback from stakeholders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FD75E-6958-4DFC-AB73-8C0C3E53E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7" y="605896"/>
            <a:ext cx="6413663" cy="5646208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/>
              <a:t>Feedback was </a:t>
            </a:r>
            <a:r>
              <a:rPr lang="en-GB" sz="2400" b="1"/>
              <a:t>overwhelmingly positive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/>
              <a:t>Only a small number of changes suggested – some of which related to the indicators and some to the context in which the work was being undertaken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b="1"/>
              <a:t>Positive views of the inclusion of subjective and objective indicators  and the inclusion of outcomes for staff and families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/>
              <a:t>Positive about the fact that i</a:t>
            </a:r>
            <a:r>
              <a:rPr lang="en-GB" sz="2400" b="1"/>
              <a:t>ndicators were presented in a way that did not require prior technical knowledge to read and understand</a:t>
            </a:r>
          </a:p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011D1-20A8-49FC-8E5F-D5FE5335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2018" y="6459786"/>
            <a:ext cx="5105169" cy="365125"/>
          </a:xfrm>
        </p:spPr>
        <p:txBody>
          <a:bodyPr>
            <a:normAutofit/>
          </a:bodyPr>
          <a:lstStyle/>
          <a:p>
            <a:pPr algn="l" defTabSz="457223">
              <a:spcAft>
                <a:spcPts val="600"/>
              </a:spcAft>
            </a:pPr>
            <a:r>
              <a:rPr lang="en-GB">
                <a:solidFill>
                  <a:srgbClr val="637052"/>
                </a:solidFill>
                <a:latin typeface="Calibri" panose="020F0502020204030204"/>
              </a:rPr>
              <a:t>Developing a Framework for Measuring Service Quality in Europe</a:t>
            </a:r>
          </a:p>
        </p:txBody>
      </p:sp>
    </p:spTree>
    <p:extLst>
      <p:ext uri="{BB962C8B-B14F-4D97-AF65-F5344CB8AC3E}">
        <p14:creationId xmlns:p14="http://schemas.microsoft.com/office/powerpoint/2010/main" val="2193477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23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GB" sz="3600">
                <a:solidFill>
                  <a:srgbClr val="FFFFFF"/>
                </a:solidFill>
              </a:rPr>
              <a:t>Implications for development of measurement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017" y="605896"/>
            <a:ext cx="6413663" cy="5646208"/>
          </a:xfrm>
        </p:spPr>
        <p:txBody>
          <a:bodyPr anchor="ctr"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sz="2933"/>
              <a:t>Have to be able to </a:t>
            </a:r>
            <a:r>
              <a:rPr lang="en-GB" sz="2933" b="1"/>
              <a:t>measure the objective indicators as well as the subjective/self-reported indicators </a:t>
            </a:r>
            <a:r>
              <a:rPr lang="cs-CZ" sz="2933"/>
              <a:t>(Šiška et al. 2021).</a:t>
            </a:r>
            <a:endParaRPr lang="en-GB" sz="2933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933"/>
              <a:t>Must be able </a:t>
            </a:r>
            <a:r>
              <a:rPr lang="en-GB" sz="2933" b="1"/>
              <a:t>to include the experience of people with more severe or complex communication needs </a:t>
            </a:r>
            <a:r>
              <a:rPr lang="en-GB" sz="2933"/>
              <a:t>– not just rely on surveys and interviews</a:t>
            </a:r>
            <a:r>
              <a:rPr lang="cs-CZ" sz="2933"/>
              <a:t> = „</a:t>
            </a:r>
            <a:r>
              <a:rPr lang="cs-CZ" sz="2933" b="1" i="1"/>
              <a:t>o</a:t>
            </a:r>
            <a:r>
              <a:rPr lang="en-GB" sz="2933" b="1" i="1" err="1"/>
              <a:t>bservation</a:t>
            </a:r>
            <a:r>
              <a:rPr lang="en-GB" sz="2933" b="1" i="1"/>
              <a:t> is key</a:t>
            </a:r>
            <a:r>
              <a:rPr lang="cs-CZ" sz="2933" b="1" i="1"/>
              <a:t>“</a:t>
            </a:r>
            <a:r>
              <a:rPr lang="en-GB" sz="2933" b="1" i="1"/>
              <a:t> </a:t>
            </a:r>
            <a:endParaRPr lang="cs-CZ" sz="2933" b="1" i="1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933"/>
              <a:t>Need to provide </a:t>
            </a:r>
            <a:r>
              <a:rPr lang="en-GB" sz="2933" b="1"/>
              <a:t>guidance and support for people to understand what good looks like</a:t>
            </a:r>
            <a:r>
              <a:rPr lang="en-GB" sz="2933"/>
              <a:t> (i.e. what it is possible to achieve) and to analyse the data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42018" y="6459786"/>
            <a:ext cx="5105169" cy="365125"/>
          </a:xfrm>
        </p:spPr>
        <p:txBody>
          <a:bodyPr>
            <a:normAutofit/>
          </a:bodyPr>
          <a:lstStyle/>
          <a:p>
            <a:pPr algn="l" defTabSz="457223">
              <a:spcAft>
                <a:spcPts val="600"/>
              </a:spcAft>
            </a:pPr>
            <a:r>
              <a:rPr lang="en-GB">
                <a:solidFill>
                  <a:srgbClr val="637052"/>
                </a:solidFill>
                <a:latin typeface="Calibri" panose="020F0502020204030204"/>
              </a:rPr>
              <a:t>Developing a Framework for Measuring Service Quality in Europe</a:t>
            </a:r>
          </a:p>
        </p:txBody>
      </p:sp>
    </p:spTree>
    <p:extLst>
      <p:ext uri="{BB962C8B-B14F-4D97-AF65-F5344CB8AC3E}">
        <p14:creationId xmlns:p14="http://schemas.microsoft.com/office/powerpoint/2010/main" val="948991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BE145DC-C4D7-F2A7-0184-E6FAE9DFC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r>
              <a:rPr lang="en-GB">
                <a:latin typeface="Calibri" panose="020F0502020204030204"/>
              </a:rPr>
              <a:t>Developing a Framework for Measuring Service Quality in Europe</a:t>
            </a:r>
          </a:p>
        </p:txBody>
      </p:sp>
      <p:pic>
        <p:nvPicPr>
          <p:cNvPr id="5" name="Picture 10" descr="DiagramDescription automatically generated">
            <a:extLst>
              <a:ext uri="{FF2B5EF4-FFF2-40B4-BE49-F238E27FC236}">
                <a16:creationId xmlns:a16="http://schemas.microsoft.com/office/drawing/2014/main" id="{FDEDFA50-9905-F71B-66FF-6DFAA9352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91"/>
            <a:ext cx="12192000" cy="6426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928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23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23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050" name="Picture 2" descr="The Development, Conceptualisation and Implementation of Quality in Disability Support Services">
            <a:extLst>
              <a:ext uri="{FF2B5EF4-FFF2-40B4-BE49-F238E27FC236}">
                <a16:creationId xmlns:a16="http://schemas.microsoft.com/office/drawing/2014/main" id="{77FB9906-B4AC-433A-BDD9-10BC80AA63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1" b="-2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8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DE4A4-9714-47F5-96DC-232313588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2" y="2198914"/>
            <a:ext cx="6368142" cy="3670180"/>
          </a:xfrm>
        </p:spPr>
        <p:txBody>
          <a:bodyPr>
            <a:normAutofit/>
          </a:bodyPr>
          <a:lstStyle/>
          <a:p>
            <a:pPr fontAlgn="base"/>
            <a:r>
              <a:rPr lang="en-GB">
                <a:hlinkClick r:id="rId3"/>
              </a:rPr>
              <a:t>Šiška, Jan – Beadle-Brown, Julie et al.</a:t>
            </a:r>
            <a:r>
              <a:rPr lang="cs-CZ">
                <a:hlinkClick r:id="rId3"/>
              </a:rPr>
              <a:t> (2021). </a:t>
            </a:r>
            <a:r>
              <a:rPr lang="en-GB" i="1">
                <a:hlinkClick r:id="rId3"/>
              </a:rPr>
              <a:t>The Development, Conceptualisation and Implementation of Quality in Disability Support Services</a:t>
            </a:r>
            <a:r>
              <a:rPr lang="cs-CZ" i="1">
                <a:hlinkClick r:id="rId3"/>
              </a:rPr>
              <a:t>. </a:t>
            </a:r>
            <a:r>
              <a:rPr lang="cs-CZ">
                <a:hlinkClick r:id="rId3"/>
              </a:rPr>
              <a:t>Praha: Karolinum. </a:t>
            </a:r>
            <a:endParaRPr lang="cs-CZ"/>
          </a:p>
          <a:p>
            <a:pPr fontAlgn="base"/>
            <a:endParaRPr lang="en-GB"/>
          </a:p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22BB4-768D-4772-B699-3B0528227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1602" y="6198782"/>
            <a:ext cx="6368142" cy="626129"/>
          </a:xfrm>
        </p:spPr>
        <p:txBody>
          <a:bodyPr>
            <a:normAutofit/>
          </a:bodyPr>
          <a:lstStyle/>
          <a:p>
            <a:pPr algn="l" defTabSz="457223">
              <a:lnSpc>
                <a:spcPct val="90000"/>
              </a:lnSpc>
              <a:spcAft>
                <a:spcPts val="600"/>
              </a:spcAft>
            </a:pPr>
            <a:r>
              <a:rPr lang="en-GB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Developing a Framework for Measuring Service Quality in Europe</a:t>
            </a:r>
            <a:endParaRPr lang="en-GB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25762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23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23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6DBAFB-82BD-4BDD-B7B5-6316441968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4" b="-2"/>
          <a:stretch/>
        </p:blipFill>
        <p:spPr bwMode="auto">
          <a:xfrm>
            <a:off x="594350" y="453094"/>
            <a:ext cx="3984327" cy="588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8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A0E25E-B5F7-4C5A-8AC0-3AB849762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2" y="599440"/>
            <a:ext cx="6368142" cy="5269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err="1"/>
              <a:t>Contact</a:t>
            </a:r>
            <a:r>
              <a:rPr lang="cs-CZ" sz="2800"/>
              <a:t> email address</a:t>
            </a:r>
          </a:p>
          <a:p>
            <a:pPr marL="0" indent="0">
              <a:buNone/>
            </a:pPr>
            <a:r>
              <a:rPr lang="cs-CZ" sz="2800">
                <a:hlinkClick r:id="rId3"/>
              </a:rPr>
              <a:t>Jan.siska@pedf.cuni.cz</a:t>
            </a:r>
            <a:endParaRPr lang="en-GB" sz="1700"/>
          </a:p>
          <a:p>
            <a:pPr marL="0" indent="0">
              <a:buNone/>
            </a:pPr>
            <a:endParaRPr lang="en-GB" sz="1700"/>
          </a:p>
          <a:p>
            <a:pPr marL="0" indent="0">
              <a:buNone/>
            </a:pPr>
            <a:r>
              <a:rPr lang="en-GB" sz="2800" b="1"/>
              <a:t>Ful</a:t>
            </a:r>
            <a:r>
              <a:rPr lang="cs-CZ" sz="2800" b="1"/>
              <a:t>l</a:t>
            </a:r>
            <a:r>
              <a:rPr lang="en-GB" sz="2800" b="1"/>
              <a:t> report can be downloaded from </a:t>
            </a:r>
            <a:r>
              <a:rPr lang="en-GB" sz="1700">
                <a:hlinkClick r:id="rId4"/>
              </a:rPr>
              <a:t>https://easpd.eu/publications-detail/report-on-innovative-frameworks-for-measuring-the-quality-of-services-for-persons-with-disabilities</a:t>
            </a:r>
            <a:r>
              <a:rPr lang="en-GB" sz="1700" b="1">
                <a:hlinkClick r:id="rId4"/>
              </a:rPr>
              <a:t>/</a:t>
            </a:r>
            <a:r>
              <a:rPr lang="en-GB" sz="1700" b="1"/>
              <a:t> </a:t>
            </a:r>
            <a:endParaRPr lang="cs-CZ" sz="1700" b="1"/>
          </a:p>
          <a:p>
            <a:pPr marL="0" indent="0">
              <a:buNone/>
            </a:pPr>
            <a:r>
              <a:rPr lang="en-GB" sz="1700" b="1"/>
              <a:t> </a:t>
            </a:r>
            <a:endParaRPr lang="en-GB" sz="1700"/>
          </a:p>
          <a:p>
            <a:pPr marL="0" indent="0">
              <a:buNone/>
            </a:pPr>
            <a:endParaRPr lang="cs-CZ" sz="170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7B7882-22F8-40C2-AA03-26C582B43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51556" y="6334317"/>
            <a:ext cx="3739340" cy="365125"/>
          </a:xfrm>
        </p:spPr>
        <p:txBody>
          <a:bodyPr>
            <a:normAutofit/>
          </a:bodyPr>
          <a:lstStyle/>
          <a:p>
            <a:pPr algn="l" defTabSz="457223">
              <a:lnSpc>
                <a:spcPct val="90000"/>
              </a:lnSpc>
              <a:spcAft>
                <a:spcPts val="600"/>
              </a:spcAft>
            </a:pPr>
            <a:r>
              <a:rPr lang="en-GB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Developing a Framework for Measuring Service Quality in Europe</a:t>
            </a:r>
          </a:p>
        </p:txBody>
      </p:sp>
    </p:spTree>
    <p:extLst>
      <p:ext uri="{BB962C8B-B14F-4D97-AF65-F5344CB8AC3E}">
        <p14:creationId xmlns:p14="http://schemas.microsoft.com/office/powerpoint/2010/main" val="1062335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3159648"/>
            <a:ext cx="7618399" cy="2672973"/>
            <a:chOff x="0" y="0"/>
            <a:chExt cx="4349457" cy="15709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63090" cy="1570990"/>
            </a:xfrm>
            <a:custGeom>
              <a:avLst/>
              <a:gdLst/>
              <a:ahLst/>
              <a:cxnLst/>
              <a:rect l="l" t="t" r="r" b="b"/>
              <a:pathLst>
                <a:path w="1863090" h="1570990">
                  <a:moveTo>
                    <a:pt x="956310" y="0"/>
                  </a:moveTo>
                  <a:lnTo>
                    <a:pt x="906780" y="0"/>
                  </a:lnTo>
                  <a:lnTo>
                    <a:pt x="0" y="1570990"/>
                  </a:lnTo>
                  <a:lnTo>
                    <a:pt x="49530" y="1570990"/>
                  </a:lnTo>
                  <a:lnTo>
                    <a:pt x="901700" y="1570990"/>
                  </a:lnTo>
                  <a:lnTo>
                    <a:pt x="951230" y="1570990"/>
                  </a:lnTo>
                  <a:lnTo>
                    <a:pt x="1813560" y="1570990"/>
                  </a:lnTo>
                  <a:lnTo>
                    <a:pt x="1863090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906780" y="0"/>
              <a:ext cx="3442677" cy="1570990"/>
            </a:xfrm>
            <a:custGeom>
              <a:avLst/>
              <a:gdLst/>
              <a:ahLst/>
              <a:cxnLst/>
              <a:rect l="l" t="t" r="r" b="b"/>
              <a:pathLst>
                <a:path w="3442677" h="1570990">
                  <a:moveTo>
                    <a:pt x="2535897" y="0"/>
                  </a:moveTo>
                  <a:lnTo>
                    <a:pt x="0" y="0"/>
                  </a:lnTo>
                  <a:lnTo>
                    <a:pt x="906780" y="1570990"/>
                  </a:lnTo>
                  <a:lnTo>
                    <a:pt x="3442677" y="15709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301804" y="3079869"/>
            <a:ext cx="5987906" cy="1744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6676"/>
              </a:lnSpc>
            </a:pPr>
            <a:r>
              <a:rPr lang="en-US" sz="4768">
                <a:solidFill>
                  <a:srgbClr val="000000"/>
                </a:solidFill>
                <a:latin typeface="Oswald"/>
              </a:rPr>
              <a:t>Jan </a:t>
            </a:r>
            <a:r>
              <a:rPr lang="en-US" sz="4768" err="1">
                <a:solidFill>
                  <a:srgbClr val="000000"/>
                </a:solidFill>
                <a:latin typeface="Oswald"/>
              </a:rPr>
              <a:t>Šiška</a:t>
            </a:r>
            <a:endParaRPr lang="en-US" sz="4768">
              <a:solidFill>
                <a:srgbClr val="000000"/>
              </a:solidFill>
              <a:latin typeface="Oswald"/>
            </a:endParaRPr>
          </a:p>
          <a:p>
            <a:pPr defTabSz="609630">
              <a:lnSpc>
                <a:spcPts val="3596"/>
              </a:lnSpc>
            </a:pPr>
            <a:r>
              <a:rPr lang="en-US" sz="2568">
                <a:solidFill>
                  <a:srgbClr val="000000"/>
                </a:solidFill>
                <a:latin typeface="Oswald"/>
              </a:rPr>
              <a:t>Associate Professor, Faculty of Education, </a:t>
            </a:r>
          </a:p>
          <a:p>
            <a:pPr defTabSz="609630">
              <a:lnSpc>
                <a:spcPts val="3596"/>
              </a:lnSpc>
              <a:spcBef>
                <a:spcPct val="0"/>
              </a:spcBef>
            </a:pPr>
            <a:r>
              <a:rPr lang="en-US" sz="2568">
                <a:solidFill>
                  <a:srgbClr val="000000"/>
                </a:solidFill>
                <a:latin typeface="Oswald"/>
              </a:rPr>
              <a:t>Charles University</a:t>
            </a:r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732789" y="2506054"/>
            <a:ext cx="2895957" cy="2895946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4882" r="-24882"/>
              </a:stretch>
            </a:blip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48030" y="2342070"/>
            <a:ext cx="3265473" cy="322391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0002744" y="1072800"/>
            <a:ext cx="2573933" cy="247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052"/>
              </a:lnSpc>
              <a:spcBef>
                <a:spcPct val="0"/>
              </a:spcBef>
            </a:pPr>
            <a:r>
              <a:rPr lang="en-US" sz="1567">
                <a:solidFill>
                  <a:srgbClr val="25798C"/>
                </a:solidFill>
                <a:latin typeface="Josefin Sans Regular"/>
              </a:rPr>
              <a:t>#QualitySocialServices 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 b="18520"/>
          <a:stretch>
            <a:fillRect/>
          </a:stretch>
        </p:blipFill>
        <p:spPr>
          <a:xfrm>
            <a:off x="9592667" y="-301920"/>
            <a:ext cx="2599333" cy="137471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54000" y="268982"/>
            <a:ext cx="4902306" cy="940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980"/>
              </a:lnSpc>
            </a:pPr>
            <a:r>
              <a:rPr lang="en-US" sz="5700">
                <a:solidFill>
                  <a:srgbClr val="25798C"/>
                </a:solidFill>
                <a:latin typeface="Oswald"/>
              </a:rPr>
              <a:t>Keynote Speaker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270916" y="6172200"/>
            <a:ext cx="1617448" cy="3411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23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DDE657-4D04-4A33-9073-E7B29B6BE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GB" sz="3600">
                <a:solidFill>
                  <a:srgbClr val="FFFFFF"/>
                </a:solidFill>
              </a:rPr>
              <a:t>Background</a:t>
            </a:r>
            <a:r>
              <a:rPr lang="cs-CZ" sz="3600">
                <a:solidFill>
                  <a:srgbClr val="FFFFFF"/>
                </a:solidFill>
              </a:rPr>
              <a:t> of the study</a:t>
            </a:r>
            <a:endParaRPr lang="en-GB" sz="3600" i="1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42BA2-8750-44A1-A8B3-9729795C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7" y="605896"/>
            <a:ext cx="6413663" cy="5646208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280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</a:rPr>
              <a:t>This research was commissioned </a:t>
            </a:r>
            <a:r>
              <a:rPr lang="cs-CZ" sz="2800">
                <a:latin typeface="Calibri" panose="020F0502020204030204" pitchFamily="34" charset="0"/>
                <a:ea typeface="Calibri" panose="020F0502020204030204" pitchFamily="34" charset="0"/>
              </a:rPr>
              <a:t>in 2021 </a:t>
            </a: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</a:rPr>
              <a:t>by The European Association of Service Providers for People with Disabilities (EASPD) in response to the </a:t>
            </a: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new European Strategy on the Rights of Persons with Disabilities 2021-2030</a:t>
            </a: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cs-CZ" sz="2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GB" sz="280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280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</a:rPr>
              <a:t>Th</a:t>
            </a:r>
            <a:r>
              <a:rPr lang="cs-CZ" sz="2800">
                <a:latin typeface="Calibri" panose="020F0502020204030204" pitchFamily="34" charset="0"/>
                <a:ea typeface="Calibri" panose="020F0502020204030204" pitchFamily="34" charset="0"/>
              </a:rPr>
              <a:t>e EU </a:t>
            </a: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</a:rPr>
              <a:t>strategy include</a:t>
            </a:r>
            <a:r>
              <a:rPr lang="cs-CZ" sz="2800">
                <a:latin typeface="Calibri" panose="020F0502020204030204" pitchFamily="34" charset="0"/>
                <a:ea typeface="Calibri" panose="020F0502020204030204" pitchFamily="34" charset="0"/>
              </a:rPr>
              <a:t>s </a:t>
            </a:r>
            <a:r>
              <a:rPr lang="en-GB" sz="2800">
                <a:latin typeface="Calibri" panose="020F0502020204030204" pitchFamily="34" charset="0"/>
                <a:ea typeface="Calibri" panose="020F0502020204030204" pitchFamily="34" charset="0"/>
              </a:rPr>
              <a:t>the aim of developing a </a:t>
            </a:r>
            <a:r>
              <a:rPr lang="en-GB" sz="2800" b="1">
                <a:latin typeface="Calibri" panose="020F0502020204030204" pitchFamily="34" charset="0"/>
                <a:ea typeface="Calibri" panose="020F0502020204030204" pitchFamily="34" charset="0"/>
              </a:rPr>
              <a:t>European Framework for Social Services of Excellence for Persons with Disabilities by 2024</a:t>
            </a:r>
          </a:p>
          <a:p>
            <a:endParaRPr lang="en-GB" sz="280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F15825-9BAD-4F2F-9A0A-827D9621B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2018" y="6459786"/>
            <a:ext cx="5105169" cy="365125"/>
          </a:xfrm>
        </p:spPr>
        <p:txBody>
          <a:bodyPr>
            <a:normAutofit/>
          </a:bodyPr>
          <a:lstStyle/>
          <a:p>
            <a:pPr algn="l" defTabSz="457223">
              <a:spcAft>
                <a:spcPts val="600"/>
              </a:spcAft>
            </a:pPr>
            <a:r>
              <a:rPr lang="en-GB">
                <a:solidFill>
                  <a:srgbClr val="637052"/>
                </a:solidFill>
                <a:latin typeface="Calibri" panose="020F0502020204030204"/>
              </a:rPr>
              <a:t>Developing a Framework for Measuring Service Quality in Europe</a:t>
            </a:r>
          </a:p>
        </p:txBody>
      </p:sp>
    </p:spTree>
    <p:extLst>
      <p:ext uri="{BB962C8B-B14F-4D97-AF65-F5344CB8AC3E}">
        <p14:creationId xmlns:p14="http://schemas.microsoft.com/office/powerpoint/2010/main" val="3229283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23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A04B77D-C9EB-4CB7-8105-25FBC7D53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cs-CZ" sz="3600">
                <a:solidFill>
                  <a:srgbClr val="FFFFFF"/>
                </a:solidFill>
              </a:rPr>
              <a:t>Aim of the study</a:t>
            </a:r>
            <a:endParaRPr lang="en-GB" sz="3600">
              <a:solidFill>
                <a:srgbClr val="FFFFFF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E55F60-C797-49D2-8023-8E19B5ACD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7" y="605896"/>
            <a:ext cx="6413663" cy="564620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800">
                <a:latin typeface="Calibri" panose="020F0502020204030204" pitchFamily="34" charset="0"/>
              </a:rPr>
              <a:t>The main aim</a:t>
            </a:r>
            <a:r>
              <a:rPr lang="cs-CZ" sz="2800">
                <a:latin typeface="Calibri" panose="020F0502020204030204" pitchFamily="34" charset="0"/>
              </a:rPr>
              <a:t>s</a:t>
            </a:r>
            <a:r>
              <a:rPr lang="en-GB" sz="2800">
                <a:latin typeface="Calibri" panose="020F0502020204030204" pitchFamily="34" charset="0"/>
              </a:rPr>
              <a:t> of the study</a:t>
            </a:r>
            <a:r>
              <a:rPr lang="cs-CZ" sz="2800">
                <a:latin typeface="Calibri" panose="020F0502020204030204" pitchFamily="34" charset="0"/>
              </a:rPr>
              <a:t>:</a:t>
            </a:r>
          </a:p>
          <a:p>
            <a:pPr marL="514376" indent="-514376">
              <a:buFont typeface="+mj-lt"/>
              <a:buAutoNum type="arabicPeriod"/>
            </a:pPr>
            <a:r>
              <a:rPr lang="en-CA" sz="2800"/>
              <a:t>provide </a:t>
            </a:r>
            <a:r>
              <a:rPr lang="en-CA" sz="2800" b="1"/>
              <a:t>an overview of frameworks used for measuring the quality of services for persons with disabilities and </a:t>
            </a:r>
            <a:endParaRPr lang="cs-CZ" sz="2800" b="1"/>
          </a:p>
          <a:p>
            <a:pPr marL="514376" indent="-514376">
              <a:buFont typeface="+mj-lt"/>
              <a:buAutoNum type="arabicPeriod"/>
            </a:pPr>
            <a:r>
              <a:rPr lang="en-CA" sz="2800" b="1"/>
              <a:t>identify a list of indicators of service quality</a:t>
            </a:r>
            <a:r>
              <a:rPr lang="en-CA" sz="2800"/>
              <a:t>, with a particular focus on those which are:</a:t>
            </a:r>
            <a:endParaRPr lang="en-GB" sz="2800"/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400"/>
              <a:t>outcomes-based</a:t>
            </a:r>
            <a:endParaRPr lang="en-GB" sz="2400"/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400"/>
              <a:t>focused on the quality-of-life concept</a:t>
            </a:r>
            <a:endParaRPr lang="en-GB" sz="2400"/>
          </a:p>
          <a:p>
            <a:pPr lvl="1">
              <a:buFont typeface="Wingdings" panose="05000000000000000000" pitchFamily="2" charset="2"/>
              <a:buChar char="§"/>
            </a:pPr>
            <a:r>
              <a:rPr lang="en-CA" sz="2400"/>
              <a:t>aligned with the UN Convention on the Rights of Persons with Disabilities. </a:t>
            </a:r>
            <a:endParaRPr lang="cs-CZ" sz="2400"/>
          </a:p>
          <a:p>
            <a:endParaRPr lang="en-GB"/>
          </a:p>
          <a:p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544586-D9F4-4A5A-86F4-90E35BFBF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2018" y="6459786"/>
            <a:ext cx="5105169" cy="365125"/>
          </a:xfrm>
        </p:spPr>
        <p:txBody>
          <a:bodyPr>
            <a:normAutofit/>
          </a:bodyPr>
          <a:lstStyle/>
          <a:p>
            <a:pPr algn="l" defTabSz="457223">
              <a:spcAft>
                <a:spcPts val="600"/>
              </a:spcAft>
            </a:pPr>
            <a:r>
              <a:rPr lang="en-GB">
                <a:solidFill>
                  <a:srgbClr val="637052"/>
                </a:solidFill>
                <a:latin typeface="Calibri" panose="020F0502020204030204"/>
              </a:rPr>
              <a:t>Developing a Framework for Measuring Service Quality in Europe</a:t>
            </a:r>
          </a:p>
        </p:txBody>
      </p:sp>
    </p:spTree>
    <p:extLst>
      <p:ext uri="{BB962C8B-B14F-4D97-AF65-F5344CB8AC3E}">
        <p14:creationId xmlns:p14="http://schemas.microsoft.com/office/powerpoint/2010/main" val="1880631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FE9996-7EAC-4679-B37D-C1045F42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1DF1FE-5CC8-43D2-A76C-93C76EED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61BEBD-A23C-409E-ABC7-73F9EDC02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23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Methods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941" y="625466"/>
            <a:ext cx="6568945" cy="5413895"/>
          </a:xfrm>
        </p:spPr>
        <p:txBody>
          <a:bodyPr vert="horz" lIns="0" tIns="45720" rIns="0" bIns="45720" rtlCol="0"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/>
              <a:t>Literature review to identify: </a:t>
            </a:r>
            <a:r>
              <a:rPr lang="en-US" sz="2800" b="1"/>
              <a:t>Frameworks used </a:t>
            </a:r>
            <a:r>
              <a:rPr lang="en-US" sz="2800"/>
              <a:t>to measure service quality</a:t>
            </a:r>
            <a:r>
              <a:rPr lang="cs-CZ" sz="2800"/>
              <a:t> and </a:t>
            </a:r>
            <a:r>
              <a:rPr lang="en-US" sz="2800" b="1"/>
              <a:t>Indicators of service quality</a:t>
            </a:r>
            <a:r>
              <a:rPr lang="en-US" sz="2800"/>
              <a:t>, with a particular focus on </a:t>
            </a:r>
            <a:r>
              <a:rPr lang="en-US" sz="2800" b="1"/>
              <a:t>outcomes</a:t>
            </a:r>
            <a:r>
              <a:rPr lang="en-US" sz="2800"/>
              <a:t> but not omitting </a:t>
            </a:r>
            <a:r>
              <a:rPr lang="en-US" sz="2800" b="1"/>
              <a:t>processes</a:t>
            </a:r>
            <a:r>
              <a:rPr lang="en-US" sz="2800"/>
              <a:t> and </a:t>
            </a:r>
            <a:r>
              <a:rPr lang="en-US" sz="2800" b="1"/>
              <a:t>inputs</a:t>
            </a:r>
            <a:endParaRPr lang="cs-CZ" sz="2800" b="1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/>
              <a:t>Country templates </a:t>
            </a:r>
            <a:r>
              <a:rPr lang="en-US" sz="2800"/>
              <a:t>completed by local “experts” – focus on both formal systems (in law) AND informal “voluntary” frameworks</a:t>
            </a:r>
            <a:endParaRPr lang="en-US" sz="320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/>
              <a:t>Consultation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4848671-E241-49F8-AEA1-30DD6DBCB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2018" y="6459786"/>
            <a:ext cx="510516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457223">
              <a:spcAft>
                <a:spcPts val="600"/>
              </a:spcAft>
            </a:pPr>
            <a:r>
              <a:rPr lang="en-US">
                <a:solidFill>
                  <a:srgbClr val="637052"/>
                </a:solidFill>
                <a:latin typeface="Calibri" panose="020F0502020204030204"/>
              </a:rPr>
              <a:t>Developing a Framework for Measuring Service Quality in Europe</a:t>
            </a:r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EB689C60-9879-A094-F210-AE26C400F948}"/>
              </a:ext>
            </a:extLst>
          </p:cNvPr>
          <p:cNvSpPr/>
          <p:nvPr/>
        </p:nvSpPr>
        <p:spPr>
          <a:xfrm>
            <a:off x="4163891" y="625466"/>
            <a:ext cx="1282700" cy="541389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23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74325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23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E05D60B-CBFD-4390-AB93-4CBD6F258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anchor="ctr">
            <a:normAutofit/>
          </a:bodyPr>
          <a:lstStyle/>
          <a:p>
            <a:r>
              <a:rPr lang="en-GB" sz="3600">
                <a:solidFill>
                  <a:srgbClr val="FFFFFF"/>
                </a:solidFill>
              </a:rPr>
              <a:t>Key findings from </a:t>
            </a:r>
            <a:r>
              <a:rPr lang="cs-CZ" sz="3600">
                <a:solidFill>
                  <a:srgbClr val="FFFFFF"/>
                </a:solidFill>
              </a:rPr>
              <a:t>lit. </a:t>
            </a:r>
            <a:r>
              <a:rPr lang="en-GB" sz="3600">
                <a:solidFill>
                  <a:srgbClr val="FFFFFF"/>
                </a:solidFill>
              </a:rPr>
              <a:t>review and</a:t>
            </a:r>
            <a:r>
              <a:rPr lang="cs-CZ" sz="3600">
                <a:solidFill>
                  <a:srgbClr val="FFFFFF"/>
                </a:solidFill>
              </a:rPr>
              <a:t> country </a:t>
            </a:r>
            <a:r>
              <a:rPr lang="en-GB" sz="3600">
                <a:solidFill>
                  <a:srgbClr val="FFFFFF"/>
                </a:solidFill>
              </a:rPr>
              <a:t> template analysis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2FF4F8-79D7-4DFB-BD9E-3E59DACAA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2018" y="6459786"/>
            <a:ext cx="5105169" cy="365125"/>
          </a:xfrm>
        </p:spPr>
        <p:txBody>
          <a:bodyPr>
            <a:normAutofit/>
          </a:bodyPr>
          <a:lstStyle/>
          <a:p>
            <a:pPr algn="l" defTabSz="457223">
              <a:spcAft>
                <a:spcPts val="600"/>
              </a:spcAft>
            </a:pPr>
            <a:r>
              <a:rPr lang="en-GB">
                <a:solidFill>
                  <a:srgbClr val="637052"/>
                </a:solidFill>
                <a:latin typeface="Calibri" panose="020F0502020204030204"/>
              </a:rPr>
              <a:t>Developing a Framework for Measuring Service Quality in Europe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AB9619F-2D0D-C8DC-52DF-660B9EEDF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00" y="605896"/>
            <a:ext cx="7467600" cy="5515504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1600"/>
              <a:t> </a:t>
            </a:r>
            <a:r>
              <a:rPr lang="en-GB" sz="2133"/>
              <a:t>Most common way of </a:t>
            </a:r>
            <a:r>
              <a:rPr lang="en-GB" sz="2133" b="1"/>
              <a:t>conceptualising service quality in the research literature was in terms of STRUCTURE – PROCESS – OUTCOMES</a:t>
            </a:r>
            <a:r>
              <a:rPr lang="en-GB" sz="2133"/>
              <a:t>  (Donabedian’s model)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133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133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seven out of the </a:t>
            </a:r>
            <a:r>
              <a:rPr lang="en-GB" sz="2133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focal countries </a:t>
            </a:r>
            <a:r>
              <a:rPr lang="en-GB" sz="2133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was a system or framework related to the quality of services set out in legislation. </a:t>
            </a:r>
            <a:r>
              <a:rPr lang="en-GB" sz="2133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focus of such systems tended to be primarily on processes and practices, rather than outcomes. </a:t>
            </a:r>
            <a:endParaRPr lang="en-GB" sz="2133"/>
          </a:p>
          <a:p>
            <a:pPr>
              <a:buFont typeface="Wingdings" panose="05000000000000000000" pitchFamily="2" charset="2"/>
              <a:buChar char="q"/>
            </a:pPr>
            <a:r>
              <a:rPr lang="en-GB" sz="2133"/>
              <a:t> </a:t>
            </a:r>
            <a:r>
              <a:rPr lang="en-GB" sz="2133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different </a:t>
            </a:r>
            <a:r>
              <a:rPr lang="en-GB" sz="2133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conceptualisations of outcomes</a:t>
            </a:r>
            <a:r>
              <a:rPr lang="cs-CZ" sz="2133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m</a:t>
            </a:r>
            <a:r>
              <a:rPr lang="en-GB" sz="2133" b="1" err="1"/>
              <a:t>ost</a:t>
            </a:r>
            <a:r>
              <a:rPr lang="en-GB" sz="2133" b="1"/>
              <a:t> commonly defined in terms of “quality of life”</a:t>
            </a:r>
            <a:r>
              <a:rPr lang="cs-CZ" sz="2133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/1/</a:t>
            </a:r>
            <a:r>
              <a:rPr lang="en-GB" sz="2133" b="1"/>
              <a:t> </a:t>
            </a:r>
            <a:r>
              <a:rPr lang="en-GB" sz="2133"/>
              <a:t>but not always clearly specified or operationalised – left up to service providers to interpret. </a:t>
            </a:r>
            <a:endParaRPr lang="cs-CZ" sz="2133"/>
          </a:p>
          <a:p>
            <a:pPr>
              <a:buFont typeface="Wingdings" panose="05000000000000000000" pitchFamily="2" charset="2"/>
              <a:buChar char="q"/>
            </a:pPr>
            <a:r>
              <a:rPr lang="cs-CZ" sz="2133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133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some countries, there are </a:t>
            </a:r>
            <a:r>
              <a:rPr lang="cs-CZ" sz="2133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several</a:t>
            </a:r>
            <a:r>
              <a:rPr lang="en-GB" sz="2133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different (and sometimes competing) </a:t>
            </a:r>
            <a:r>
              <a:rPr lang="cs-CZ" sz="2133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GB" sz="2133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rameworks</a:t>
            </a:r>
            <a:r>
              <a:rPr lang="en-GB" sz="2133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measuring outcomes.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133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Literature on outcomes-based measures is most likely to be found in the intellectual disability field.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2572391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1CE8E-38BC-4B7B-A23B-88F82E4D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Innovative </a:t>
            </a:r>
            <a:r>
              <a:rPr lang="cs-CZ"/>
              <a:t>f</a:t>
            </a:r>
            <a:r>
              <a:rPr lang="en-GB"/>
              <a:t>rameworks and tools identified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BF82A-BA46-4065-8DEF-3031F286D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9" y="1272210"/>
            <a:ext cx="2664532" cy="428438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/>
              <a:t> </a:t>
            </a:r>
            <a:r>
              <a:rPr lang="en-GB" sz="2400" b="1"/>
              <a:t>We identified and mapped 20 tools </a:t>
            </a:r>
            <a:r>
              <a:rPr lang="en-GB" sz="2400"/>
              <a:t>and </a:t>
            </a:r>
            <a:r>
              <a:rPr lang="cs-CZ" sz="2400"/>
              <a:t>f</a:t>
            </a:r>
            <a:r>
              <a:rPr lang="en-GB" sz="2400" err="1"/>
              <a:t>rameworks</a:t>
            </a:r>
            <a:r>
              <a:rPr lang="en-GB" sz="2400"/>
              <a:t> from across the globe </a:t>
            </a:r>
            <a:r>
              <a:rPr lang="en-GB" sz="2400" b="1"/>
              <a:t>that included some element focused on outcomes</a:t>
            </a:r>
            <a:endParaRPr lang="cs-CZ" sz="2400" b="1"/>
          </a:p>
          <a:p>
            <a:pPr marL="0" indent="0">
              <a:buNone/>
            </a:pPr>
            <a:endParaRPr lang="en-GB" sz="240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/>
              <a:t> Mapped them to the </a:t>
            </a:r>
            <a:r>
              <a:rPr lang="en-GB" sz="2400" err="1"/>
              <a:t>Schalock</a:t>
            </a:r>
            <a:r>
              <a:rPr lang="en-GB" sz="2400"/>
              <a:t> et al QoL dimensions</a:t>
            </a:r>
          </a:p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543CA-A875-4A41-834C-C360EC8A1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r>
              <a:rPr lang="en-GB">
                <a:latin typeface="Calibri" panose="020F0502020204030204"/>
              </a:rPr>
              <a:t>Developing a Framework for Measuring Service Quality in Europe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B488971-3B95-4185-80C4-FEFF91A33295}"/>
              </a:ext>
            </a:extLst>
          </p:cNvPr>
          <p:cNvGraphicFramePr>
            <a:graphicFrameLocks noGrp="1"/>
          </p:cNvGraphicFramePr>
          <p:nvPr/>
        </p:nvGraphicFramePr>
        <p:xfrm>
          <a:off x="3474721" y="1039661"/>
          <a:ext cx="8111551" cy="505069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8111551">
                  <a:extLst>
                    <a:ext uri="{9D8B030D-6E8A-4147-A177-3AD203B41FA5}">
                      <a16:colId xmlns:a16="http://schemas.microsoft.com/office/drawing/2014/main" val="4158041662"/>
                    </a:ext>
                  </a:extLst>
                </a:gridCol>
              </a:tblGrid>
              <a:tr h="249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Framework/tool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2" marR="22512" marT="0" marB="0" anchor="ctr"/>
                </a:tc>
                <a:extLst>
                  <a:ext uri="{0D108BD9-81ED-4DB2-BD59-A6C34878D82A}">
                    <a16:rowId xmlns:a16="http://schemas.microsoft.com/office/drawing/2014/main" val="2557878070"/>
                  </a:ext>
                </a:extLst>
              </a:tr>
              <a:tr h="2181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effectLst/>
                        </a:rPr>
                        <a:t>Bigby et al. (2014, Australia)</a:t>
                      </a:r>
                    </a:p>
                  </a:txBody>
                  <a:tcPr marL="22512" marR="22512" marT="0" marB="0"/>
                </a:tc>
                <a:extLst>
                  <a:ext uri="{0D108BD9-81ED-4DB2-BD59-A6C34878D82A}">
                    <a16:rowId xmlns:a16="http://schemas.microsoft.com/office/drawing/2014/main" val="2856396001"/>
                  </a:ext>
                </a:extLst>
              </a:tr>
              <a:tr h="2181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effectLst/>
                        </a:rPr>
                        <a:t>The Quality Cube (Netherlands)</a:t>
                      </a:r>
                    </a:p>
                  </a:txBody>
                  <a:tcPr marL="22512" marR="22512" marT="0" marB="0"/>
                </a:tc>
                <a:extLst>
                  <a:ext uri="{0D108BD9-81ED-4DB2-BD59-A6C34878D82A}">
                    <a16:rowId xmlns:a16="http://schemas.microsoft.com/office/drawing/2014/main" val="3490801190"/>
                  </a:ext>
                </a:extLst>
              </a:tr>
              <a:tr h="265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effectLst/>
                        </a:rPr>
                        <a:t>ASCOT – Social Care related quality of life (UK and internationally)</a:t>
                      </a:r>
                      <a:endParaRPr lang="en-GB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2" marR="22512" marT="0" marB="0"/>
                </a:tc>
                <a:extLst>
                  <a:ext uri="{0D108BD9-81ED-4DB2-BD59-A6C34878D82A}">
                    <a16:rowId xmlns:a16="http://schemas.microsoft.com/office/drawing/2014/main" val="562014397"/>
                  </a:ext>
                </a:extLst>
              </a:tr>
              <a:tr h="2181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effectLst/>
                        </a:rPr>
                        <a:t>Changing our Lives Quality of life Standards (UK)</a:t>
                      </a:r>
                      <a:endParaRPr lang="en-GB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2" marR="22512" marT="0" marB="0"/>
                </a:tc>
                <a:extLst>
                  <a:ext uri="{0D108BD9-81ED-4DB2-BD59-A6C34878D82A}">
                    <a16:rowId xmlns:a16="http://schemas.microsoft.com/office/drawing/2014/main" val="1702844182"/>
                  </a:ext>
                </a:extLst>
              </a:tr>
              <a:tr h="2181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effectLst/>
                        </a:rPr>
                        <a:t>Social Services Quality Standards (Czechia)</a:t>
                      </a:r>
                      <a:endParaRPr lang="en-GB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2" marR="22512" marT="0" marB="0"/>
                </a:tc>
                <a:extLst>
                  <a:ext uri="{0D108BD9-81ED-4DB2-BD59-A6C34878D82A}">
                    <a16:rowId xmlns:a16="http://schemas.microsoft.com/office/drawing/2014/main" val="925161882"/>
                  </a:ext>
                </a:extLst>
              </a:tr>
              <a:tr h="2351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effectLst/>
                        </a:rPr>
                        <a:t>Personal Outcomes Measure (USA and internationally)</a:t>
                      </a:r>
                    </a:p>
                  </a:txBody>
                  <a:tcPr marL="22512" marR="22512" marT="0" marB="0"/>
                </a:tc>
                <a:extLst>
                  <a:ext uri="{0D108BD9-81ED-4DB2-BD59-A6C34878D82A}">
                    <a16:rowId xmlns:a16="http://schemas.microsoft.com/office/drawing/2014/main" val="177601129"/>
                  </a:ext>
                </a:extLst>
              </a:tr>
              <a:tr h="2222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effectLst/>
                        </a:rPr>
                        <a:t>National Quality Forum framework (USA)</a:t>
                      </a:r>
                      <a:endParaRPr lang="en-GB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2" marR="22512" marT="0" marB="0"/>
                </a:tc>
                <a:extLst>
                  <a:ext uri="{0D108BD9-81ED-4DB2-BD59-A6C34878D82A}">
                    <a16:rowId xmlns:a16="http://schemas.microsoft.com/office/drawing/2014/main" val="1567036376"/>
                  </a:ext>
                </a:extLst>
              </a:tr>
              <a:tr h="2181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effectLst/>
                        </a:rPr>
                        <a:t>National Core Indicators (USA)</a:t>
                      </a:r>
                      <a:endParaRPr lang="en-GB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2" marR="22512" marT="0" marB="0"/>
                </a:tc>
                <a:extLst>
                  <a:ext uri="{0D108BD9-81ED-4DB2-BD59-A6C34878D82A}">
                    <a16:rowId xmlns:a16="http://schemas.microsoft.com/office/drawing/2014/main" val="3516457984"/>
                  </a:ext>
                </a:extLst>
              </a:tr>
              <a:tr h="2181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effectLst/>
                        </a:rPr>
                        <a:t>Home and Community-based Services Outcomes (USA)</a:t>
                      </a:r>
                      <a:endParaRPr lang="en-GB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2" marR="22512" marT="0" marB="0"/>
                </a:tc>
                <a:extLst>
                  <a:ext uri="{0D108BD9-81ED-4DB2-BD59-A6C34878D82A}">
                    <a16:rowId xmlns:a16="http://schemas.microsoft.com/office/drawing/2014/main" val="1324902201"/>
                  </a:ext>
                </a:extLst>
              </a:tr>
              <a:tr h="2181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effectLst/>
                        </a:rPr>
                        <a:t>National standards for residential services for children and adults with disabilities (Ireland)</a:t>
                      </a:r>
                    </a:p>
                  </a:txBody>
                  <a:tcPr marL="22512" marR="22512" marT="0" marB="0"/>
                </a:tc>
                <a:extLst>
                  <a:ext uri="{0D108BD9-81ED-4DB2-BD59-A6C34878D82A}">
                    <a16:rowId xmlns:a16="http://schemas.microsoft.com/office/drawing/2014/main" val="2137409684"/>
                  </a:ext>
                </a:extLst>
              </a:tr>
              <a:tr h="265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effectLst/>
                        </a:rPr>
                        <a:t>Quality of life Outcomes Domain Framework (Ireland)</a:t>
                      </a:r>
                      <a:endParaRPr lang="en-GB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2" marR="22512" marT="0" marB="0"/>
                </a:tc>
                <a:extLst>
                  <a:ext uri="{0D108BD9-81ED-4DB2-BD59-A6C34878D82A}">
                    <a16:rowId xmlns:a16="http://schemas.microsoft.com/office/drawing/2014/main" val="4023212248"/>
                  </a:ext>
                </a:extLst>
              </a:tr>
              <a:tr h="2181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effectLst/>
                        </a:rPr>
                        <a:t>EQUASS (Europe)</a:t>
                      </a:r>
                      <a:endParaRPr lang="en-GB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2" marR="22512" marT="0" marB="0"/>
                </a:tc>
                <a:extLst>
                  <a:ext uri="{0D108BD9-81ED-4DB2-BD59-A6C34878D82A}">
                    <a16:rowId xmlns:a16="http://schemas.microsoft.com/office/drawing/2014/main" val="1425917415"/>
                  </a:ext>
                </a:extLst>
              </a:tr>
              <a:tr h="4464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effectLst/>
                        </a:rPr>
                        <a:t>Guidance on a Human Rights-based Approach in Health and Social Care Health Services. By Health Information and Quality Authority (Ireland) </a:t>
                      </a:r>
                      <a:endParaRPr lang="en-GB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2" marR="22512" marT="0" marB="0"/>
                </a:tc>
                <a:extLst>
                  <a:ext uri="{0D108BD9-81ED-4DB2-BD59-A6C34878D82A}">
                    <a16:rowId xmlns:a16="http://schemas.microsoft.com/office/drawing/2014/main" val="760175191"/>
                  </a:ext>
                </a:extLst>
              </a:tr>
              <a:tr h="2652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effectLst/>
                        </a:rPr>
                        <a:t>National longitudinal Transition Study (Shrogren et al) USA</a:t>
                      </a:r>
                      <a:endParaRPr lang="en-GB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2" marR="22512" marT="0" marB="0"/>
                </a:tc>
                <a:extLst>
                  <a:ext uri="{0D108BD9-81ED-4DB2-BD59-A6C34878D82A}">
                    <a16:rowId xmlns:a16="http://schemas.microsoft.com/office/drawing/2014/main" val="3495884294"/>
                  </a:ext>
                </a:extLst>
              </a:tr>
              <a:tr h="2652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effectLst/>
                        </a:rPr>
                        <a:t>Standards New Zealand Health and disability services standard NZS 8134: 2021</a:t>
                      </a:r>
                      <a:endParaRPr lang="en-GB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2" marR="22512" marT="0" marB="0"/>
                </a:tc>
                <a:extLst>
                  <a:ext uri="{0D108BD9-81ED-4DB2-BD59-A6C34878D82A}">
                    <a16:rowId xmlns:a16="http://schemas.microsoft.com/office/drawing/2014/main" val="524821304"/>
                  </a:ext>
                </a:extLst>
              </a:tr>
              <a:tr h="2181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effectLst/>
                        </a:rPr>
                        <a:t>Quality of life impact of services tool (QOLIS) (Europe)</a:t>
                      </a:r>
                      <a:endParaRPr lang="en-GB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2" marR="22512" marT="0" marB="0"/>
                </a:tc>
                <a:extLst>
                  <a:ext uri="{0D108BD9-81ED-4DB2-BD59-A6C34878D82A}">
                    <a16:rowId xmlns:a16="http://schemas.microsoft.com/office/drawing/2014/main" val="612064255"/>
                  </a:ext>
                </a:extLst>
              </a:tr>
              <a:tr h="2181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effectLst/>
                        </a:rPr>
                        <a:t>Siska et al. (Czechia) </a:t>
                      </a:r>
                      <a:endParaRPr lang="en-GB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2" marR="22512" marT="0" marB="0"/>
                </a:tc>
                <a:extLst>
                  <a:ext uri="{0D108BD9-81ED-4DB2-BD59-A6C34878D82A}">
                    <a16:rowId xmlns:a16="http://schemas.microsoft.com/office/drawing/2014/main" val="2110600392"/>
                  </a:ext>
                </a:extLst>
              </a:tr>
              <a:tr h="2181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effectLst/>
                        </a:rPr>
                        <a:t>National Standards for Disability services (Australia)</a:t>
                      </a:r>
                      <a:endParaRPr lang="en-GB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2" marR="22512" marT="0" marB="0"/>
                </a:tc>
                <a:extLst>
                  <a:ext uri="{0D108BD9-81ED-4DB2-BD59-A6C34878D82A}">
                    <a16:rowId xmlns:a16="http://schemas.microsoft.com/office/drawing/2014/main" val="2279896459"/>
                  </a:ext>
                </a:extLst>
              </a:tr>
              <a:tr h="2181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0">
                          <a:effectLst/>
                        </a:rPr>
                        <a:t>NDIS Practice Standards and Quality Indicators (Australia)</a:t>
                      </a:r>
                      <a:endParaRPr lang="en-GB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2" marR="22512" marT="0" marB="0"/>
                </a:tc>
                <a:extLst>
                  <a:ext uri="{0D108BD9-81ED-4DB2-BD59-A6C34878D82A}">
                    <a16:rowId xmlns:a16="http://schemas.microsoft.com/office/drawing/2014/main" val="1373016390"/>
                  </a:ext>
                </a:extLst>
              </a:tr>
              <a:tr h="218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>
                          <a:effectLst/>
                        </a:rPr>
                        <a:t>Person-centred advocacy, vision and education (USA)</a:t>
                      </a:r>
                      <a:endParaRPr lang="en-GB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512" marR="22512" marT="0" marB="0"/>
                </a:tc>
                <a:extLst>
                  <a:ext uri="{0D108BD9-81ED-4DB2-BD59-A6C34878D82A}">
                    <a16:rowId xmlns:a16="http://schemas.microsoft.com/office/drawing/2014/main" val="3714086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132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715EE82-11F4-4A7C-8660-ECB36FBCD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r>
              <a:rPr lang="en-GB">
                <a:latin typeface="Calibri" panose="020F0502020204030204"/>
              </a:rPr>
              <a:t>Developing a Framework for Measuring Service Quality in Europe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50C2CBE-EE81-9393-7848-DC6EEAB21B3A}"/>
              </a:ext>
            </a:extLst>
          </p:cNvPr>
          <p:cNvGraphicFramePr>
            <a:graphicFrameLocks noGrp="1"/>
          </p:cNvGraphicFramePr>
          <p:nvPr/>
        </p:nvGraphicFramePr>
        <p:xfrm>
          <a:off x="0" y="188518"/>
          <a:ext cx="12191999" cy="6858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5767">
                  <a:extLst>
                    <a:ext uri="{9D8B030D-6E8A-4147-A177-3AD203B41FA5}">
                      <a16:colId xmlns:a16="http://schemas.microsoft.com/office/drawing/2014/main" val="2653736141"/>
                    </a:ext>
                  </a:extLst>
                </a:gridCol>
                <a:gridCol w="1624674">
                  <a:extLst>
                    <a:ext uri="{9D8B030D-6E8A-4147-A177-3AD203B41FA5}">
                      <a16:colId xmlns:a16="http://schemas.microsoft.com/office/drawing/2014/main" val="3191896048"/>
                    </a:ext>
                  </a:extLst>
                </a:gridCol>
                <a:gridCol w="1365812">
                  <a:extLst>
                    <a:ext uri="{9D8B030D-6E8A-4147-A177-3AD203B41FA5}">
                      <a16:colId xmlns:a16="http://schemas.microsoft.com/office/drawing/2014/main" val="974274026"/>
                    </a:ext>
                  </a:extLst>
                </a:gridCol>
                <a:gridCol w="1031851">
                  <a:extLst>
                    <a:ext uri="{9D8B030D-6E8A-4147-A177-3AD203B41FA5}">
                      <a16:colId xmlns:a16="http://schemas.microsoft.com/office/drawing/2014/main" val="3699651789"/>
                    </a:ext>
                  </a:extLst>
                </a:gridCol>
                <a:gridCol w="1340779">
                  <a:extLst>
                    <a:ext uri="{9D8B030D-6E8A-4147-A177-3AD203B41FA5}">
                      <a16:colId xmlns:a16="http://schemas.microsoft.com/office/drawing/2014/main" val="1240593536"/>
                    </a:ext>
                  </a:extLst>
                </a:gridCol>
                <a:gridCol w="1340779">
                  <a:extLst>
                    <a:ext uri="{9D8B030D-6E8A-4147-A177-3AD203B41FA5}">
                      <a16:colId xmlns:a16="http://schemas.microsoft.com/office/drawing/2014/main" val="3717166433"/>
                    </a:ext>
                  </a:extLst>
                </a:gridCol>
                <a:gridCol w="1340779">
                  <a:extLst>
                    <a:ext uri="{9D8B030D-6E8A-4147-A177-3AD203B41FA5}">
                      <a16:colId xmlns:a16="http://schemas.microsoft.com/office/drawing/2014/main" val="2002579882"/>
                    </a:ext>
                  </a:extLst>
                </a:gridCol>
                <a:gridCol w="1340779">
                  <a:extLst>
                    <a:ext uri="{9D8B030D-6E8A-4147-A177-3AD203B41FA5}">
                      <a16:colId xmlns:a16="http://schemas.microsoft.com/office/drawing/2014/main" val="3860138565"/>
                    </a:ext>
                  </a:extLst>
                </a:gridCol>
                <a:gridCol w="1340779">
                  <a:extLst>
                    <a:ext uri="{9D8B030D-6E8A-4147-A177-3AD203B41FA5}">
                      <a16:colId xmlns:a16="http://schemas.microsoft.com/office/drawing/2014/main" val="2752746882"/>
                    </a:ext>
                  </a:extLst>
                </a:gridCol>
              </a:tblGrid>
              <a:tr h="29865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Framework/tool (ex</a:t>
                      </a:r>
                      <a:r>
                        <a:rPr lang="cs-CZ" sz="1600" err="1">
                          <a:effectLst/>
                        </a:rPr>
                        <a:t>ampl</a:t>
                      </a:r>
                      <a:r>
                        <a:rPr lang="cs-CZ" sz="1600">
                          <a:effectLst/>
                        </a:rPr>
                        <a:t>.</a:t>
                      </a:r>
                      <a:r>
                        <a:rPr lang="en-GB" sz="1600">
                          <a:effectLst/>
                        </a:rPr>
                        <a:t>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6" marR="30816" marT="0" marB="0" anchor="ctr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900" err="1">
                          <a:effectLst/>
                        </a:rPr>
                        <a:t>Mapping</a:t>
                      </a:r>
                      <a:r>
                        <a:rPr lang="cs-CZ" sz="1900">
                          <a:effectLst/>
                        </a:rPr>
                        <a:t> </a:t>
                      </a:r>
                      <a:r>
                        <a:rPr lang="cs-CZ" sz="1900" err="1">
                          <a:effectLst/>
                        </a:rPr>
                        <a:t>the</a:t>
                      </a:r>
                      <a:r>
                        <a:rPr lang="cs-CZ" sz="1900">
                          <a:effectLst/>
                        </a:rPr>
                        <a:t> </a:t>
                      </a:r>
                      <a:r>
                        <a:rPr lang="cs-CZ" sz="1900" err="1">
                          <a:effectLst/>
                        </a:rPr>
                        <a:t>Frameworks</a:t>
                      </a:r>
                      <a:r>
                        <a:rPr lang="cs-CZ" sz="1900">
                          <a:effectLst/>
                        </a:rPr>
                        <a:t> </a:t>
                      </a:r>
                      <a:r>
                        <a:rPr lang="cs-CZ" sz="1900" err="1">
                          <a:effectLst/>
                        </a:rPr>
                        <a:t>into</a:t>
                      </a:r>
                      <a:r>
                        <a:rPr lang="cs-CZ" sz="1900">
                          <a:effectLst/>
                        </a:rPr>
                        <a:t> </a:t>
                      </a:r>
                      <a:r>
                        <a:rPr lang="en-GB" sz="1900">
                          <a:effectLst/>
                        </a:rPr>
                        <a:t>Quality of </a:t>
                      </a:r>
                      <a:r>
                        <a:rPr lang="cs-CZ" sz="1900">
                          <a:effectLst/>
                        </a:rPr>
                        <a:t>L</a:t>
                      </a:r>
                      <a:r>
                        <a:rPr lang="en-GB" sz="1900" err="1">
                          <a:effectLst/>
                        </a:rPr>
                        <a:t>ife</a:t>
                      </a:r>
                      <a:r>
                        <a:rPr lang="en-GB" sz="1900">
                          <a:effectLst/>
                        </a:rPr>
                        <a:t> domain</a:t>
                      </a:r>
                      <a:r>
                        <a:rPr lang="cs-CZ" sz="1900">
                          <a:effectLst/>
                        </a:rPr>
                        <a:t>s</a:t>
                      </a:r>
                      <a:endParaRPr lang="en-GB" sz="1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6" marR="3081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904464"/>
                  </a:ext>
                </a:extLst>
              </a:tr>
              <a:tr h="7964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Personal development</a:t>
                      </a:r>
                      <a:endParaRPr lang="en-GB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6" marR="30816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Interpersonal relations</a:t>
                      </a:r>
                      <a:endParaRPr lang="en-GB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6" marR="30816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Rights</a:t>
                      </a:r>
                      <a:endParaRPr lang="en-GB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6" marR="30816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Social Inclusion</a:t>
                      </a:r>
                      <a:endParaRPr lang="en-GB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6" marR="30816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Self-determination</a:t>
                      </a:r>
                      <a:endParaRPr lang="en-GB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6" marR="30816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Material well-being</a:t>
                      </a:r>
                      <a:endParaRPr lang="en-GB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6" marR="30816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Physical well-being</a:t>
                      </a:r>
                      <a:endParaRPr lang="en-GB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6" marR="30816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Emotional well-being</a:t>
                      </a:r>
                      <a:endParaRPr lang="en-GB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6" marR="30816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740145"/>
                  </a:ext>
                </a:extLst>
              </a:tr>
              <a:tr h="10073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ASCOT – Social Care related quality of life</a:t>
                      </a:r>
                      <a:endParaRPr lang="en-GB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300">
                        <a:effectLst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300">
                        <a:effectLst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300">
                        <a:effectLst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300">
                        <a:effectLst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300">
                        <a:effectLst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300">
                        <a:effectLst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3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3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 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6" marR="30816" marT="0" marB="0"/>
                </a:tc>
                <a:extLst>
                  <a:ext uri="{0D108BD9-81ED-4DB2-BD59-A6C34878D82A}">
                    <a16:rowId xmlns:a16="http://schemas.microsoft.com/office/drawing/2014/main" val="2911648483"/>
                  </a:ext>
                </a:extLst>
              </a:tr>
              <a:tr h="10073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Changing our Lives Quality of life Standards</a:t>
                      </a:r>
                      <a:endParaRPr lang="en-GB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300">
                        <a:effectLst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3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 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300">
                        <a:effectLst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300">
                        <a:effectLst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3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</a:rPr>
                        <a:t> </a:t>
                      </a:r>
                      <a:endParaRPr lang="en-GB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300">
                        <a:effectLst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300">
                        <a:effectLst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9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300">
                        <a:effectLst/>
                      </a:endParaRPr>
                    </a:p>
                  </a:txBody>
                  <a:tcPr marL="30816" marR="30816" marT="0" marB="0"/>
                </a:tc>
                <a:extLst>
                  <a:ext uri="{0D108BD9-81ED-4DB2-BD59-A6C34878D82A}">
                    <a16:rowId xmlns:a16="http://schemas.microsoft.com/office/drawing/2014/main" val="2863496212"/>
                  </a:ext>
                </a:extLst>
              </a:tr>
              <a:tr h="7026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The Quality Cube</a:t>
                      </a:r>
                      <a:endParaRPr lang="en-GB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6" marR="30816" marT="0" marB="0"/>
                </a:tc>
                <a:extLst>
                  <a:ext uri="{0D108BD9-81ED-4DB2-BD59-A6C34878D82A}">
                    <a16:rowId xmlns:a16="http://schemas.microsoft.com/office/drawing/2014/main" val="1302169048"/>
                  </a:ext>
                </a:extLst>
              </a:tr>
              <a:tr h="7555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Personal Outcomes Measure</a:t>
                      </a:r>
                      <a:endParaRPr lang="en-GB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</a:endParaRPr>
                    </a:p>
                  </a:txBody>
                  <a:tcPr marL="30816" marR="30816" marT="0" marB="0"/>
                </a:tc>
                <a:extLst>
                  <a:ext uri="{0D108BD9-81ED-4DB2-BD59-A6C34878D82A}">
                    <a16:rowId xmlns:a16="http://schemas.microsoft.com/office/drawing/2014/main" val="8927227"/>
                  </a:ext>
                </a:extLst>
              </a:tr>
              <a:tr h="7555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National Quality Forum framework</a:t>
                      </a:r>
                      <a:endParaRPr lang="en-GB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6" marR="30816" marT="0" marB="0"/>
                </a:tc>
                <a:extLst>
                  <a:ext uri="{0D108BD9-81ED-4DB2-BD59-A6C34878D82A}">
                    <a16:rowId xmlns:a16="http://schemas.microsoft.com/office/drawing/2014/main" val="909705785"/>
                  </a:ext>
                </a:extLst>
              </a:tr>
              <a:tr h="5269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National Core Indicators </a:t>
                      </a:r>
                      <a:endParaRPr lang="en-GB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r>
                        <a:rPr lang="en-GB" sz="12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200">
                        <a:effectLst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</a:endParaRPr>
                    </a:p>
                  </a:txBody>
                  <a:tcPr marL="30816" marR="30816" marT="0" marB="0"/>
                </a:tc>
                <a:extLst>
                  <a:ext uri="{0D108BD9-81ED-4DB2-BD59-A6C34878D82A}">
                    <a16:rowId xmlns:a16="http://schemas.microsoft.com/office/drawing/2014/main" val="2048804761"/>
                  </a:ext>
                </a:extLst>
              </a:tr>
              <a:tr h="10073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Home and Community-based S</a:t>
                      </a:r>
                      <a:r>
                        <a:rPr lang="cs-CZ" sz="130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Outcomes</a:t>
                      </a:r>
                      <a:endParaRPr lang="en-GB" sz="13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6" marR="308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16" marR="30816" marT="0" marB="0"/>
                </a:tc>
                <a:extLst>
                  <a:ext uri="{0D108BD9-81ED-4DB2-BD59-A6C34878D82A}">
                    <a16:rowId xmlns:a16="http://schemas.microsoft.com/office/drawing/2014/main" val="631804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134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23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96DEC6-D1B0-48C9-BBF0-6324593DC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GB" sz="3600">
                <a:solidFill>
                  <a:srgbClr val="FFFFFF"/>
                </a:solidFill>
              </a:rPr>
              <a:t>Looking at outcomes not enough on its own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8A70E3-8ADE-4330-ADF2-4861944DE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2018" y="6459786"/>
            <a:ext cx="5105169" cy="365125"/>
          </a:xfrm>
        </p:spPr>
        <p:txBody>
          <a:bodyPr>
            <a:normAutofit/>
          </a:bodyPr>
          <a:lstStyle/>
          <a:p>
            <a:pPr algn="l" defTabSz="457223">
              <a:spcAft>
                <a:spcPts val="600"/>
              </a:spcAft>
            </a:pPr>
            <a:r>
              <a:rPr lang="en-GB">
                <a:solidFill>
                  <a:srgbClr val="637052"/>
                </a:solidFill>
                <a:latin typeface="Calibri" panose="020F0502020204030204"/>
              </a:rPr>
              <a:t>Developing a Framework for Measuring Service Quality in Europe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DFACBFB7-3A39-53B1-ABC1-58057E7DF4C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41864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9415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1920</Words>
  <Application>Microsoft Office PowerPoint</Application>
  <PresentationFormat>Widescreen</PresentationFormat>
  <Paragraphs>241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Josefin Sans Regular</vt:lpstr>
      <vt:lpstr>Oswald</vt:lpstr>
      <vt:lpstr>Symbol</vt:lpstr>
      <vt:lpstr>Wingdings</vt:lpstr>
      <vt:lpstr>1_Office Theme</vt:lpstr>
      <vt:lpstr>Retrospect</vt:lpstr>
      <vt:lpstr>PowerPoint Presentation</vt:lpstr>
      <vt:lpstr>PowerPoint Presentation</vt:lpstr>
      <vt:lpstr>Background of the study</vt:lpstr>
      <vt:lpstr>Aim of the study</vt:lpstr>
      <vt:lpstr>Methods</vt:lpstr>
      <vt:lpstr>Key findings from lit. review and country  template analysis</vt:lpstr>
      <vt:lpstr>Innovative frameworks and tools identified</vt:lpstr>
      <vt:lpstr>PowerPoint Presentation</vt:lpstr>
      <vt:lpstr>Looking at outcomes not enough on its own </vt:lpstr>
      <vt:lpstr>Consultation</vt:lpstr>
      <vt:lpstr>PowerPoint Presentation</vt:lpstr>
      <vt:lpstr>Final set of outcome indicators – some examples</vt:lpstr>
      <vt:lpstr>Other outcome domains at the level of an individual</vt:lpstr>
      <vt:lpstr>Outcomes for staff and families</vt:lpstr>
      <vt:lpstr>Consultation cont. - feedback from stakeholders</vt:lpstr>
      <vt:lpstr>Implications for development of measurement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del Grosso [EASPD]</dc:creator>
  <cp:lastModifiedBy>Paola del Grosso [EASPD]</cp:lastModifiedBy>
  <cp:revision>1</cp:revision>
  <dcterms:created xsi:type="dcterms:W3CDTF">2023-01-23T14:37:36Z</dcterms:created>
  <dcterms:modified xsi:type="dcterms:W3CDTF">2023-01-23T15:28:05Z</dcterms:modified>
</cp:coreProperties>
</file>