
<file path=[Content_Types].xml><?xml version="1.0" encoding="utf-8"?>
<Types xmlns="http://schemas.openxmlformats.org/package/2006/content-types">
  <Default Extension="png" ContentType="image/png"/>
  <Default Extension="rels" ContentType="application/vnd.openxmlformats-package.relationships+xml"/>
  <Default Extension="webp" ContentType="image/png"/>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82" r:id="rId3"/>
    <p:sldId id="278" r:id="rId4"/>
    <p:sldId id="273" r:id="rId5"/>
    <p:sldId id="274" r:id="rId6"/>
    <p:sldId id="281" r:id="rId7"/>
    <p:sldId id="276" r:id="rId8"/>
    <p:sldId id="275" r:id="rId9"/>
    <p:sldId id="259" r:id="rId10"/>
    <p:sldId id="260" r:id="rId11"/>
    <p:sldId id="261" r:id="rId12"/>
    <p:sldId id="262" r:id="rId13"/>
    <p:sldId id="264" r:id="rId14"/>
    <p:sldId id="269" r:id="rId15"/>
    <p:sldId id="277" r:id="rId16"/>
    <p:sldId id="280" r:id="rId17"/>
    <p:sldId id="266" r:id="rId18"/>
    <p:sldId id="272" r:id="rId19"/>
    <p:sldId id="279" r:id="rId20"/>
    <p:sldId id="268"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71g33w0LLE59AJzo2jpRif6p7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BD773-B351-45BD-AF44-80E6D0853F3A}" type="doc">
      <dgm:prSet loTypeId="urn:microsoft.com/office/officeart/2005/8/layout/venn1" loCatId="relationship" qsTypeId="urn:microsoft.com/office/officeart/2005/8/quickstyle/simple1" qsCatId="simple" csTypeId="urn:microsoft.com/office/officeart/2005/8/colors/accent1_2" csCatId="accent1" phldr="1"/>
      <dgm:spPr/>
    </dgm:pt>
    <dgm:pt modelId="{4C4CDE5D-37A9-498C-8287-29BCBD7CF0D4}">
      <dgm:prSet phldrT="[Texto]" custT="1"/>
      <dgm:spPr>
        <a:solidFill>
          <a:schemeClr val="accent4">
            <a:lumMod val="40000"/>
            <a:lumOff val="60000"/>
            <a:alpha val="50000"/>
          </a:schemeClr>
        </a:solidFill>
        <a:ln>
          <a:noFill/>
        </a:ln>
      </dgm:spPr>
      <dgm:t>
        <a:bodyPr/>
        <a:lstStyle/>
        <a:p>
          <a:pPr>
            <a:lnSpc>
              <a:spcPct val="150000"/>
            </a:lnSpc>
          </a:pPr>
          <a:r>
            <a:rPr lang="en-US" sz="1600" b="1" noProof="0" dirty="0">
              <a:latin typeface="Calibri" panose="020F0502020204030204" pitchFamily="34" charset="0"/>
              <a:cs typeface="Calibri" panose="020F0502020204030204" pitchFamily="34" charset="0"/>
            </a:rPr>
            <a:t>Legal Capacity, Disability and Mental Health Laws</a:t>
          </a:r>
        </a:p>
      </dgm:t>
    </dgm:pt>
    <dgm:pt modelId="{7DB44E25-C4E7-452E-8C20-5A5ACA0F93DA}" type="parTrans" cxnId="{1BFF024B-65A4-48E2-8A44-6901ED249315}">
      <dgm:prSet/>
      <dgm:spPr/>
      <dgm:t>
        <a:bodyPr/>
        <a:lstStyle/>
        <a:p>
          <a:endParaRPr lang="en-GB" sz="1800" b="1"/>
        </a:p>
      </dgm:t>
    </dgm:pt>
    <dgm:pt modelId="{D4410C8A-8E29-4088-AAC7-B3C0B92C6EE3}" type="sibTrans" cxnId="{1BFF024B-65A4-48E2-8A44-6901ED249315}">
      <dgm:prSet/>
      <dgm:spPr/>
      <dgm:t>
        <a:bodyPr/>
        <a:lstStyle/>
        <a:p>
          <a:endParaRPr lang="en-GB" sz="1800" b="1"/>
        </a:p>
      </dgm:t>
    </dgm:pt>
    <dgm:pt modelId="{33F78863-478A-48FD-AC86-85C39AFC2F45}">
      <dgm:prSet phldrT="[Texto]" custT="1"/>
      <dgm:spPr>
        <a:solidFill>
          <a:schemeClr val="accent2">
            <a:lumMod val="60000"/>
            <a:lumOff val="40000"/>
            <a:alpha val="50000"/>
          </a:schemeClr>
        </a:solidFill>
        <a:ln>
          <a:noFill/>
        </a:ln>
      </dgm:spPr>
      <dgm:t>
        <a:bodyPr/>
        <a:lstStyle/>
        <a:p>
          <a:pPr algn="l">
            <a:lnSpc>
              <a:spcPct val="150000"/>
            </a:lnSpc>
          </a:pPr>
          <a:r>
            <a:rPr lang="en-GB" sz="1600" b="1" noProof="0" dirty="0">
              <a:latin typeface="Calibri" panose="020F0502020204030204" pitchFamily="34" charset="0"/>
              <a:cs typeface="Calibri" panose="020F0502020204030204" pitchFamily="34" charset="0"/>
            </a:rPr>
            <a:t>Social Practice &amp; Service Delivery Processes</a:t>
          </a:r>
        </a:p>
      </dgm:t>
    </dgm:pt>
    <dgm:pt modelId="{4385626F-8C47-4316-A398-3D83057BC9AF}" type="parTrans" cxnId="{A258E113-AC3D-4E86-AE6D-574E5D287923}">
      <dgm:prSet/>
      <dgm:spPr/>
      <dgm:t>
        <a:bodyPr/>
        <a:lstStyle/>
        <a:p>
          <a:endParaRPr lang="en-GB" sz="1800" b="1"/>
        </a:p>
      </dgm:t>
    </dgm:pt>
    <dgm:pt modelId="{D492E9D4-A011-4AA5-B1E5-DAD56A86017A}" type="sibTrans" cxnId="{A258E113-AC3D-4E86-AE6D-574E5D287923}">
      <dgm:prSet/>
      <dgm:spPr/>
      <dgm:t>
        <a:bodyPr/>
        <a:lstStyle/>
        <a:p>
          <a:endParaRPr lang="en-GB" sz="1800" b="1"/>
        </a:p>
      </dgm:t>
    </dgm:pt>
    <dgm:pt modelId="{653F49D3-B9CB-4BBE-9B7C-2A26D436872C}">
      <dgm:prSet phldrT="[Texto]" custT="1"/>
      <dgm:spPr>
        <a:solidFill>
          <a:schemeClr val="accent5">
            <a:lumMod val="60000"/>
            <a:lumOff val="40000"/>
            <a:alpha val="50000"/>
          </a:schemeClr>
        </a:solidFill>
        <a:ln>
          <a:noFill/>
        </a:ln>
      </dgm:spPr>
      <dgm:t>
        <a:bodyPr/>
        <a:lstStyle/>
        <a:p>
          <a:pPr>
            <a:lnSpc>
              <a:spcPct val="150000"/>
            </a:lnSpc>
          </a:pPr>
          <a:r>
            <a:rPr lang="es-ES" sz="1600" b="1" dirty="0">
              <a:latin typeface="Calibri" panose="020F0502020204030204" pitchFamily="34" charset="0"/>
              <a:cs typeface="Calibri" panose="020F0502020204030204" pitchFamily="34" charset="0"/>
            </a:rPr>
            <a:t>UNCRPD</a:t>
          </a:r>
          <a:endParaRPr lang="en-GB" sz="1600" b="1" dirty="0">
            <a:latin typeface="Calibri" panose="020F0502020204030204" pitchFamily="34" charset="0"/>
            <a:cs typeface="Calibri" panose="020F0502020204030204" pitchFamily="34" charset="0"/>
          </a:endParaRPr>
        </a:p>
      </dgm:t>
    </dgm:pt>
    <dgm:pt modelId="{BB78E704-108C-4910-95FA-7DCE82EF5D49}" type="parTrans" cxnId="{95A85935-CF82-444C-B7EC-54B099728CA6}">
      <dgm:prSet/>
      <dgm:spPr/>
      <dgm:t>
        <a:bodyPr/>
        <a:lstStyle/>
        <a:p>
          <a:endParaRPr lang="en-GB" sz="1800" b="1"/>
        </a:p>
      </dgm:t>
    </dgm:pt>
    <dgm:pt modelId="{212F1F50-04B9-4470-83E7-105038FD002F}" type="sibTrans" cxnId="{95A85935-CF82-444C-B7EC-54B099728CA6}">
      <dgm:prSet/>
      <dgm:spPr/>
      <dgm:t>
        <a:bodyPr/>
        <a:lstStyle/>
        <a:p>
          <a:endParaRPr lang="en-GB" sz="1800" b="1"/>
        </a:p>
      </dgm:t>
    </dgm:pt>
    <dgm:pt modelId="{84E455D3-A402-45F0-BAAA-A9B835109C17}" type="pres">
      <dgm:prSet presAssocID="{F57BD773-B351-45BD-AF44-80E6D0853F3A}" presName="compositeShape" presStyleCnt="0">
        <dgm:presLayoutVars>
          <dgm:chMax val="7"/>
          <dgm:dir/>
          <dgm:resizeHandles val="exact"/>
        </dgm:presLayoutVars>
      </dgm:prSet>
      <dgm:spPr/>
    </dgm:pt>
    <dgm:pt modelId="{12043234-454B-450F-BACD-9CCF12183ADA}" type="pres">
      <dgm:prSet presAssocID="{4C4CDE5D-37A9-498C-8287-29BCBD7CF0D4}" presName="circ1" presStyleLbl="vennNode1" presStyleIdx="0" presStyleCnt="3"/>
      <dgm:spPr/>
    </dgm:pt>
    <dgm:pt modelId="{C9115BFD-68A9-414F-8077-C355A49EF02B}" type="pres">
      <dgm:prSet presAssocID="{4C4CDE5D-37A9-498C-8287-29BCBD7CF0D4}" presName="circ1Tx" presStyleLbl="revTx" presStyleIdx="0" presStyleCnt="0">
        <dgm:presLayoutVars>
          <dgm:chMax val="0"/>
          <dgm:chPref val="0"/>
          <dgm:bulletEnabled val="1"/>
        </dgm:presLayoutVars>
      </dgm:prSet>
      <dgm:spPr/>
    </dgm:pt>
    <dgm:pt modelId="{721B84D7-11E1-4F84-85BB-1D680DFAA23E}" type="pres">
      <dgm:prSet presAssocID="{33F78863-478A-48FD-AC86-85C39AFC2F45}" presName="circ2" presStyleLbl="vennNode1" presStyleIdx="1" presStyleCnt="3"/>
      <dgm:spPr/>
    </dgm:pt>
    <dgm:pt modelId="{4CBBB45F-A827-4C94-AA11-99E22539BE35}" type="pres">
      <dgm:prSet presAssocID="{33F78863-478A-48FD-AC86-85C39AFC2F45}" presName="circ2Tx" presStyleLbl="revTx" presStyleIdx="0" presStyleCnt="0">
        <dgm:presLayoutVars>
          <dgm:chMax val="0"/>
          <dgm:chPref val="0"/>
          <dgm:bulletEnabled val="1"/>
        </dgm:presLayoutVars>
      </dgm:prSet>
      <dgm:spPr/>
    </dgm:pt>
    <dgm:pt modelId="{5D751586-8196-4595-853C-78D891453739}" type="pres">
      <dgm:prSet presAssocID="{653F49D3-B9CB-4BBE-9B7C-2A26D436872C}" presName="circ3" presStyleLbl="vennNode1" presStyleIdx="2" presStyleCnt="3"/>
      <dgm:spPr/>
    </dgm:pt>
    <dgm:pt modelId="{B967CAEE-D919-44D2-B2BF-56AF37E4ED2C}" type="pres">
      <dgm:prSet presAssocID="{653F49D3-B9CB-4BBE-9B7C-2A26D436872C}" presName="circ3Tx" presStyleLbl="revTx" presStyleIdx="0" presStyleCnt="0">
        <dgm:presLayoutVars>
          <dgm:chMax val="0"/>
          <dgm:chPref val="0"/>
          <dgm:bulletEnabled val="1"/>
        </dgm:presLayoutVars>
      </dgm:prSet>
      <dgm:spPr/>
    </dgm:pt>
  </dgm:ptLst>
  <dgm:cxnLst>
    <dgm:cxn modelId="{A258E113-AC3D-4E86-AE6D-574E5D287923}" srcId="{F57BD773-B351-45BD-AF44-80E6D0853F3A}" destId="{33F78863-478A-48FD-AC86-85C39AFC2F45}" srcOrd="1" destOrd="0" parTransId="{4385626F-8C47-4316-A398-3D83057BC9AF}" sibTransId="{D492E9D4-A011-4AA5-B1E5-DAD56A86017A}"/>
    <dgm:cxn modelId="{95A85935-CF82-444C-B7EC-54B099728CA6}" srcId="{F57BD773-B351-45BD-AF44-80E6D0853F3A}" destId="{653F49D3-B9CB-4BBE-9B7C-2A26D436872C}" srcOrd="2" destOrd="0" parTransId="{BB78E704-108C-4910-95FA-7DCE82EF5D49}" sibTransId="{212F1F50-04B9-4470-83E7-105038FD002F}"/>
    <dgm:cxn modelId="{1BFF024B-65A4-48E2-8A44-6901ED249315}" srcId="{F57BD773-B351-45BD-AF44-80E6D0853F3A}" destId="{4C4CDE5D-37A9-498C-8287-29BCBD7CF0D4}" srcOrd="0" destOrd="0" parTransId="{7DB44E25-C4E7-452E-8C20-5A5ACA0F93DA}" sibTransId="{D4410C8A-8E29-4088-AAC7-B3C0B92C6EE3}"/>
    <dgm:cxn modelId="{B5028E58-7A7E-47EF-B7C0-74D60B894472}" type="presOf" srcId="{33F78863-478A-48FD-AC86-85C39AFC2F45}" destId="{721B84D7-11E1-4F84-85BB-1D680DFAA23E}" srcOrd="0" destOrd="0" presId="urn:microsoft.com/office/officeart/2005/8/layout/venn1"/>
    <dgm:cxn modelId="{7D23D3AC-AC64-4C20-9FB1-DA3190903A65}" type="presOf" srcId="{653F49D3-B9CB-4BBE-9B7C-2A26D436872C}" destId="{B967CAEE-D919-44D2-B2BF-56AF37E4ED2C}" srcOrd="1" destOrd="0" presId="urn:microsoft.com/office/officeart/2005/8/layout/venn1"/>
    <dgm:cxn modelId="{27E8D5AC-9915-43C3-AB90-2FC859A8D375}" type="presOf" srcId="{F57BD773-B351-45BD-AF44-80E6D0853F3A}" destId="{84E455D3-A402-45F0-BAAA-A9B835109C17}" srcOrd="0" destOrd="0" presId="urn:microsoft.com/office/officeart/2005/8/layout/venn1"/>
    <dgm:cxn modelId="{597B18AE-C727-479C-92F0-25F7B2B0CF73}" type="presOf" srcId="{33F78863-478A-48FD-AC86-85C39AFC2F45}" destId="{4CBBB45F-A827-4C94-AA11-99E22539BE35}" srcOrd="1" destOrd="0" presId="urn:microsoft.com/office/officeart/2005/8/layout/venn1"/>
    <dgm:cxn modelId="{D865F6C3-932A-41BD-81C9-B1D72ABA8C8B}" type="presOf" srcId="{653F49D3-B9CB-4BBE-9B7C-2A26D436872C}" destId="{5D751586-8196-4595-853C-78D891453739}" srcOrd="0" destOrd="0" presId="urn:microsoft.com/office/officeart/2005/8/layout/venn1"/>
    <dgm:cxn modelId="{C6FEFADD-7741-4A4B-AC8C-DF3829B68C32}" type="presOf" srcId="{4C4CDE5D-37A9-498C-8287-29BCBD7CF0D4}" destId="{12043234-454B-450F-BACD-9CCF12183ADA}" srcOrd="0" destOrd="0" presId="urn:microsoft.com/office/officeart/2005/8/layout/venn1"/>
    <dgm:cxn modelId="{B65609F2-AA9F-46EE-A1B6-838AC545EEE3}" type="presOf" srcId="{4C4CDE5D-37A9-498C-8287-29BCBD7CF0D4}" destId="{C9115BFD-68A9-414F-8077-C355A49EF02B}" srcOrd="1" destOrd="0" presId="urn:microsoft.com/office/officeart/2005/8/layout/venn1"/>
    <dgm:cxn modelId="{B6019482-DFA7-43C6-80AB-2A2096F38048}" type="presParOf" srcId="{84E455D3-A402-45F0-BAAA-A9B835109C17}" destId="{12043234-454B-450F-BACD-9CCF12183ADA}" srcOrd="0" destOrd="0" presId="urn:microsoft.com/office/officeart/2005/8/layout/venn1"/>
    <dgm:cxn modelId="{269D7E45-70D9-4432-B1A5-B95CE4841589}" type="presParOf" srcId="{84E455D3-A402-45F0-BAAA-A9B835109C17}" destId="{C9115BFD-68A9-414F-8077-C355A49EF02B}" srcOrd="1" destOrd="0" presId="urn:microsoft.com/office/officeart/2005/8/layout/venn1"/>
    <dgm:cxn modelId="{6310430B-7FF3-4ED1-95FD-239407F03F26}" type="presParOf" srcId="{84E455D3-A402-45F0-BAAA-A9B835109C17}" destId="{721B84D7-11E1-4F84-85BB-1D680DFAA23E}" srcOrd="2" destOrd="0" presId="urn:microsoft.com/office/officeart/2005/8/layout/venn1"/>
    <dgm:cxn modelId="{C51F95A4-7BA7-400D-A793-F267525AEF61}" type="presParOf" srcId="{84E455D3-A402-45F0-BAAA-A9B835109C17}" destId="{4CBBB45F-A827-4C94-AA11-99E22539BE35}" srcOrd="3" destOrd="0" presId="urn:microsoft.com/office/officeart/2005/8/layout/venn1"/>
    <dgm:cxn modelId="{76D642CC-9BFC-4FE5-AAFA-6342D818C157}" type="presParOf" srcId="{84E455D3-A402-45F0-BAAA-A9B835109C17}" destId="{5D751586-8196-4595-853C-78D891453739}" srcOrd="4" destOrd="0" presId="urn:microsoft.com/office/officeart/2005/8/layout/venn1"/>
    <dgm:cxn modelId="{1F4D98BE-B5BD-47FB-862F-56BB2D9D647A}" type="presParOf" srcId="{84E455D3-A402-45F0-BAAA-A9B835109C17}" destId="{B967CAEE-D919-44D2-B2BF-56AF37E4ED2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43234-454B-450F-BACD-9CCF12183ADA}">
      <dsp:nvSpPr>
        <dsp:cNvPr id="0" name=""/>
        <dsp:cNvSpPr/>
      </dsp:nvSpPr>
      <dsp:spPr>
        <a:xfrm>
          <a:off x="2006162" y="52588"/>
          <a:ext cx="2524234" cy="2524234"/>
        </a:xfrm>
        <a:prstGeom prst="ellipse">
          <a:avLst/>
        </a:prstGeom>
        <a:solidFill>
          <a:schemeClr val="accent4">
            <a:lumMod val="40000"/>
            <a:lumOff val="60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150000"/>
            </a:lnSpc>
            <a:spcBef>
              <a:spcPct val="0"/>
            </a:spcBef>
            <a:spcAft>
              <a:spcPct val="35000"/>
            </a:spcAft>
            <a:buNone/>
          </a:pPr>
          <a:r>
            <a:rPr lang="en-US" sz="1600" b="1" kern="1200" noProof="0" dirty="0">
              <a:latin typeface="Calibri" panose="020F0502020204030204" pitchFamily="34" charset="0"/>
              <a:cs typeface="Calibri" panose="020F0502020204030204" pitchFamily="34" charset="0"/>
            </a:rPr>
            <a:t>Legal Capacity, Disability and Mental Health Laws</a:t>
          </a:r>
        </a:p>
      </dsp:txBody>
      <dsp:txXfrm>
        <a:off x="2342726" y="494329"/>
        <a:ext cx="1851105" cy="1135905"/>
      </dsp:txXfrm>
    </dsp:sp>
    <dsp:sp modelId="{721B84D7-11E1-4F84-85BB-1D680DFAA23E}">
      <dsp:nvSpPr>
        <dsp:cNvPr id="0" name=""/>
        <dsp:cNvSpPr/>
      </dsp:nvSpPr>
      <dsp:spPr>
        <a:xfrm>
          <a:off x="2916990" y="1630234"/>
          <a:ext cx="2524234" cy="2524234"/>
        </a:xfrm>
        <a:prstGeom prst="ellipse">
          <a:avLst/>
        </a:prstGeom>
        <a:solidFill>
          <a:schemeClr val="accent2">
            <a:lumMod val="60000"/>
            <a:lumOff val="40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711200">
            <a:lnSpc>
              <a:spcPct val="150000"/>
            </a:lnSpc>
            <a:spcBef>
              <a:spcPct val="0"/>
            </a:spcBef>
            <a:spcAft>
              <a:spcPct val="35000"/>
            </a:spcAft>
            <a:buNone/>
          </a:pPr>
          <a:r>
            <a:rPr lang="en-GB" sz="1600" b="1" kern="1200" noProof="0" dirty="0">
              <a:latin typeface="Calibri" panose="020F0502020204030204" pitchFamily="34" charset="0"/>
              <a:cs typeface="Calibri" panose="020F0502020204030204" pitchFamily="34" charset="0"/>
            </a:rPr>
            <a:t>Social Practice &amp; Service Delivery Processes</a:t>
          </a:r>
        </a:p>
      </dsp:txBody>
      <dsp:txXfrm>
        <a:off x="3688985" y="2282328"/>
        <a:ext cx="1514540" cy="1388328"/>
      </dsp:txXfrm>
    </dsp:sp>
    <dsp:sp modelId="{5D751586-8196-4595-853C-78D891453739}">
      <dsp:nvSpPr>
        <dsp:cNvPr id="0" name=""/>
        <dsp:cNvSpPr/>
      </dsp:nvSpPr>
      <dsp:spPr>
        <a:xfrm>
          <a:off x="1095334" y="1630234"/>
          <a:ext cx="2524234" cy="2524234"/>
        </a:xfrm>
        <a:prstGeom prst="ellipse">
          <a:avLst/>
        </a:prstGeom>
        <a:solidFill>
          <a:schemeClr val="accent5">
            <a:lumMod val="60000"/>
            <a:lumOff val="40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Calibri" panose="020F0502020204030204" pitchFamily="34" charset="0"/>
              <a:cs typeface="Calibri" panose="020F0502020204030204" pitchFamily="34" charset="0"/>
            </a:rPr>
            <a:t>UNCRPD</a:t>
          </a:r>
          <a:endParaRPr lang="en-GB" sz="1600" b="1" kern="1200" dirty="0">
            <a:latin typeface="Calibri" panose="020F0502020204030204" pitchFamily="34" charset="0"/>
            <a:cs typeface="Calibri" panose="020F0502020204030204" pitchFamily="34" charset="0"/>
          </a:endParaRPr>
        </a:p>
      </dsp:txBody>
      <dsp:txXfrm>
        <a:off x="1333033" y="2282328"/>
        <a:ext cx="1514540" cy="13883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73343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20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9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79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27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58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503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034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209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16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31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11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58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83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22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16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24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39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59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430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www.supportgirona.cat/" TargetMode="External"/><Relationship Id="rId5" Type="http://schemas.openxmlformats.org/officeDocument/2006/relationships/hyperlink" Target="mailto:ferran@supportgirona.cat" TargetMode="External"/><Relationship Id="rId4" Type="http://schemas.openxmlformats.org/officeDocument/2006/relationships/hyperlink" Target="mailto:girona@supportgirona.cat"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4714559" y="1962508"/>
            <a:ext cx="7155056" cy="2738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15" descr="Home - United Nations Sustainable Development"/>
          <p:cNvPicPr preferRelativeResize="0"/>
          <p:nvPr/>
        </p:nvPicPr>
        <p:blipFill rotWithShape="1">
          <a:blip r:embed="rId2">
            <a:alphaModFix/>
          </a:blip>
          <a:srcRect/>
          <a:stretch/>
        </p:blipFill>
        <p:spPr>
          <a:xfrm>
            <a:off x="326427" y="1675721"/>
            <a:ext cx="3584672" cy="3584670"/>
          </a:xfrm>
          <a:prstGeom prst="rect">
            <a:avLst/>
          </a:prstGeom>
          <a:noFill/>
          <a:ln>
            <a:noFill/>
          </a:ln>
        </p:spPr>
      </p:pic>
      <p:cxnSp>
        <p:nvCxnSpPr>
          <p:cNvPr id="18" name="Google Shape;18;p15"/>
          <p:cNvCxnSpPr/>
          <p:nvPr/>
        </p:nvCxnSpPr>
        <p:spPr>
          <a:xfrm>
            <a:off x="4690229" y="1675721"/>
            <a:ext cx="7164000" cy="0"/>
          </a:xfrm>
          <a:prstGeom prst="straightConnector1">
            <a:avLst/>
          </a:prstGeom>
          <a:noFill/>
          <a:ln w="12700" cap="flat" cmpd="sng">
            <a:solidFill>
              <a:schemeClr val="dk1"/>
            </a:solidFill>
            <a:prstDash val="solid"/>
            <a:miter lim="800000"/>
            <a:headEnd type="none" w="sm" len="sm"/>
            <a:tailEnd type="none" w="sm" len="sm"/>
          </a:ln>
        </p:spPr>
      </p:cxnSp>
      <p:pic>
        <p:nvPicPr>
          <p:cNvPr id="19" name="Google Shape;19;p15"/>
          <p:cNvPicPr preferRelativeResize="0"/>
          <p:nvPr/>
        </p:nvPicPr>
        <p:blipFill rotWithShape="1">
          <a:blip r:embed="rId3">
            <a:alphaModFix/>
          </a:blip>
          <a:srcRect/>
          <a:stretch/>
        </p:blipFill>
        <p:spPr>
          <a:xfrm>
            <a:off x="4629892" y="223538"/>
            <a:ext cx="3489641" cy="1132533"/>
          </a:xfrm>
          <a:prstGeom prst="rect">
            <a:avLst/>
          </a:prstGeom>
          <a:noFill/>
          <a:ln>
            <a:noFill/>
          </a:ln>
        </p:spPr>
      </p:pic>
      <p:sp>
        <p:nvSpPr>
          <p:cNvPr id="20" name="Google Shape;20;p15"/>
          <p:cNvSpPr txBox="1">
            <a:spLocks noGrp="1"/>
          </p:cNvSpPr>
          <p:nvPr>
            <p:ph type="body" idx="1"/>
          </p:nvPr>
        </p:nvSpPr>
        <p:spPr>
          <a:xfrm>
            <a:off x="4714559" y="4909121"/>
            <a:ext cx="7155056" cy="6290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0919" y="-398476"/>
            <a:ext cx="3517040" cy="2487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spTree>
      <p:nvGrpSpPr>
        <p:cNvPr id="1" name="Shape 22"/>
        <p:cNvGrpSpPr/>
        <p:nvPr/>
      </p:nvGrpSpPr>
      <p:grpSpPr>
        <a:xfrm>
          <a:off x="0" y="0"/>
          <a:ext cx="0" cy="0"/>
          <a:chOff x="0" y="0"/>
          <a:chExt cx="0" cy="0"/>
        </a:xfrm>
      </p:grpSpPr>
      <p:sp>
        <p:nvSpPr>
          <p:cNvPr id="23" name="Google Shape;23;p16"/>
          <p:cNvSpPr/>
          <p:nvPr/>
        </p:nvSpPr>
        <p:spPr>
          <a:xfrm>
            <a:off x="1" y="0"/>
            <a:ext cx="103516" cy="403412"/>
          </a:xfrm>
          <a:prstGeom prst="rect">
            <a:avLst/>
          </a:prstGeom>
          <a:solidFill>
            <a:srgbClr val="5DBB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6"/>
          <p:cNvSpPr/>
          <p:nvPr/>
        </p:nvSpPr>
        <p:spPr>
          <a:xfrm>
            <a:off x="1" y="403412"/>
            <a:ext cx="103516" cy="403412"/>
          </a:xfrm>
          <a:prstGeom prst="rect">
            <a:avLst/>
          </a:prstGeom>
          <a:solidFill>
            <a:srgbClr val="4877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6"/>
          <p:cNvSpPr/>
          <p:nvPr/>
        </p:nvSpPr>
        <p:spPr>
          <a:xfrm>
            <a:off x="0" y="806824"/>
            <a:ext cx="500331" cy="403412"/>
          </a:xfrm>
          <a:prstGeom prst="rect">
            <a:avLst/>
          </a:prstGeom>
          <a:solidFill>
            <a:srgbClr val="007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6"/>
          <p:cNvSpPr/>
          <p:nvPr/>
        </p:nvSpPr>
        <p:spPr>
          <a:xfrm>
            <a:off x="1" y="1210236"/>
            <a:ext cx="103516" cy="403412"/>
          </a:xfrm>
          <a:prstGeom prst="rect">
            <a:avLst/>
          </a:prstGeom>
          <a:solidFill>
            <a:srgbClr val="CF8D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6"/>
          <p:cNvSpPr/>
          <p:nvPr/>
        </p:nvSpPr>
        <p:spPr>
          <a:xfrm>
            <a:off x="1" y="1613648"/>
            <a:ext cx="103516" cy="403412"/>
          </a:xfrm>
          <a:prstGeom prst="rect">
            <a:avLst/>
          </a:prstGeom>
          <a:solidFill>
            <a:srgbClr val="F99D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6"/>
          <p:cNvSpPr/>
          <p:nvPr/>
        </p:nvSpPr>
        <p:spPr>
          <a:xfrm>
            <a:off x="1" y="2017060"/>
            <a:ext cx="103516" cy="403412"/>
          </a:xfrm>
          <a:prstGeom prst="rect">
            <a:avLst/>
          </a:prstGeom>
          <a:solidFill>
            <a:srgbClr val="E114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6"/>
          <p:cNvSpPr/>
          <p:nvPr/>
        </p:nvSpPr>
        <p:spPr>
          <a:xfrm>
            <a:off x="1" y="2420472"/>
            <a:ext cx="103516" cy="403412"/>
          </a:xfrm>
          <a:prstGeom prst="rect">
            <a:avLst/>
          </a:prstGeom>
          <a:solidFill>
            <a:srgbClr val="F36D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6"/>
          <p:cNvSpPr/>
          <p:nvPr/>
        </p:nvSpPr>
        <p:spPr>
          <a:xfrm>
            <a:off x="1" y="2823886"/>
            <a:ext cx="103516" cy="403412"/>
          </a:xfrm>
          <a:prstGeom prst="rect">
            <a:avLst/>
          </a:prstGeom>
          <a:solidFill>
            <a:srgbClr val="8F1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6"/>
          <p:cNvSpPr/>
          <p:nvPr/>
        </p:nvSpPr>
        <p:spPr>
          <a:xfrm>
            <a:off x="1" y="3227294"/>
            <a:ext cx="103516" cy="403412"/>
          </a:xfrm>
          <a:prstGeom prst="rect">
            <a:avLst/>
          </a:prstGeom>
          <a:solidFill>
            <a:srgbClr val="FDB7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6"/>
          <p:cNvSpPr/>
          <p:nvPr/>
        </p:nvSpPr>
        <p:spPr>
          <a:xfrm>
            <a:off x="1" y="3630706"/>
            <a:ext cx="103516" cy="403412"/>
          </a:xfrm>
          <a:prstGeom prst="rect">
            <a:avLst/>
          </a:prstGeom>
          <a:solidFill>
            <a:srgbClr val="00A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6"/>
          <p:cNvSpPr/>
          <p:nvPr/>
        </p:nvSpPr>
        <p:spPr>
          <a:xfrm>
            <a:off x="1" y="4034118"/>
            <a:ext cx="103516" cy="403412"/>
          </a:xfrm>
          <a:prstGeom prst="rect">
            <a:avLst/>
          </a:prstGeom>
          <a:solidFill>
            <a:srgbClr val="EF40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6"/>
          <p:cNvSpPr/>
          <p:nvPr/>
        </p:nvSpPr>
        <p:spPr>
          <a:xfrm>
            <a:off x="1" y="4437530"/>
            <a:ext cx="103516" cy="403412"/>
          </a:xfrm>
          <a:prstGeom prst="rect">
            <a:avLst/>
          </a:prstGeom>
          <a:solidFill>
            <a:srgbClr val="C31F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6"/>
          <p:cNvSpPr/>
          <p:nvPr/>
        </p:nvSpPr>
        <p:spPr>
          <a:xfrm>
            <a:off x="1" y="4840942"/>
            <a:ext cx="103516" cy="403412"/>
          </a:xfrm>
          <a:prstGeom prst="rect">
            <a:avLst/>
          </a:prstGeom>
          <a:solidFill>
            <a:srgbClr val="279B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6"/>
          <p:cNvSpPr/>
          <p:nvPr/>
        </p:nvSpPr>
        <p:spPr>
          <a:xfrm>
            <a:off x="1" y="5244354"/>
            <a:ext cx="103516" cy="403412"/>
          </a:xfrm>
          <a:prstGeom prst="rect">
            <a:avLst/>
          </a:prstGeom>
          <a:solidFill>
            <a:srgbClr val="D3A0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6"/>
          <p:cNvSpPr/>
          <p:nvPr/>
        </p:nvSpPr>
        <p:spPr>
          <a:xfrm>
            <a:off x="1" y="5647770"/>
            <a:ext cx="103516" cy="403412"/>
          </a:xfrm>
          <a:prstGeom prst="rect">
            <a:avLst/>
          </a:prstGeom>
          <a:solidFill>
            <a:srgbClr val="EB1C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6"/>
          <p:cNvSpPr/>
          <p:nvPr/>
        </p:nvSpPr>
        <p:spPr>
          <a:xfrm>
            <a:off x="1" y="6051180"/>
            <a:ext cx="103516" cy="403412"/>
          </a:xfrm>
          <a:prstGeom prst="rect">
            <a:avLst/>
          </a:prstGeom>
          <a:solidFill>
            <a:srgbClr val="183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6"/>
          <p:cNvSpPr/>
          <p:nvPr/>
        </p:nvSpPr>
        <p:spPr>
          <a:xfrm>
            <a:off x="1" y="6454593"/>
            <a:ext cx="103516" cy="403412"/>
          </a:xfrm>
          <a:prstGeom prst="rect">
            <a:avLst/>
          </a:prstGeom>
          <a:solidFill>
            <a:srgbClr val="0255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6"/>
          <p:cNvSpPr txBox="1">
            <a:spLocks noGrp="1"/>
          </p:cNvSpPr>
          <p:nvPr>
            <p:ph type="title"/>
          </p:nvPr>
        </p:nvSpPr>
        <p:spPr>
          <a:xfrm>
            <a:off x="711130" y="532358"/>
            <a:ext cx="6535060" cy="10812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DBC"/>
              </a:buClr>
              <a:buSzPts val="3600"/>
              <a:buFont typeface="Arial"/>
              <a:buNone/>
              <a:defRPr sz="3600" b="1">
                <a:solidFill>
                  <a:srgbClr val="007DB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0" i="0" u="none" strike="noStrike" cap="none">
                <a:solidFill>
                  <a:schemeClr val="dk1"/>
                </a:solidFill>
                <a:latin typeface="Calibri"/>
                <a:ea typeface="Calibri"/>
                <a:cs typeface="Calibri"/>
                <a:sym typeface="Calibri"/>
              </a:defRPr>
            </a:lvl1pPr>
            <a:lvl2pPr marL="0" lvl="1" indent="0" algn="l">
              <a:spcBef>
                <a:spcPts val="0"/>
              </a:spcBef>
              <a:buNone/>
              <a:defRPr sz="1100" b="0" i="0" u="none" strike="noStrike" cap="none">
                <a:solidFill>
                  <a:schemeClr val="dk1"/>
                </a:solidFill>
                <a:latin typeface="Calibri"/>
                <a:ea typeface="Calibri"/>
                <a:cs typeface="Calibri"/>
                <a:sym typeface="Calibri"/>
              </a:defRPr>
            </a:lvl2pPr>
            <a:lvl3pPr marL="0" lvl="2" indent="0" algn="l">
              <a:spcBef>
                <a:spcPts val="0"/>
              </a:spcBef>
              <a:buNone/>
              <a:defRPr sz="1100" b="0" i="0" u="none" strike="noStrike" cap="none">
                <a:solidFill>
                  <a:schemeClr val="dk1"/>
                </a:solidFill>
                <a:latin typeface="Calibri"/>
                <a:ea typeface="Calibri"/>
                <a:cs typeface="Calibri"/>
                <a:sym typeface="Calibri"/>
              </a:defRPr>
            </a:lvl3pPr>
            <a:lvl4pPr marL="0" lvl="3" indent="0" algn="l">
              <a:spcBef>
                <a:spcPts val="0"/>
              </a:spcBef>
              <a:buNone/>
              <a:defRPr sz="1100" b="0" i="0" u="none" strike="noStrike" cap="none">
                <a:solidFill>
                  <a:schemeClr val="dk1"/>
                </a:solidFill>
                <a:latin typeface="Calibri"/>
                <a:ea typeface="Calibri"/>
                <a:cs typeface="Calibri"/>
                <a:sym typeface="Calibri"/>
              </a:defRPr>
            </a:lvl4pPr>
            <a:lvl5pPr marL="0" lvl="4" indent="0" algn="l">
              <a:spcBef>
                <a:spcPts val="0"/>
              </a:spcBef>
              <a:buNone/>
              <a:defRPr sz="1100" b="0" i="0" u="none" strike="noStrike" cap="none">
                <a:solidFill>
                  <a:schemeClr val="dk1"/>
                </a:solidFill>
                <a:latin typeface="Calibri"/>
                <a:ea typeface="Calibri"/>
                <a:cs typeface="Calibri"/>
                <a:sym typeface="Calibri"/>
              </a:defRPr>
            </a:lvl5pPr>
            <a:lvl6pPr marL="0" lvl="5" indent="0" algn="l">
              <a:spcBef>
                <a:spcPts val="0"/>
              </a:spcBef>
              <a:buNone/>
              <a:defRPr sz="1100" b="0" i="0" u="none" strike="noStrike" cap="none">
                <a:solidFill>
                  <a:schemeClr val="dk1"/>
                </a:solidFill>
                <a:latin typeface="Calibri"/>
                <a:ea typeface="Calibri"/>
                <a:cs typeface="Calibri"/>
                <a:sym typeface="Calibri"/>
              </a:defRPr>
            </a:lvl6pPr>
            <a:lvl7pPr marL="0" lvl="6" indent="0" algn="l">
              <a:spcBef>
                <a:spcPts val="0"/>
              </a:spcBef>
              <a:buNone/>
              <a:defRPr sz="1100" b="0" i="0" u="none" strike="noStrike" cap="none">
                <a:solidFill>
                  <a:schemeClr val="dk1"/>
                </a:solidFill>
                <a:latin typeface="Calibri"/>
                <a:ea typeface="Calibri"/>
                <a:cs typeface="Calibri"/>
                <a:sym typeface="Calibri"/>
              </a:defRPr>
            </a:lvl7pPr>
            <a:lvl8pPr marL="0" lvl="7" indent="0" algn="l">
              <a:spcBef>
                <a:spcPts val="0"/>
              </a:spcBef>
              <a:buNone/>
              <a:defRPr sz="1100" b="0" i="0" u="none" strike="noStrike" cap="none">
                <a:solidFill>
                  <a:schemeClr val="dk1"/>
                </a:solidFill>
                <a:latin typeface="Calibri"/>
                <a:ea typeface="Calibri"/>
                <a:cs typeface="Calibri"/>
                <a:sym typeface="Calibri"/>
              </a:defRPr>
            </a:lvl8pPr>
            <a:lvl9pPr marL="0" lvl="8" indent="0" algn="l">
              <a:spcBef>
                <a:spcPts val="0"/>
              </a:spcBef>
              <a:buNone/>
              <a:defRPr sz="11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2" name="Google Shape;42;p16"/>
          <p:cNvPicPr preferRelativeResize="0"/>
          <p:nvPr/>
        </p:nvPicPr>
        <p:blipFill rotWithShape="1">
          <a:blip r:embed="rId2">
            <a:alphaModFix/>
          </a:blip>
          <a:srcRect/>
          <a:stretch/>
        </p:blipFill>
        <p:spPr>
          <a:xfrm>
            <a:off x="9817558" y="6028265"/>
            <a:ext cx="2087039" cy="67733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45"/>
        <p:cNvGrpSpPr/>
        <p:nvPr/>
      </p:nvGrpSpPr>
      <p:grpSpPr>
        <a:xfrm>
          <a:off x="0" y="0"/>
          <a:ext cx="0" cy="0"/>
          <a:chOff x="0" y="0"/>
          <a:chExt cx="0" cy="0"/>
        </a:xfrm>
      </p:grpSpPr>
      <p:grpSp>
        <p:nvGrpSpPr>
          <p:cNvPr id="46" name="Google Shape;46;p17"/>
          <p:cNvGrpSpPr/>
          <p:nvPr/>
        </p:nvGrpSpPr>
        <p:grpSpPr>
          <a:xfrm rot="-5400000">
            <a:off x="5177443" y="-156557"/>
            <a:ext cx="1837113" cy="12192000"/>
            <a:chOff x="0" y="0"/>
            <a:chExt cx="423949" cy="5935292"/>
          </a:xfrm>
        </p:grpSpPr>
        <p:sp>
          <p:nvSpPr>
            <p:cNvPr id="47" name="Google Shape;47;p17"/>
            <p:cNvSpPr/>
            <p:nvPr/>
          </p:nvSpPr>
          <p:spPr>
            <a:xfrm>
              <a:off x="0" y="0"/>
              <a:ext cx="423949" cy="349135"/>
            </a:xfrm>
            <a:prstGeom prst="rect">
              <a:avLst/>
            </a:prstGeom>
            <a:solidFill>
              <a:srgbClr val="5DBB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7"/>
            <p:cNvSpPr/>
            <p:nvPr/>
          </p:nvSpPr>
          <p:spPr>
            <a:xfrm>
              <a:off x="0" y="349135"/>
              <a:ext cx="423949" cy="349135"/>
            </a:xfrm>
            <a:prstGeom prst="rect">
              <a:avLst/>
            </a:prstGeom>
            <a:solidFill>
              <a:srgbClr val="007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7"/>
            <p:cNvSpPr/>
            <p:nvPr/>
          </p:nvSpPr>
          <p:spPr>
            <a:xfrm>
              <a:off x="0" y="698270"/>
              <a:ext cx="423949" cy="349135"/>
            </a:xfrm>
            <a:prstGeom prst="rect">
              <a:avLst/>
            </a:prstGeom>
            <a:solidFill>
              <a:srgbClr val="4877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7"/>
            <p:cNvSpPr/>
            <p:nvPr/>
          </p:nvSpPr>
          <p:spPr>
            <a:xfrm>
              <a:off x="0" y="1047405"/>
              <a:ext cx="423949" cy="349135"/>
            </a:xfrm>
            <a:prstGeom prst="rect">
              <a:avLst/>
            </a:prstGeom>
            <a:solidFill>
              <a:srgbClr val="CF8D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7"/>
            <p:cNvSpPr/>
            <p:nvPr/>
          </p:nvSpPr>
          <p:spPr>
            <a:xfrm>
              <a:off x="0" y="1396540"/>
              <a:ext cx="423949" cy="349135"/>
            </a:xfrm>
            <a:prstGeom prst="rect">
              <a:avLst/>
            </a:prstGeom>
            <a:solidFill>
              <a:srgbClr val="F99D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7"/>
            <p:cNvSpPr/>
            <p:nvPr/>
          </p:nvSpPr>
          <p:spPr>
            <a:xfrm>
              <a:off x="0" y="1745675"/>
              <a:ext cx="423949" cy="349135"/>
            </a:xfrm>
            <a:prstGeom prst="rect">
              <a:avLst/>
            </a:prstGeom>
            <a:solidFill>
              <a:srgbClr val="E114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7"/>
            <p:cNvSpPr/>
            <p:nvPr/>
          </p:nvSpPr>
          <p:spPr>
            <a:xfrm>
              <a:off x="0" y="2094810"/>
              <a:ext cx="423949" cy="349135"/>
            </a:xfrm>
            <a:prstGeom prst="rect">
              <a:avLst/>
            </a:prstGeom>
            <a:solidFill>
              <a:srgbClr val="F36D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7"/>
            <p:cNvSpPr/>
            <p:nvPr/>
          </p:nvSpPr>
          <p:spPr>
            <a:xfrm>
              <a:off x="0" y="2443945"/>
              <a:ext cx="423949" cy="349135"/>
            </a:xfrm>
            <a:prstGeom prst="rect">
              <a:avLst/>
            </a:prstGeom>
            <a:solidFill>
              <a:srgbClr val="8F1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7"/>
            <p:cNvSpPr/>
            <p:nvPr/>
          </p:nvSpPr>
          <p:spPr>
            <a:xfrm>
              <a:off x="0" y="2793077"/>
              <a:ext cx="423949" cy="349135"/>
            </a:xfrm>
            <a:prstGeom prst="rect">
              <a:avLst/>
            </a:prstGeom>
            <a:solidFill>
              <a:srgbClr val="FDB7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7"/>
            <p:cNvSpPr/>
            <p:nvPr/>
          </p:nvSpPr>
          <p:spPr>
            <a:xfrm>
              <a:off x="0" y="3142212"/>
              <a:ext cx="423949" cy="349135"/>
            </a:xfrm>
            <a:prstGeom prst="rect">
              <a:avLst/>
            </a:prstGeom>
            <a:solidFill>
              <a:srgbClr val="00A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17"/>
            <p:cNvSpPr/>
            <p:nvPr/>
          </p:nvSpPr>
          <p:spPr>
            <a:xfrm>
              <a:off x="0" y="3491347"/>
              <a:ext cx="423949" cy="349135"/>
            </a:xfrm>
            <a:prstGeom prst="rect">
              <a:avLst/>
            </a:prstGeom>
            <a:solidFill>
              <a:srgbClr val="EF40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7"/>
            <p:cNvSpPr/>
            <p:nvPr/>
          </p:nvSpPr>
          <p:spPr>
            <a:xfrm>
              <a:off x="0" y="3840482"/>
              <a:ext cx="423949" cy="349135"/>
            </a:xfrm>
            <a:prstGeom prst="rect">
              <a:avLst/>
            </a:prstGeom>
            <a:solidFill>
              <a:srgbClr val="C31F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7"/>
            <p:cNvSpPr/>
            <p:nvPr/>
          </p:nvSpPr>
          <p:spPr>
            <a:xfrm>
              <a:off x="0" y="4189617"/>
              <a:ext cx="423949" cy="349135"/>
            </a:xfrm>
            <a:prstGeom prst="rect">
              <a:avLst/>
            </a:prstGeom>
            <a:solidFill>
              <a:srgbClr val="279B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17"/>
            <p:cNvSpPr/>
            <p:nvPr/>
          </p:nvSpPr>
          <p:spPr>
            <a:xfrm>
              <a:off x="0" y="4538752"/>
              <a:ext cx="423949" cy="349135"/>
            </a:xfrm>
            <a:prstGeom prst="rect">
              <a:avLst/>
            </a:prstGeom>
            <a:solidFill>
              <a:srgbClr val="D3A0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17"/>
            <p:cNvSpPr/>
            <p:nvPr/>
          </p:nvSpPr>
          <p:spPr>
            <a:xfrm>
              <a:off x="0" y="4887887"/>
              <a:ext cx="423949" cy="349135"/>
            </a:xfrm>
            <a:prstGeom prst="rect">
              <a:avLst/>
            </a:prstGeom>
            <a:solidFill>
              <a:srgbClr val="EB1C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17"/>
            <p:cNvSpPr/>
            <p:nvPr/>
          </p:nvSpPr>
          <p:spPr>
            <a:xfrm>
              <a:off x="0" y="5237022"/>
              <a:ext cx="423949" cy="349135"/>
            </a:xfrm>
            <a:prstGeom prst="rect">
              <a:avLst/>
            </a:prstGeom>
            <a:solidFill>
              <a:srgbClr val="183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7"/>
            <p:cNvSpPr/>
            <p:nvPr/>
          </p:nvSpPr>
          <p:spPr>
            <a:xfrm>
              <a:off x="0" y="5586157"/>
              <a:ext cx="423949" cy="349135"/>
            </a:xfrm>
            <a:prstGeom prst="rect">
              <a:avLst/>
            </a:prstGeom>
            <a:solidFill>
              <a:srgbClr val="0255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64" name="Google Shape;64;p17"/>
          <p:cNvPicPr preferRelativeResize="0"/>
          <p:nvPr/>
        </p:nvPicPr>
        <p:blipFill rotWithShape="1">
          <a:blip r:embed="rId2">
            <a:alphaModFix/>
          </a:blip>
          <a:srcRect/>
          <a:stretch/>
        </p:blipFill>
        <p:spPr>
          <a:xfrm>
            <a:off x="3629079" y="767001"/>
            <a:ext cx="4804948" cy="1559404"/>
          </a:xfrm>
          <a:prstGeom prst="rect">
            <a:avLst/>
          </a:prstGeom>
          <a:noFill/>
          <a:ln>
            <a:noFill/>
          </a:ln>
        </p:spPr>
      </p:pic>
      <p:grpSp>
        <p:nvGrpSpPr>
          <p:cNvPr id="28" name="Google Shape;65;p17"/>
          <p:cNvGrpSpPr/>
          <p:nvPr userDrawn="1"/>
        </p:nvGrpSpPr>
        <p:grpSpPr>
          <a:xfrm>
            <a:off x="2739814" y="2637174"/>
            <a:ext cx="6583478" cy="2184466"/>
            <a:chOff x="2322925" y="2352562"/>
            <a:chExt cx="6583478" cy="2184466"/>
          </a:xfrm>
        </p:grpSpPr>
        <p:pic>
          <p:nvPicPr>
            <p:cNvPr id="29" name="Google Shape;66;p17"/>
            <p:cNvPicPr preferRelativeResize="0"/>
            <p:nvPr/>
          </p:nvPicPr>
          <p:blipFill rotWithShape="1">
            <a:blip r:embed="rId3">
              <a:alphaModFix/>
            </a:blip>
            <a:srcRect l="83100" t="69818" r="3541" b="22050"/>
            <a:stretch/>
          </p:blipFill>
          <p:spPr>
            <a:xfrm>
              <a:off x="5196620" y="3990430"/>
              <a:ext cx="964974" cy="546598"/>
            </a:xfrm>
            <a:prstGeom prst="rect">
              <a:avLst/>
            </a:prstGeom>
            <a:noFill/>
            <a:ln>
              <a:noFill/>
            </a:ln>
          </p:spPr>
        </p:pic>
        <p:sp>
          <p:nvSpPr>
            <p:cNvPr id="30" name="Google Shape;67;p17"/>
            <p:cNvSpPr txBox="1"/>
            <p:nvPr/>
          </p:nvSpPr>
          <p:spPr>
            <a:xfrm>
              <a:off x="2322925" y="2352562"/>
              <a:ext cx="6583478" cy="16003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C. Pierre </a:t>
              </a:r>
              <a:r>
                <a:rPr lang="en-US" sz="16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Vilar</a:t>
              </a: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5, </a:t>
              </a:r>
              <a:r>
                <a:rPr lang="en-US" sz="16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Baixos</a:t>
              </a: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 17002 GIRONA</a:t>
              </a:r>
              <a:endParaRPr sz="16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Tel. (+34) 972 249 110 – Fax (+34) 972 402 759</a:t>
              </a:r>
              <a:endParaRPr sz="16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hlinkClick r:id="rId4"/>
                </a:rPr>
                <a:t>girona@supportgirona.cat</a:t>
              </a:r>
              <a:endPar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hlinkClick r:id="rId5"/>
                </a:rPr>
                <a:t>ferran@supportgirona.cat</a:t>
              </a:r>
              <a:endPar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hlinkClick r:id="rId6"/>
                </a:rPr>
                <a:t>www.supportgirona.cat</a:t>
              </a:r>
              <a:endPar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r>
                <a:rPr lang="en-US" sz="16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supportgirona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68"/>
        <p:cNvGrpSpPr/>
        <p:nvPr/>
      </p:nvGrpSpPr>
      <p:grpSpPr>
        <a:xfrm>
          <a:off x="0" y="0"/>
          <a:ext cx="0" cy="0"/>
          <a:chOff x="0" y="0"/>
          <a:chExt cx="0" cy="0"/>
        </a:xfrm>
      </p:grpSpPr>
      <p:grpSp>
        <p:nvGrpSpPr>
          <p:cNvPr id="69" name="Google Shape;69;p18"/>
          <p:cNvGrpSpPr/>
          <p:nvPr/>
        </p:nvGrpSpPr>
        <p:grpSpPr>
          <a:xfrm>
            <a:off x="1" y="0"/>
            <a:ext cx="103516" cy="6858002"/>
            <a:chOff x="0" y="-1"/>
            <a:chExt cx="423949" cy="5935293"/>
          </a:xfrm>
        </p:grpSpPr>
        <p:sp>
          <p:nvSpPr>
            <p:cNvPr id="70" name="Google Shape;70;p18"/>
            <p:cNvSpPr/>
            <p:nvPr/>
          </p:nvSpPr>
          <p:spPr>
            <a:xfrm>
              <a:off x="0" y="-1"/>
              <a:ext cx="423949" cy="349135"/>
            </a:xfrm>
            <a:prstGeom prst="rect">
              <a:avLst/>
            </a:prstGeom>
            <a:solidFill>
              <a:srgbClr val="5DBB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18"/>
            <p:cNvSpPr/>
            <p:nvPr/>
          </p:nvSpPr>
          <p:spPr>
            <a:xfrm>
              <a:off x="0" y="349134"/>
              <a:ext cx="423949" cy="349135"/>
            </a:xfrm>
            <a:prstGeom prst="rect">
              <a:avLst/>
            </a:prstGeom>
            <a:solidFill>
              <a:srgbClr val="007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18"/>
            <p:cNvSpPr/>
            <p:nvPr/>
          </p:nvSpPr>
          <p:spPr>
            <a:xfrm>
              <a:off x="0" y="698269"/>
              <a:ext cx="423949" cy="349135"/>
            </a:xfrm>
            <a:prstGeom prst="rect">
              <a:avLst/>
            </a:prstGeom>
            <a:solidFill>
              <a:srgbClr val="4877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18"/>
            <p:cNvSpPr/>
            <p:nvPr/>
          </p:nvSpPr>
          <p:spPr>
            <a:xfrm>
              <a:off x="0" y="1047404"/>
              <a:ext cx="423949" cy="349135"/>
            </a:xfrm>
            <a:prstGeom prst="rect">
              <a:avLst/>
            </a:prstGeom>
            <a:solidFill>
              <a:srgbClr val="CF8D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18"/>
            <p:cNvSpPr/>
            <p:nvPr/>
          </p:nvSpPr>
          <p:spPr>
            <a:xfrm>
              <a:off x="0" y="1396539"/>
              <a:ext cx="423949" cy="349135"/>
            </a:xfrm>
            <a:prstGeom prst="rect">
              <a:avLst/>
            </a:prstGeom>
            <a:solidFill>
              <a:srgbClr val="F99D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18"/>
            <p:cNvSpPr/>
            <p:nvPr/>
          </p:nvSpPr>
          <p:spPr>
            <a:xfrm>
              <a:off x="0" y="1745674"/>
              <a:ext cx="423949" cy="349135"/>
            </a:xfrm>
            <a:prstGeom prst="rect">
              <a:avLst/>
            </a:prstGeom>
            <a:solidFill>
              <a:srgbClr val="E114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18"/>
            <p:cNvSpPr/>
            <p:nvPr/>
          </p:nvSpPr>
          <p:spPr>
            <a:xfrm>
              <a:off x="0" y="2094809"/>
              <a:ext cx="423949" cy="349135"/>
            </a:xfrm>
            <a:prstGeom prst="rect">
              <a:avLst/>
            </a:prstGeom>
            <a:solidFill>
              <a:srgbClr val="F36D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18"/>
            <p:cNvSpPr/>
            <p:nvPr/>
          </p:nvSpPr>
          <p:spPr>
            <a:xfrm>
              <a:off x="0" y="2443944"/>
              <a:ext cx="423949" cy="349135"/>
            </a:xfrm>
            <a:prstGeom prst="rect">
              <a:avLst/>
            </a:prstGeom>
            <a:solidFill>
              <a:srgbClr val="8F1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18"/>
            <p:cNvSpPr/>
            <p:nvPr/>
          </p:nvSpPr>
          <p:spPr>
            <a:xfrm>
              <a:off x="0" y="2793076"/>
              <a:ext cx="423949" cy="349135"/>
            </a:xfrm>
            <a:prstGeom prst="rect">
              <a:avLst/>
            </a:prstGeom>
            <a:solidFill>
              <a:srgbClr val="FDB7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18"/>
            <p:cNvSpPr/>
            <p:nvPr/>
          </p:nvSpPr>
          <p:spPr>
            <a:xfrm>
              <a:off x="0" y="3142211"/>
              <a:ext cx="423949" cy="349135"/>
            </a:xfrm>
            <a:prstGeom prst="rect">
              <a:avLst/>
            </a:prstGeom>
            <a:solidFill>
              <a:srgbClr val="00A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18"/>
            <p:cNvSpPr/>
            <p:nvPr/>
          </p:nvSpPr>
          <p:spPr>
            <a:xfrm>
              <a:off x="0" y="3491346"/>
              <a:ext cx="423949" cy="349135"/>
            </a:xfrm>
            <a:prstGeom prst="rect">
              <a:avLst/>
            </a:prstGeom>
            <a:solidFill>
              <a:srgbClr val="EF40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18"/>
            <p:cNvSpPr/>
            <p:nvPr/>
          </p:nvSpPr>
          <p:spPr>
            <a:xfrm>
              <a:off x="0" y="3840481"/>
              <a:ext cx="423949" cy="349135"/>
            </a:xfrm>
            <a:prstGeom prst="rect">
              <a:avLst/>
            </a:prstGeom>
            <a:solidFill>
              <a:srgbClr val="C31F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18"/>
            <p:cNvSpPr/>
            <p:nvPr/>
          </p:nvSpPr>
          <p:spPr>
            <a:xfrm>
              <a:off x="0" y="4189617"/>
              <a:ext cx="423949" cy="349135"/>
            </a:xfrm>
            <a:prstGeom prst="rect">
              <a:avLst/>
            </a:prstGeom>
            <a:solidFill>
              <a:srgbClr val="279B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18"/>
            <p:cNvSpPr/>
            <p:nvPr/>
          </p:nvSpPr>
          <p:spPr>
            <a:xfrm>
              <a:off x="0" y="4538751"/>
              <a:ext cx="423949" cy="349135"/>
            </a:xfrm>
            <a:prstGeom prst="rect">
              <a:avLst/>
            </a:prstGeom>
            <a:solidFill>
              <a:srgbClr val="D3A0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18"/>
            <p:cNvSpPr/>
            <p:nvPr/>
          </p:nvSpPr>
          <p:spPr>
            <a:xfrm>
              <a:off x="0" y="4887887"/>
              <a:ext cx="423949" cy="349135"/>
            </a:xfrm>
            <a:prstGeom prst="rect">
              <a:avLst/>
            </a:prstGeom>
            <a:solidFill>
              <a:srgbClr val="EB1C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8"/>
            <p:cNvSpPr/>
            <p:nvPr/>
          </p:nvSpPr>
          <p:spPr>
            <a:xfrm>
              <a:off x="0" y="5237021"/>
              <a:ext cx="423949" cy="349135"/>
            </a:xfrm>
            <a:prstGeom prst="rect">
              <a:avLst/>
            </a:prstGeom>
            <a:solidFill>
              <a:srgbClr val="183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8"/>
            <p:cNvSpPr/>
            <p:nvPr/>
          </p:nvSpPr>
          <p:spPr>
            <a:xfrm>
              <a:off x="0" y="5586157"/>
              <a:ext cx="423949" cy="349135"/>
            </a:xfrm>
            <a:prstGeom prst="rect">
              <a:avLst/>
            </a:prstGeom>
            <a:solidFill>
              <a:srgbClr val="0255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7" name="Google Shape;87;p18"/>
          <p:cNvSpPr txBox="1">
            <a:spLocks noGrp="1"/>
          </p:cNvSpPr>
          <p:nvPr>
            <p:ph type="title"/>
          </p:nvPr>
        </p:nvSpPr>
        <p:spPr>
          <a:xfrm>
            <a:off x="357446" y="314027"/>
            <a:ext cx="7905405" cy="10812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0" i="0" u="none" strike="noStrike" cap="none">
                <a:solidFill>
                  <a:schemeClr val="dk1"/>
                </a:solidFill>
                <a:latin typeface="Calibri"/>
                <a:ea typeface="Calibri"/>
                <a:cs typeface="Calibri"/>
                <a:sym typeface="Calibri"/>
              </a:defRPr>
            </a:lvl1pPr>
            <a:lvl2pPr marL="0" lvl="1" indent="0" algn="l">
              <a:spcBef>
                <a:spcPts val="0"/>
              </a:spcBef>
              <a:buNone/>
              <a:defRPr sz="1100" b="0" i="0" u="none" strike="noStrike" cap="none">
                <a:solidFill>
                  <a:schemeClr val="dk1"/>
                </a:solidFill>
                <a:latin typeface="Calibri"/>
                <a:ea typeface="Calibri"/>
                <a:cs typeface="Calibri"/>
                <a:sym typeface="Calibri"/>
              </a:defRPr>
            </a:lvl2pPr>
            <a:lvl3pPr marL="0" lvl="2" indent="0" algn="l">
              <a:spcBef>
                <a:spcPts val="0"/>
              </a:spcBef>
              <a:buNone/>
              <a:defRPr sz="1100" b="0" i="0" u="none" strike="noStrike" cap="none">
                <a:solidFill>
                  <a:schemeClr val="dk1"/>
                </a:solidFill>
                <a:latin typeface="Calibri"/>
                <a:ea typeface="Calibri"/>
                <a:cs typeface="Calibri"/>
                <a:sym typeface="Calibri"/>
              </a:defRPr>
            </a:lvl3pPr>
            <a:lvl4pPr marL="0" lvl="3" indent="0" algn="l">
              <a:spcBef>
                <a:spcPts val="0"/>
              </a:spcBef>
              <a:buNone/>
              <a:defRPr sz="1100" b="0" i="0" u="none" strike="noStrike" cap="none">
                <a:solidFill>
                  <a:schemeClr val="dk1"/>
                </a:solidFill>
                <a:latin typeface="Calibri"/>
                <a:ea typeface="Calibri"/>
                <a:cs typeface="Calibri"/>
                <a:sym typeface="Calibri"/>
              </a:defRPr>
            </a:lvl4pPr>
            <a:lvl5pPr marL="0" lvl="4" indent="0" algn="l">
              <a:spcBef>
                <a:spcPts val="0"/>
              </a:spcBef>
              <a:buNone/>
              <a:defRPr sz="1100" b="0" i="0" u="none" strike="noStrike" cap="none">
                <a:solidFill>
                  <a:schemeClr val="dk1"/>
                </a:solidFill>
                <a:latin typeface="Calibri"/>
                <a:ea typeface="Calibri"/>
                <a:cs typeface="Calibri"/>
                <a:sym typeface="Calibri"/>
              </a:defRPr>
            </a:lvl5pPr>
            <a:lvl6pPr marL="0" lvl="5" indent="0" algn="l">
              <a:spcBef>
                <a:spcPts val="0"/>
              </a:spcBef>
              <a:buNone/>
              <a:defRPr sz="1100" b="0" i="0" u="none" strike="noStrike" cap="none">
                <a:solidFill>
                  <a:schemeClr val="dk1"/>
                </a:solidFill>
                <a:latin typeface="Calibri"/>
                <a:ea typeface="Calibri"/>
                <a:cs typeface="Calibri"/>
                <a:sym typeface="Calibri"/>
              </a:defRPr>
            </a:lvl6pPr>
            <a:lvl7pPr marL="0" lvl="6" indent="0" algn="l">
              <a:spcBef>
                <a:spcPts val="0"/>
              </a:spcBef>
              <a:buNone/>
              <a:defRPr sz="1100" b="0" i="0" u="none" strike="noStrike" cap="none">
                <a:solidFill>
                  <a:schemeClr val="dk1"/>
                </a:solidFill>
                <a:latin typeface="Calibri"/>
                <a:ea typeface="Calibri"/>
                <a:cs typeface="Calibri"/>
                <a:sym typeface="Calibri"/>
              </a:defRPr>
            </a:lvl7pPr>
            <a:lvl8pPr marL="0" lvl="7" indent="0" algn="l">
              <a:spcBef>
                <a:spcPts val="0"/>
              </a:spcBef>
              <a:buNone/>
              <a:defRPr sz="1100" b="0" i="0" u="none" strike="noStrike" cap="none">
                <a:solidFill>
                  <a:schemeClr val="dk1"/>
                </a:solidFill>
                <a:latin typeface="Calibri"/>
                <a:ea typeface="Calibri"/>
                <a:cs typeface="Calibri"/>
                <a:sym typeface="Calibri"/>
              </a:defRPr>
            </a:lvl8pPr>
            <a:lvl9pPr marL="0" lvl="8" indent="0" algn="l">
              <a:spcBef>
                <a:spcPts val="0"/>
              </a:spcBef>
              <a:buNone/>
              <a:defRPr sz="11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unicproject.eu/" TargetMode="Externa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supportgirona.cat/projectes/i-decide" TargetMode="External"/><Relationship Id="rId7" Type="http://schemas.openxmlformats.org/officeDocument/2006/relationships/hyperlink" Target="https://apps.who.int/iris/discover?query=qualityrigh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qualityrights.org/training/" TargetMode="External"/><Relationship Id="rId5" Type="http://schemas.openxmlformats.org/officeDocument/2006/relationships/hyperlink" Target="https://supportgirona.cat/quality-rights" TargetMode="External"/><Relationship Id="rId4" Type="http://schemas.openxmlformats.org/officeDocument/2006/relationships/hyperlink" Target="https://www.easpd.eu/publications-detail/models-on-innovative-practices-focusing-on-supported-decision-making-mechanis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webp"/><Relationship Id="rId3" Type="http://schemas.openxmlformats.org/officeDocument/2006/relationships/image" Target="../media/image11.png"/><Relationship Id="rId7" Type="http://schemas.openxmlformats.org/officeDocument/2006/relationships/image" Target="../media/image15.web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webp"/><Relationship Id="rId4" Type="http://schemas.openxmlformats.org/officeDocument/2006/relationships/image" Target="../media/image12.png"/><Relationship Id="rId9" Type="http://schemas.openxmlformats.org/officeDocument/2006/relationships/image" Target="../media/image17.web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web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webp"/></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4714559" y="1962508"/>
            <a:ext cx="7155056" cy="2526365"/>
          </a:xfrm>
          <a:prstGeom prst="rect">
            <a:avLst/>
          </a:prstGeom>
          <a:noFill/>
          <a:ln>
            <a:noFill/>
          </a:ln>
        </p:spPr>
        <p:txBody>
          <a:bodyPr spcFirstLastPara="1" wrap="square" lIns="91425" tIns="45700" rIns="91425" bIns="45700" anchor="ctr" anchorCtr="0">
            <a:noAutofit/>
          </a:bodyPr>
          <a:lstStyle/>
          <a:p>
            <a:pPr lvl="0" algn="ctr">
              <a:buSzPts val="2800"/>
            </a:pPr>
            <a:r>
              <a:rPr lang="en-GB" sz="2800" b="1" dirty="0"/>
              <a:t>Person-centred planning: what it is and how do we get there?</a:t>
            </a:r>
            <a:br>
              <a:rPr lang="en-GB" sz="2800" b="1" dirty="0"/>
            </a:br>
            <a:br>
              <a:rPr lang="en-US" sz="2800" b="1" dirty="0"/>
            </a:br>
            <a:r>
              <a:rPr lang="en-US" sz="2800" b="1" dirty="0"/>
              <a:t>Supported Decision-Making: Improving quality of life of persons with disabilities</a:t>
            </a:r>
            <a:endParaRPr sz="2800" dirty="0"/>
          </a:p>
        </p:txBody>
      </p:sp>
      <p:sp>
        <p:nvSpPr>
          <p:cNvPr id="94" name="Google Shape;94;p1"/>
          <p:cNvSpPr/>
          <p:nvPr/>
        </p:nvSpPr>
        <p:spPr>
          <a:xfrm>
            <a:off x="4961297" y="5001139"/>
            <a:ext cx="6735780" cy="10722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Mr. Ferran Blanco Ros. Project &amp; Development Officer at Support-Girona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178" name="Google Shape;178;p5"/>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Facilitator VS. Supporter</a:t>
            </a:r>
            <a:endParaRPr sz="2800" dirty="0"/>
          </a:p>
        </p:txBody>
      </p:sp>
      <p:pic>
        <p:nvPicPr>
          <p:cNvPr id="179" name="Google Shape;179;p5"/>
          <p:cNvPicPr preferRelativeResize="0"/>
          <p:nvPr/>
        </p:nvPicPr>
        <p:blipFill rotWithShape="1">
          <a:blip r:embed="rId3">
            <a:alphaModFix/>
          </a:blip>
          <a:srcRect/>
          <a:stretch/>
        </p:blipFill>
        <p:spPr>
          <a:xfrm>
            <a:off x="8227676" y="1870418"/>
            <a:ext cx="3740059" cy="3138471"/>
          </a:xfrm>
          <a:prstGeom prst="rect">
            <a:avLst/>
          </a:prstGeom>
          <a:noFill/>
          <a:ln>
            <a:noFill/>
          </a:ln>
        </p:spPr>
      </p:pic>
      <p:sp>
        <p:nvSpPr>
          <p:cNvPr id="180" name="Google Shape;180;p5"/>
          <p:cNvSpPr txBox="1"/>
          <p:nvPr/>
        </p:nvSpPr>
        <p:spPr>
          <a:xfrm>
            <a:off x="568106" y="1977443"/>
            <a:ext cx="3659450" cy="42472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Calibri"/>
                <a:ea typeface="Calibri"/>
                <a:cs typeface="Calibri"/>
                <a:sym typeface="Calibri"/>
              </a:rPr>
              <a:t>Supporter</a:t>
            </a:r>
            <a:endParaRPr dirty="0"/>
          </a:p>
          <a:p>
            <a:pPr marL="285750" marR="0" lvl="0" indent="-285750" algn="just" rtl="0">
              <a:spcBef>
                <a:spcPts val="1200"/>
              </a:spcBef>
              <a:spcAft>
                <a:spcPts val="0"/>
              </a:spcAft>
              <a:buClr>
                <a:schemeClr val="dk1"/>
              </a:buClr>
              <a:buSzPts val="1600"/>
              <a:buFont typeface="Arial"/>
              <a:buChar char="•"/>
            </a:pPr>
            <a:r>
              <a:rPr lang="en-GB" sz="1600" b="0" i="0" u="none" strike="noStrike" cap="none" dirty="0">
                <a:solidFill>
                  <a:schemeClr val="dk1"/>
                </a:solidFill>
                <a:latin typeface="Calibri"/>
                <a:ea typeface="Calibri"/>
                <a:cs typeface="Calibri"/>
                <a:sym typeface="Calibri"/>
              </a:rPr>
              <a:t>Person whose main task will be to </a:t>
            </a:r>
            <a:r>
              <a:rPr lang="en-GB" sz="1600" b="1" i="0" u="none" strike="noStrike" cap="none" dirty="0">
                <a:solidFill>
                  <a:schemeClr val="dk1"/>
                </a:solidFill>
                <a:latin typeface="Calibri"/>
                <a:ea typeface="Calibri"/>
                <a:cs typeface="Calibri"/>
                <a:sym typeface="Calibri"/>
              </a:rPr>
              <a:t>guide and support the person in the decision-making process </a:t>
            </a:r>
            <a:r>
              <a:rPr lang="en-GB" sz="1600" b="0" i="0" u="none" strike="noStrike" cap="none" dirty="0">
                <a:solidFill>
                  <a:schemeClr val="dk1"/>
                </a:solidFill>
                <a:latin typeface="Calibri"/>
                <a:ea typeface="Calibri"/>
                <a:cs typeface="Calibri"/>
                <a:sym typeface="Calibri"/>
              </a:rPr>
              <a:t>(seek and organise information and resources, clarify the person’s doubts, propose alternatives, help the person understand the impact and consequences of each decision and communicate the relevant decision.</a:t>
            </a:r>
            <a:endParaRPr lang="en-GB" dirty="0"/>
          </a:p>
          <a:p>
            <a:pPr marL="285750" marR="0" lvl="0" indent="-285750" algn="just" rtl="0">
              <a:spcBef>
                <a:spcPts val="1200"/>
              </a:spcBef>
              <a:spcAft>
                <a:spcPts val="0"/>
              </a:spcAft>
              <a:buClr>
                <a:schemeClr val="dk1"/>
              </a:buClr>
              <a:buSzPts val="1600"/>
              <a:buFont typeface="Arial"/>
              <a:buChar char="•"/>
            </a:pPr>
            <a:r>
              <a:rPr lang="en-GB" sz="1600" b="0" i="0" u="none" strike="noStrike" cap="none" dirty="0">
                <a:solidFill>
                  <a:schemeClr val="dk1"/>
                </a:solidFill>
                <a:latin typeface="Calibri"/>
                <a:ea typeface="Calibri"/>
                <a:cs typeface="Calibri"/>
                <a:sym typeface="Calibri"/>
              </a:rPr>
              <a:t> It will </a:t>
            </a:r>
            <a:r>
              <a:rPr lang="en-GB" sz="1600" b="1" i="0" u="none" strike="noStrike" cap="none" dirty="0">
                <a:solidFill>
                  <a:schemeClr val="dk1"/>
                </a:solidFill>
                <a:latin typeface="Calibri"/>
                <a:ea typeface="Calibri"/>
                <a:cs typeface="Calibri"/>
                <a:sym typeface="Calibri"/>
              </a:rPr>
              <a:t>co-produce with the person an individualised support plan </a:t>
            </a:r>
            <a:r>
              <a:rPr lang="en-GB" sz="1600" b="0" i="0" u="none" strike="noStrike" cap="none" dirty="0">
                <a:solidFill>
                  <a:schemeClr val="dk1"/>
                </a:solidFill>
                <a:latin typeface="Calibri"/>
                <a:ea typeface="Calibri"/>
                <a:cs typeface="Calibri"/>
                <a:sym typeface="Calibri"/>
              </a:rPr>
              <a:t>to help the person to materialise his or her decision.</a:t>
            </a:r>
            <a:endParaRPr lang="en-GB" dirty="0"/>
          </a:p>
          <a:p>
            <a:pPr marL="0" marR="0" lvl="0" indent="0" algn="just" rtl="0">
              <a:spcBef>
                <a:spcPts val="1200"/>
              </a:spcBef>
              <a:spcAft>
                <a:spcPts val="0"/>
              </a:spcAft>
              <a:buNone/>
            </a:pPr>
            <a:endParaRPr sz="1600" b="0" i="0" u="none" strike="noStrike" cap="none" dirty="0">
              <a:solidFill>
                <a:schemeClr val="dk1"/>
              </a:solidFill>
              <a:latin typeface="Calibri"/>
              <a:ea typeface="Calibri"/>
              <a:cs typeface="Calibri"/>
              <a:sym typeface="Calibri"/>
            </a:endParaRPr>
          </a:p>
        </p:txBody>
      </p:sp>
      <p:sp>
        <p:nvSpPr>
          <p:cNvPr id="181" name="Google Shape;181;p5"/>
          <p:cNvSpPr txBox="1"/>
          <p:nvPr/>
        </p:nvSpPr>
        <p:spPr>
          <a:xfrm>
            <a:off x="4227556" y="2010640"/>
            <a:ext cx="3619659" cy="4001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Calibri"/>
                <a:ea typeface="Calibri"/>
                <a:cs typeface="Calibri"/>
                <a:sym typeface="Calibri"/>
              </a:rPr>
              <a:t>Facilitator</a:t>
            </a:r>
            <a:endParaRPr dirty="0"/>
          </a:p>
          <a:p>
            <a:pPr marL="285750" marR="0" lvl="0" indent="-285750" algn="just" rtl="0">
              <a:spcBef>
                <a:spcPts val="120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The facilitator acts as a </a:t>
            </a:r>
            <a:r>
              <a:rPr lang="en-US" sz="1600" b="1" i="0" u="none" strike="noStrike" cap="none" dirty="0">
                <a:solidFill>
                  <a:schemeClr val="dk1"/>
                </a:solidFill>
                <a:latin typeface="Calibri"/>
                <a:ea typeface="Calibri"/>
                <a:cs typeface="Calibri"/>
                <a:sym typeface="Calibri"/>
              </a:rPr>
              <a:t>safeguard</a:t>
            </a:r>
            <a:r>
              <a:rPr lang="en-US" sz="1600" b="0" i="0" u="none" strike="noStrike" cap="none" dirty="0">
                <a:solidFill>
                  <a:schemeClr val="dk1"/>
                </a:solidFill>
                <a:latin typeface="Calibri"/>
                <a:ea typeface="Calibri"/>
                <a:cs typeface="Calibri"/>
                <a:sym typeface="Calibri"/>
              </a:rPr>
              <a:t> between the person and the supporter.</a:t>
            </a:r>
            <a:endParaRPr dirty="0"/>
          </a:p>
          <a:p>
            <a:pPr marL="285750" marR="0" lvl="0" indent="-285750" algn="just" rtl="0">
              <a:spcBef>
                <a:spcPts val="120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Its task is to </a:t>
            </a:r>
            <a:r>
              <a:rPr lang="en-US" sz="1600" b="1" i="0" u="none" strike="noStrike" cap="none" dirty="0">
                <a:solidFill>
                  <a:schemeClr val="dk1"/>
                </a:solidFill>
                <a:latin typeface="Calibri"/>
                <a:ea typeface="Calibri"/>
                <a:cs typeface="Calibri"/>
                <a:sym typeface="Calibri"/>
              </a:rPr>
              <a:t>mediate between conflicts</a:t>
            </a:r>
            <a:r>
              <a:rPr lang="en-US" sz="1600" b="0" i="0" u="none" strike="noStrike" cap="none" dirty="0">
                <a:solidFill>
                  <a:schemeClr val="dk1"/>
                </a:solidFill>
                <a:latin typeface="Calibri"/>
                <a:ea typeface="Calibri"/>
                <a:cs typeface="Calibri"/>
                <a:sym typeface="Calibri"/>
              </a:rPr>
              <a:t> that may arise (ethical, practical, procedural, external, communication).</a:t>
            </a:r>
            <a:endParaRPr dirty="0"/>
          </a:p>
          <a:p>
            <a:pPr marL="285750" marR="0" lvl="0" indent="-285750" algn="just" rtl="0">
              <a:spcBef>
                <a:spcPts val="120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The facilitator can clarify the role of the support professional and the extent of the support as well as </a:t>
            </a:r>
            <a:r>
              <a:rPr lang="en-US" sz="1600" b="1" i="0" u="none" strike="noStrike" cap="none" dirty="0">
                <a:solidFill>
                  <a:schemeClr val="dk1"/>
                </a:solidFill>
                <a:latin typeface="Calibri"/>
                <a:ea typeface="Calibri"/>
                <a:cs typeface="Calibri"/>
                <a:sym typeface="Calibri"/>
              </a:rPr>
              <a:t>help the person evaluate the process and review, redefine or terminate the agreement</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487" y="140124"/>
            <a:ext cx="2355248" cy="1730294"/>
          </a:xfrm>
          <a:prstGeom prst="rect">
            <a:avLst/>
          </a:prstGeom>
        </p:spPr>
      </p:pic>
      <p:pic>
        <p:nvPicPr>
          <p:cNvPr id="8" name="Google Shape;102;p2" descr="I-DECIDE Project Logo" title="I-DECIDE Project Logo"/>
          <p:cNvPicPr preferRelativeResize="0">
            <a:picLocks noChangeAspect="1"/>
          </p:cNvPicPr>
          <p:nvPr/>
        </p:nvPicPr>
        <p:blipFill rotWithShape="1">
          <a:blip r:embed="rId5">
            <a:alphaModFix/>
          </a:blip>
          <a:srcRect/>
          <a:stretch/>
        </p:blipFill>
        <p:spPr>
          <a:xfrm>
            <a:off x="9652000" y="5142652"/>
            <a:ext cx="2276222" cy="72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187" name="Google Shape;187;p6"/>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The process</a:t>
            </a:r>
            <a:endParaRPr sz="2800" dirty="0"/>
          </a:p>
        </p:txBody>
      </p:sp>
      <p:pic>
        <p:nvPicPr>
          <p:cNvPr id="188" name="Google Shape;188;p6"/>
          <p:cNvPicPr preferRelativeResize="0"/>
          <p:nvPr/>
        </p:nvPicPr>
        <p:blipFill rotWithShape="1">
          <a:blip r:embed="rId3">
            <a:alphaModFix/>
          </a:blip>
          <a:srcRect/>
          <a:stretch/>
        </p:blipFill>
        <p:spPr>
          <a:xfrm>
            <a:off x="5300064" y="1842038"/>
            <a:ext cx="6688736" cy="3034761"/>
          </a:xfrm>
          <a:prstGeom prst="rect">
            <a:avLst/>
          </a:prstGeom>
          <a:noFill/>
          <a:ln>
            <a:noFill/>
          </a:ln>
        </p:spPr>
      </p:pic>
      <p:sp>
        <p:nvSpPr>
          <p:cNvPr id="189" name="Google Shape;189;p6"/>
          <p:cNvSpPr txBox="1"/>
          <p:nvPr/>
        </p:nvSpPr>
        <p:spPr>
          <a:xfrm>
            <a:off x="475903" y="2023521"/>
            <a:ext cx="4824161" cy="4343411"/>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00000"/>
              </a:lnSpc>
              <a:spcBef>
                <a:spcPts val="900"/>
              </a:spcBef>
              <a:spcAft>
                <a:spcPts val="0"/>
              </a:spcAft>
              <a:buClr>
                <a:schemeClr val="tx1"/>
              </a:buClr>
              <a:buSzPts val="1800"/>
              <a:buFont typeface="Arial"/>
              <a:buChar char="•"/>
            </a:pPr>
            <a:r>
              <a:rPr lang="en-US"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Requesting the SDM Service</a:t>
            </a:r>
            <a:endParaRPr sz="1600" dirty="0">
              <a:latin typeface="Calibri" panose="020F0502020204030204" pitchFamily="34" charset="0"/>
              <a:cs typeface="Calibri" panose="020F0502020204030204" pitchFamily="34" charset="0"/>
            </a:endParaRPr>
          </a:p>
          <a:p>
            <a:pPr marL="457200" marR="0" lvl="0" indent="-342900" algn="just" rtl="0">
              <a:lnSpc>
                <a:spcPct val="100000"/>
              </a:lnSpc>
              <a:spcBef>
                <a:spcPts val="1500"/>
              </a:spcBef>
              <a:spcAft>
                <a:spcPts val="0"/>
              </a:spcAft>
              <a:buClr>
                <a:schemeClr val="tx1"/>
              </a:buClr>
              <a:buSzPts val="1800"/>
              <a:buFont typeface="Arial"/>
              <a:buChar char="•"/>
            </a:pPr>
            <a:r>
              <a:rPr lang="en-US"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Identify the supporter and the facilitator</a:t>
            </a:r>
            <a:endParaRPr sz="1600" dirty="0">
              <a:latin typeface="Calibri" panose="020F0502020204030204" pitchFamily="34" charset="0"/>
              <a:cs typeface="Calibri" panose="020F0502020204030204" pitchFamily="34" charset="0"/>
            </a:endParaRPr>
          </a:p>
          <a:p>
            <a:pPr marL="457200" marR="0" lvl="0" indent="-342900" algn="just" rtl="0">
              <a:lnSpc>
                <a:spcPct val="100000"/>
              </a:lnSpc>
              <a:spcBef>
                <a:spcPts val="1500"/>
              </a:spcBef>
              <a:spcAft>
                <a:spcPts val="0"/>
              </a:spcAft>
              <a:buClr>
                <a:schemeClr val="tx1"/>
              </a:buClr>
              <a:buSzPts val="1800"/>
              <a:buFont typeface="Arial"/>
              <a:buChar char="•"/>
            </a:pPr>
            <a:r>
              <a:rPr lang="en-US"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Define the scope &amp; content of the SDM agreement</a:t>
            </a:r>
            <a:endParaRPr sz="1600" dirty="0">
              <a:latin typeface="Calibri" panose="020F0502020204030204" pitchFamily="34" charset="0"/>
              <a:cs typeface="Calibri" panose="020F0502020204030204" pitchFamily="34" charset="0"/>
            </a:endParaRPr>
          </a:p>
          <a:p>
            <a:pPr marL="457200" marR="0" lvl="0" indent="-342900" algn="just" rtl="0">
              <a:lnSpc>
                <a:spcPct val="100000"/>
              </a:lnSpc>
              <a:spcBef>
                <a:spcPts val="1500"/>
              </a:spcBef>
              <a:spcAft>
                <a:spcPts val="0"/>
              </a:spcAft>
              <a:buClr>
                <a:schemeClr val="tx1"/>
              </a:buClr>
              <a:buSzPts val="1800"/>
              <a:buFont typeface="Arial"/>
              <a:buChar char="•"/>
            </a:pPr>
            <a:r>
              <a:rPr lang="en-US" sz="1600" b="1" dirty="0">
                <a:solidFill>
                  <a:srgbClr val="263248"/>
                </a:solidFill>
                <a:latin typeface="Calibri" panose="020F0502020204030204" pitchFamily="34" charset="0"/>
                <a:ea typeface="Calibri"/>
                <a:cs typeface="Calibri" panose="020F0502020204030204" pitchFamily="34" charset="0"/>
                <a:sym typeface="Calibri"/>
              </a:rPr>
              <a:t>Co-produce </a:t>
            </a:r>
            <a:r>
              <a:rPr lang="en-US" sz="1600" b="1" i="0" u="none" strike="noStrike" cap="none" dirty="0">
                <a:solidFill>
                  <a:srgbClr val="263248"/>
                </a:solidFill>
                <a:latin typeface="Calibri" panose="020F0502020204030204" pitchFamily="34" charset="0"/>
                <a:ea typeface="Calibri"/>
                <a:cs typeface="Calibri" panose="020F0502020204030204" pitchFamily="34" charset="0"/>
                <a:sym typeface="Calibri"/>
              </a:rPr>
              <a:t>the Individual Supported Decision Making Plan</a:t>
            </a:r>
            <a:endParaRPr sz="1600" dirty="0">
              <a:latin typeface="Calibri" panose="020F0502020204030204" pitchFamily="34" charset="0"/>
              <a:cs typeface="Calibri" panose="020F0502020204030204" pitchFamily="34" charset="0"/>
            </a:endParaRPr>
          </a:p>
          <a:p>
            <a:pPr marL="457200" marR="0" lvl="0" indent="-342900" algn="just" rtl="0">
              <a:lnSpc>
                <a:spcPct val="100000"/>
              </a:lnSpc>
              <a:spcBef>
                <a:spcPts val="1500"/>
              </a:spcBef>
              <a:spcAft>
                <a:spcPts val="0"/>
              </a:spcAft>
              <a:buClr>
                <a:schemeClr val="tx1"/>
              </a:buClr>
              <a:buSzPts val="1800"/>
              <a:buFont typeface="Arial"/>
              <a:buChar char="•"/>
            </a:pPr>
            <a:r>
              <a:rPr lang="en-US" sz="1600" b="1" i="0" u="none" strike="noStrike" cap="none" dirty="0">
                <a:solidFill>
                  <a:schemeClr val="tx1"/>
                </a:solidFill>
                <a:latin typeface="Calibri" panose="020F0502020204030204" pitchFamily="34" charset="0"/>
                <a:ea typeface="Calibri"/>
                <a:cs typeface="Calibri" panose="020F0502020204030204" pitchFamily="34" charset="0"/>
                <a:sym typeface="Calibri"/>
              </a:rPr>
              <a:t>Evaluate the process</a:t>
            </a:r>
            <a:endParaRPr sz="1600" dirty="0">
              <a:solidFill>
                <a:schemeClr val="tx1"/>
              </a:solidFill>
              <a:latin typeface="Calibri" panose="020F0502020204030204" pitchFamily="34" charset="0"/>
              <a:cs typeface="Calibri" panose="020F0502020204030204" pitchFamily="34" charset="0"/>
            </a:endParaRPr>
          </a:p>
          <a:p>
            <a:pPr marL="457200" marR="0" lvl="0" indent="-342900" algn="just" rtl="0">
              <a:lnSpc>
                <a:spcPct val="100000"/>
              </a:lnSpc>
              <a:spcBef>
                <a:spcPts val="1500"/>
              </a:spcBef>
              <a:spcAft>
                <a:spcPts val="600"/>
              </a:spcAft>
              <a:buClr>
                <a:schemeClr val="tx1"/>
              </a:buClr>
              <a:buSzPts val="1800"/>
              <a:buFont typeface="Arial"/>
              <a:buChar char="•"/>
            </a:pPr>
            <a:r>
              <a:rPr lang="en-US" sz="1600" b="1" i="0" u="none" strike="noStrike" cap="none" dirty="0">
                <a:solidFill>
                  <a:schemeClr val="tx1"/>
                </a:solidFill>
                <a:latin typeface="Calibri" panose="020F0502020204030204" pitchFamily="34" charset="0"/>
                <a:ea typeface="Calibri"/>
                <a:cs typeface="Calibri" panose="020F0502020204030204" pitchFamily="34" charset="0"/>
                <a:sym typeface="Calibri"/>
              </a:rPr>
              <a:t>Redefine or terminate the SDM Agreement</a:t>
            </a:r>
            <a:endParaRPr sz="1600" b="1"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487" y="140124"/>
            <a:ext cx="2355248" cy="1730294"/>
          </a:xfrm>
          <a:prstGeom prst="rect">
            <a:avLst/>
          </a:prstGeom>
        </p:spPr>
      </p:pic>
      <p:pic>
        <p:nvPicPr>
          <p:cNvPr id="7" name="Google Shape;102;p2" descr="I-DECIDE Project Logo" title="I-DECIDE Project Logo"/>
          <p:cNvPicPr preferRelativeResize="0">
            <a:picLocks noChangeAspect="1"/>
          </p:cNvPicPr>
          <p:nvPr/>
        </p:nvPicPr>
        <p:blipFill rotWithShape="1">
          <a:blip r:embed="rId5">
            <a:alphaModFix/>
          </a:blip>
          <a:srcRect/>
          <a:stretch/>
        </p:blipFill>
        <p:spPr>
          <a:xfrm>
            <a:off x="9652000" y="5142652"/>
            <a:ext cx="2276222" cy="7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195" name="Google Shape;195;p7"/>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Agreement &amp; Support Plan: two central instruments</a:t>
            </a:r>
            <a:endParaRPr sz="2800" dirty="0"/>
          </a:p>
        </p:txBody>
      </p:sp>
      <p:sp>
        <p:nvSpPr>
          <p:cNvPr id="196" name="Google Shape;196;p7"/>
          <p:cNvSpPr txBox="1"/>
          <p:nvPr/>
        </p:nvSpPr>
        <p:spPr>
          <a:xfrm>
            <a:off x="555162" y="1727128"/>
            <a:ext cx="5296998" cy="485513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Arial"/>
              <a:buChar char="•"/>
            </a:pPr>
            <a:r>
              <a:rPr lang="en-US" sz="1600" b="1" i="0" u="none" strike="noStrike" cap="none" dirty="0">
                <a:solidFill>
                  <a:schemeClr val="dk1"/>
                </a:solidFill>
                <a:latin typeface="Calibri"/>
                <a:ea typeface="Calibri"/>
                <a:cs typeface="Calibri"/>
                <a:sym typeface="Calibri"/>
              </a:rPr>
              <a:t>Support Agreements </a:t>
            </a:r>
            <a:r>
              <a:rPr lang="en-US" sz="1600" b="0" i="0" u="none" strike="noStrike" cap="none" dirty="0">
                <a:solidFill>
                  <a:schemeClr val="dk1"/>
                </a:solidFill>
                <a:latin typeface="Calibri"/>
                <a:ea typeface="Calibri"/>
                <a:cs typeface="Calibri"/>
                <a:sym typeface="Calibri"/>
              </a:rPr>
              <a:t>are the mechanism by which a person designates another person to help them make decisions. Although they can be a tailor-made suit for the needs of the person, the agreements usually </a:t>
            </a:r>
            <a:r>
              <a:rPr lang="en-US" sz="1600" b="1" i="0" u="none" strike="noStrike" cap="none" dirty="0">
                <a:solidFill>
                  <a:schemeClr val="dk1"/>
                </a:solidFill>
                <a:latin typeface="Calibri"/>
                <a:ea typeface="Calibri"/>
                <a:cs typeface="Calibri"/>
                <a:sym typeface="Calibri"/>
              </a:rPr>
              <a:t>express WISHES, PREFERENCES OR EXPECTATIONS</a:t>
            </a:r>
            <a:r>
              <a:rPr lang="en-US" sz="1600" b="0" i="0" u="none" strike="noStrike" cap="none" dirty="0">
                <a:solidFill>
                  <a:schemeClr val="dk1"/>
                </a:solidFill>
                <a:latin typeface="Calibri"/>
                <a:ea typeface="Calibri"/>
                <a:cs typeface="Calibri"/>
                <a:sym typeface="Calibri"/>
              </a:rPr>
              <a:t>.</a:t>
            </a:r>
            <a:endParaRPr dirty="0"/>
          </a:p>
          <a:p>
            <a:pPr marL="285750" marR="0" lvl="0" indent="-285750" algn="just" rtl="0">
              <a:spcBef>
                <a:spcPts val="1500"/>
              </a:spcBef>
              <a:spcAft>
                <a:spcPts val="0"/>
              </a:spcAft>
              <a:buClr>
                <a:schemeClr val="dk1"/>
              </a:buClr>
              <a:buSzPts val="1600"/>
              <a:buFont typeface="Arial"/>
              <a:buChar char="•"/>
            </a:pPr>
            <a:r>
              <a:rPr lang="en-US" sz="1600" b="1" i="0" u="none" strike="noStrike" cap="none" dirty="0">
                <a:solidFill>
                  <a:schemeClr val="dk1"/>
                </a:solidFill>
                <a:latin typeface="Calibri"/>
                <a:ea typeface="Calibri"/>
                <a:cs typeface="Calibri"/>
                <a:sym typeface="Calibri"/>
              </a:rPr>
              <a:t>Support Plans</a:t>
            </a:r>
            <a:r>
              <a:rPr lang="en-US" sz="1600" b="0" i="0" u="none" strike="noStrike" cap="none" dirty="0">
                <a:solidFill>
                  <a:schemeClr val="dk1"/>
                </a:solidFill>
                <a:latin typeface="Calibri"/>
                <a:ea typeface="Calibri"/>
                <a:cs typeface="Calibri"/>
                <a:sym typeface="Calibri"/>
              </a:rPr>
              <a:t> are the tool through which the person and the support provider (formal or informal) agree on the way in which that wish or expectation will become a reality or the best approximation to the wishes expressed by the person. They correspond to the field of </a:t>
            </a:r>
            <a:r>
              <a:rPr lang="en-US" sz="1600" b="1" i="0" u="none" strike="noStrike" cap="none" dirty="0">
                <a:solidFill>
                  <a:schemeClr val="dk1"/>
                </a:solidFill>
                <a:latin typeface="Calibri"/>
                <a:ea typeface="Calibri"/>
                <a:cs typeface="Calibri"/>
                <a:sym typeface="Calibri"/>
              </a:rPr>
              <a:t>CONCRETE ACTIONS</a:t>
            </a:r>
            <a:r>
              <a:rPr lang="en-US" sz="1600" b="0" i="0" u="none" strike="noStrike" cap="none" dirty="0">
                <a:solidFill>
                  <a:schemeClr val="dk1"/>
                </a:solidFill>
                <a:latin typeface="Calibri"/>
                <a:ea typeface="Calibri"/>
                <a:cs typeface="Calibri"/>
                <a:sym typeface="Calibri"/>
              </a:rPr>
              <a:t>.</a:t>
            </a:r>
            <a:endParaRPr dirty="0"/>
          </a:p>
          <a:p>
            <a:pPr marL="285750" marR="0" lvl="0" indent="-285750" algn="just" rtl="0">
              <a:spcBef>
                <a:spcPts val="150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Both </a:t>
            </a:r>
            <a:r>
              <a:rPr lang="en-US" sz="1600" b="1" i="0" u="none" strike="noStrike" cap="none" dirty="0">
                <a:solidFill>
                  <a:schemeClr val="dk1"/>
                </a:solidFill>
                <a:latin typeface="Calibri"/>
                <a:ea typeface="Calibri"/>
                <a:cs typeface="Calibri"/>
                <a:sym typeface="Calibri"/>
              </a:rPr>
              <a:t>MUST</a:t>
            </a:r>
            <a:r>
              <a:rPr lang="en-US" sz="1600" b="0" i="0" u="none" strike="noStrike" cap="none" dirty="0">
                <a:solidFill>
                  <a:schemeClr val="dk1"/>
                </a:solidFill>
                <a:latin typeface="Calibri"/>
                <a:ea typeface="Calibri"/>
                <a:cs typeface="Calibri"/>
                <a:sym typeface="Calibri"/>
              </a:rPr>
              <a:t> include the will and preferences of the person, not the support provider, professionals or families.</a:t>
            </a:r>
            <a:endParaRPr dirty="0"/>
          </a:p>
          <a:p>
            <a:pPr marL="285750" marR="0" lvl="0" indent="-285750" algn="just" rtl="0">
              <a:spcBef>
                <a:spcPts val="150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Both instruments </a:t>
            </a:r>
            <a:r>
              <a:rPr lang="en-US" sz="1600" b="1" i="0" u="none" strike="noStrike" cap="none" dirty="0">
                <a:solidFill>
                  <a:schemeClr val="dk1"/>
                </a:solidFill>
                <a:latin typeface="Calibri"/>
                <a:ea typeface="Calibri"/>
                <a:cs typeface="Calibri"/>
                <a:sym typeface="Calibri"/>
              </a:rPr>
              <a:t>MUST</a:t>
            </a:r>
            <a:r>
              <a:rPr lang="en-US" sz="1600" b="0" i="0" u="none" strike="noStrike" cap="none" dirty="0">
                <a:solidFill>
                  <a:schemeClr val="dk1"/>
                </a:solidFill>
                <a:latin typeface="Calibri"/>
                <a:ea typeface="Calibri"/>
                <a:cs typeface="Calibri"/>
                <a:sym typeface="Calibri"/>
              </a:rPr>
              <a:t> be flexible, modifiable, reviewable or voidable if the situation requires it or the person so wishes.</a:t>
            </a:r>
            <a:endParaRPr sz="1600" b="0" i="0" u="none" strike="noStrike" cap="none" dirty="0">
              <a:solidFill>
                <a:schemeClr val="dk1"/>
              </a:solidFill>
              <a:latin typeface="Calibri"/>
              <a:ea typeface="Calibri"/>
              <a:cs typeface="Calibri"/>
              <a:sym typeface="Calibri"/>
            </a:endParaRPr>
          </a:p>
        </p:txBody>
      </p:sp>
      <p:pic>
        <p:nvPicPr>
          <p:cNvPr id="197" name="Google Shape;197;p7"/>
          <p:cNvPicPr preferRelativeResize="0"/>
          <p:nvPr/>
        </p:nvPicPr>
        <p:blipFill rotWithShape="1">
          <a:blip r:embed="rId3">
            <a:alphaModFix/>
          </a:blip>
          <a:srcRect/>
          <a:stretch/>
        </p:blipFill>
        <p:spPr>
          <a:xfrm>
            <a:off x="6473566" y="1813778"/>
            <a:ext cx="5371528" cy="3342573"/>
          </a:xfrm>
          <a:prstGeom prst="rect">
            <a:avLst/>
          </a:prstGeom>
          <a:noFill/>
          <a:ln>
            <a:noFill/>
          </a:ln>
        </p:spPr>
      </p:pic>
      <p:pic>
        <p:nvPicPr>
          <p:cNvPr id="6" name="Google Shape;102;p2" descr="I-DECIDE Project Logo" title="I-DECIDE Project Logo"/>
          <p:cNvPicPr preferRelativeResize="0">
            <a:picLocks noChangeAspect="1"/>
          </p:cNvPicPr>
          <p:nvPr/>
        </p:nvPicPr>
        <p:blipFill rotWithShape="1">
          <a:blip r:embed="rId4">
            <a:alphaModFix/>
          </a:blip>
          <a:srcRect/>
          <a:stretch/>
        </p:blipFill>
        <p:spPr>
          <a:xfrm>
            <a:off x="9652000" y="5142652"/>
            <a:ext cx="2276222" cy="720000"/>
          </a:xfrm>
          <a:prstGeom prst="rect">
            <a:avLst/>
          </a:prstGeom>
          <a:noFill/>
          <a:ln>
            <a:noFill/>
          </a:ln>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2487" y="140124"/>
            <a:ext cx="2355248" cy="17302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11" name="Google Shape;211;p9"/>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The SDM Agreement</a:t>
            </a:r>
            <a:endParaRPr sz="2800" dirty="0"/>
          </a:p>
        </p:txBody>
      </p:sp>
      <p:pic>
        <p:nvPicPr>
          <p:cNvPr id="212" name="Google Shape;212;p9"/>
          <p:cNvPicPr preferRelativeResize="0"/>
          <p:nvPr/>
        </p:nvPicPr>
        <p:blipFill rotWithShape="1">
          <a:blip r:embed="rId3">
            <a:alphaModFix/>
          </a:blip>
          <a:srcRect/>
          <a:stretch/>
        </p:blipFill>
        <p:spPr>
          <a:xfrm>
            <a:off x="1200344" y="1360483"/>
            <a:ext cx="9240441" cy="46413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11" name="Google Shape;211;p9"/>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The SDM Agreement</a:t>
            </a:r>
            <a:endParaRPr sz="2800" dirty="0"/>
          </a:p>
        </p:txBody>
      </p:sp>
      <p:pic>
        <p:nvPicPr>
          <p:cNvPr id="213" name="Google Shape;213;p9"/>
          <p:cNvPicPr preferRelativeResize="0"/>
          <p:nvPr/>
        </p:nvPicPr>
        <p:blipFill rotWithShape="1">
          <a:blip r:embed="rId3">
            <a:alphaModFix/>
          </a:blip>
          <a:srcRect/>
          <a:stretch/>
        </p:blipFill>
        <p:spPr>
          <a:xfrm>
            <a:off x="709744" y="1481527"/>
            <a:ext cx="4795721" cy="5308494"/>
          </a:xfrm>
          <a:prstGeom prst="rect">
            <a:avLst/>
          </a:prstGeom>
          <a:noFill/>
          <a:ln>
            <a:noFill/>
          </a:ln>
        </p:spPr>
      </p:pic>
      <p:pic>
        <p:nvPicPr>
          <p:cNvPr id="214" name="Google Shape;214;p9"/>
          <p:cNvPicPr preferRelativeResize="0"/>
          <p:nvPr/>
        </p:nvPicPr>
        <p:blipFill rotWithShape="1">
          <a:blip r:embed="rId4">
            <a:alphaModFix/>
          </a:blip>
          <a:srcRect/>
          <a:stretch/>
        </p:blipFill>
        <p:spPr>
          <a:xfrm>
            <a:off x="5610979" y="1481527"/>
            <a:ext cx="4246108" cy="4491678"/>
          </a:xfrm>
          <a:prstGeom prst="rect">
            <a:avLst/>
          </a:prstGeom>
          <a:noFill/>
          <a:ln>
            <a:noFill/>
          </a:ln>
        </p:spPr>
      </p:pic>
    </p:spTree>
    <p:extLst>
      <p:ext uri="{BB962C8B-B14F-4D97-AF65-F5344CB8AC3E}">
        <p14:creationId xmlns:p14="http://schemas.microsoft.com/office/powerpoint/2010/main" val="393731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110" name="Google Shape;110;p3"/>
          <p:cNvSpPr txBox="1">
            <a:spLocks noGrp="1"/>
          </p:cNvSpPr>
          <p:nvPr>
            <p:ph type="title"/>
          </p:nvPr>
        </p:nvSpPr>
        <p:spPr>
          <a:xfrm>
            <a:off x="711130" y="464626"/>
            <a:ext cx="10718870" cy="1081290"/>
          </a:xfrm>
          <a:prstGeom prst="rect">
            <a:avLst/>
          </a:prstGeom>
          <a:noFill/>
          <a:ln>
            <a:noFill/>
          </a:ln>
        </p:spPr>
        <p:txBody>
          <a:bodyPr spcFirstLastPara="1" wrap="square" lIns="91425" tIns="45700" rIns="91425" bIns="45700" anchor="ctr" anchorCtr="0">
            <a:normAutofit/>
          </a:bodyPr>
          <a:lstStyle/>
          <a:p>
            <a:pPr>
              <a:buSzPts val="3200"/>
            </a:pPr>
            <a:r>
              <a:rPr lang="en-GB" sz="2800" dirty="0"/>
              <a:t>Supported Decision-Making as a quality-oriented tool</a:t>
            </a:r>
            <a:endParaRPr sz="2800"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66" y="1545916"/>
            <a:ext cx="3565166" cy="494011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340" y="1507007"/>
            <a:ext cx="5866936" cy="4641594"/>
          </a:xfrm>
          <a:prstGeom prst="rect">
            <a:avLst/>
          </a:prstGeom>
        </p:spPr>
      </p:pic>
      <p:sp>
        <p:nvSpPr>
          <p:cNvPr id="9" name="Elipse 8"/>
          <p:cNvSpPr/>
          <p:nvPr/>
        </p:nvSpPr>
        <p:spPr>
          <a:xfrm>
            <a:off x="9407612" y="1383439"/>
            <a:ext cx="2257167" cy="947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7919618" y="3373689"/>
            <a:ext cx="1487994" cy="103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7258955" y="4406980"/>
            <a:ext cx="2570206" cy="963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erecha 11"/>
          <p:cNvSpPr/>
          <p:nvPr/>
        </p:nvSpPr>
        <p:spPr>
          <a:xfrm>
            <a:off x="4591181" y="3283377"/>
            <a:ext cx="953814" cy="4541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642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211" name="Google Shape;211;p9"/>
          <p:cNvSpPr txBox="1">
            <a:spLocks noGrp="1"/>
          </p:cNvSpPr>
          <p:nvPr>
            <p:ph type="title"/>
          </p:nvPr>
        </p:nvSpPr>
        <p:spPr>
          <a:xfrm>
            <a:off x="711130" y="464626"/>
            <a:ext cx="11059692" cy="1081290"/>
          </a:xfrm>
          <a:prstGeom prst="rect">
            <a:avLst/>
          </a:prstGeom>
          <a:noFill/>
          <a:ln>
            <a:noFill/>
          </a:ln>
        </p:spPr>
        <p:txBody>
          <a:bodyPr spcFirstLastPara="1" wrap="square" lIns="91425" tIns="45700" rIns="91425" bIns="45700" anchor="ctr" anchorCtr="0">
            <a:normAutofit/>
          </a:bodyPr>
          <a:lstStyle/>
          <a:p>
            <a:pPr marL="0" indent="0">
              <a:buSzPts val="3200"/>
            </a:pPr>
            <a:r>
              <a:rPr lang="en-GB" sz="2800" dirty="0"/>
              <a:t>Let’s work together on a case scenario!</a:t>
            </a:r>
          </a:p>
        </p:txBody>
      </p:sp>
      <p:sp>
        <p:nvSpPr>
          <p:cNvPr id="2" name="Rectángulo 1"/>
          <p:cNvSpPr/>
          <p:nvPr/>
        </p:nvSpPr>
        <p:spPr>
          <a:xfrm>
            <a:off x="969818" y="1671077"/>
            <a:ext cx="9845040" cy="3276282"/>
          </a:xfrm>
          <a:prstGeom prst="rect">
            <a:avLst/>
          </a:prstGeom>
        </p:spPr>
        <p:txBody>
          <a:bodyPr wrap="square">
            <a:spAutoFit/>
          </a:bodyPr>
          <a:lstStyle/>
          <a:p>
            <a:pPr algn="just">
              <a:lnSpc>
                <a:spcPct val="150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Paula is a 21 year old woman with a mild intellectual disability. She lives in a middle sized city in a shared flat and works in a garden centre in the outskirts close to the city. She earns a little bit more than minimum wage and she usually takes the bus to go to work. She receives support from a social worker that usually help her with papers and benefits but one Paula verbalises the idea that she’s not happy taking the transport to go to work provided by NGO managing the garden centre and she wants to be independent and be able to drive her own car to work and she request support to do that.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52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229" name="Google Shape;229;p11"/>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Conclusions</a:t>
            </a:r>
            <a:endParaRPr sz="2800" dirty="0"/>
          </a:p>
        </p:txBody>
      </p:sp>
      <p:sp>
        <p:nvSpPr>
          <p:cNvPr id="230" name="Google Shape;230;p11"/>
          <p:cNvSpPr txBox="1"/>
          <p:nvPr/>
        </p:nvSpPr>
        <p:spPr>
          <a:xfrm>
            <a:off x="555149" y="1727125"/>
            <a:ext cx="11157483" cy="5632271"/>
          </a:xfrm>
          <a:prstGeom prst="rect">
            <a:avLst/>
          </a:prstGeom>
          <a:noFill/>
          <a:ln>
            <a:noFill/>
          </a:ln>
        </p:spPr>
        <p:txBody>
          <a:bodyPr spcFirstLastPara="1" wrap="square" lIns="91425" tIns="45700" rIns="91425" bIns="45700" anchor="t" anchorCtr="0">
            <a:spAutoFit/>
          </a:bodyPr>
          <a:lstStyle/>
          <a:p>
            <a:pPr marL="285750" indent="-285750" algn="just">
              <a:spcBef>
                <a:spcPts val="600"/>
              </a:spcBef>
              <a:spcAft>
                <a:spcPts val="600"/>
              </a:spcAft>
              <a:buClr>
                <a:schemeClr val="dk1"/>
              </a:buClr>
              <a:buSzPts val="1600"/>
              <a:buFont typeface="Arial"/>
              <a:buChar char="•"/>
            </a:pPr>
            <a:r>
              <a:rPr lang="en-US" sz="1800" dirty="0">
                <a:solidFill>
                  <a:schemeClr val="dk1"/>
                </a:solidFill>
                <a:latin typeface="Calibri"/>
                <a:ea typeface="Calibri"/>
                <a:cs typeface="Calibri"/>
                <a:sym typeface="Calibri"/>
              </a:rPr>
              <a:t>Supported Decision-Making methodologies </a:t>
            </a:r>
            <a:r>
              <a:rPr lang="en-US" sz="1800" b="1" dirty="0">
                <a:solidFill>
                  <a:schemeClr val="dk1"/>
                </a:solidFill>
                <a:latin typeface="Calibri"/>
                <a:ea typeface="Calibri"/>
                <a:cs typeface="Calibri"/>
                <a:sym typeface="Calibri"/>
              </a:rPr>
              <a:t>can be applied in services even if national legislation is not entirely aligned  </a:t>
            </a:r>
            <a:r>
              <a:rPr lang="en-US" sz="1800" dirty="0">
                <a:solidFill>
                  <a:schemeClr val="dk1"/>
                </a:solidFill>
                <a:latin typeface="Calibri"/>
                <a:ea typeface="Calibri"/>
                <a:cs typeface="Calibri"/>
                <a:sym typeface="Calibri"/>
              </a:rPr>
              <a:t>with the UNCRPD</a:t>
            </a:r>
          </a:p>
          <a:p>
            <a:pPr marL="285750" indent="-285750" algn="just">
              <a:spcBef>
                <a:spcPts val="600"/>
              </a:spcBef>
              <a:spcAft>
                <a:spcPts val="600"/>
              </a:spcAft>
              <a:buClr>
                <a:schemeClr val="dk1"/>
              </a:buClr>
              <a:buSzPts val="1600"/>
              <a:buFont typeface="Arial"/>
              <a:buChar char="•"/>
            </a:pPr>
            <a:r>
              <a:rPr lang="en-US" sz="1800" dirty="0">
                <a:solidFill>
                  <a:schemeClr val="dk1"/>
                </a:solidFill>
                <a:latin typeface="Calibri"/>
                <a:ea typeface="Calibri"/>
                <a:cs typeface="Calibri"/>
                <a:sym typeface="Calibri"/>
              </a:rPr>
              <a:t>Training of professionals is needed to understand what respecting legal capacity really means and </a:t>
            </a:r>
            <a:r>
              <a:rPr lang="en-US" sz="1800" b="1" dirty="0">
                <a:solidFill>
                  <a:schemeClr val="dk1"/>
                </a:solidFill>
                <a:latin typeface="Calibri"/>
                <a:ea typeface="Calibri"/>
                <a:cs typeface="Calibri"/>
                <a:sym typeface="Calibri"/>
              </a:rPr>
              <a:t>to learn new methodologies </a:t>
            </a:r>
            <a:r>
              <a:rPr lang="en-US" sz="1800" dirty="0">
                <a:solidFill>
                  <a:schemeClr val="dk1"/>
                </a:solidFill>
                <a:latin typeface="Calibri"/>
                <a:ea typeface="Calibri"/>
                <a:cs typeface="Calibri"/>
                <a:sym typeface="Calibri"/>
              </a:rPr>
              <a:t>to deliver it in practice. Lack of training at multiple levels, including persons with disabilities themselves.</a:t>
            </a:r>
          </a:p>
          <a:p>
            <a:pPr marL="285750" indent="-285750" algn="just">
              <a:spcBef>
                <a:spcPts val="600"/>
              </a:spcBef>
              <a:spcAft>
                <a:spcPts val="600"/>
              </a:spcAft>
              <a:buClr>
                <a:schemeClr val="dk1"/>
              </a:buClr>
              <a:buSzPts val="1600"/>
              <a:buFont typeface="Arial"/>
              <a:buChar char="•"/>
            </a:pPr>
            <a:r>
              <a:rPr lang="en-GB" sz="1800" dirty="0">
                <a:solidFill>
                  <a:schemeClr val="dk1"/>
                </a:solidFill>
                <a:latin typeface="Calibri"/>
                <a:ea typeface="Calibri"/>
                <a:cs typeface="Calibri"/>
                <a:sym typeface="Calibri"/>
              </a:rPr>
              <a:t>There is an academic, theoretical, legal and practical gap regarding </a:t>
            </a:r>
            <a:r>
              <a:rPr lang="en-GB" sz="1800" b="1" dirty="0">
                <a:solidFill>
                  <a:schemeClr val="dk1"/>
                </a:solidFill>
                <a:latin typeface="Calibri"/>
                <a:ea typeface="Calibri"/>
                <a:cs typeface="Calibri"/>
                <a:sym typeface="Calibri"/>
              </a:rPr>
              <a:t>risk management and responsibilities of support providers </a:t>
            </a:r>
            <a:r>
              <a:rPr lang="en-GB" sz="1800" dirty="0">
                <a:solidFill>
                  <a:schemeClr val="dk1"/>
                </a:solidFill>
                <a:latin typeface="Calibri"/>
                <a:ea typeface="Calibri"/>
                <a:cs typeface="Calibri"/>
                <a:sym typeface="Calibri"/>
              </a:rPr>
              <a:t>applied to SDM and about </a:t>
            </a:r>
            <a:r>
              <a:rPr lang="en-GB" sz="1800" b="1" dirty="0">
                <a:solidFill>
                  <a:schemeClr val="dk1"/>
                </a:solidFill>
                <a:latin typeface="Calibri"/>
                <a:ea typeface="Calibri"/>
                <a:cs typeface="Calibri"/>
                <a:sym typeface="Calibri"/>
              </a:rPr>
              <a:t>the intensity of safeguards against undue influence or abuse by third parties</a:t>
            </a:r>
          </a:p>
          <a:p>
            <a:pPr marL="285750" indent="-285750" algn="just">
              <a:spcBef>
                <a:spcPts val="600"/>
              </a:spcBef>
              <a:spcAft>
                <a:spcPts val="600"/>
              </a:spcAft>
              <a:buClr>
                <a:schemeClr val="dk1"/>
              </a:buClr>
              <a:buSzPts val="1600"/>
              <a:buFont typeface="Arial"/>
              <a:buChar char="•"/>
            </a:pPr>
            <a:r>
              <a:rPr lang="en-GB" sz="1800" dirty="0">
                <a:solidFill>
                  <a:schemeClr val="dk1"/>
                </a:solidFill>
                <a:latin typeface="Calibri"/>
                <a:ea typeface="Calibri"/>
                <a:cs typeface="Calibri"/>
                <a:sym typeface="Calibri"/>
              </a:rPr>
              <a:t>The legislation may, apparently, be aligned with article 12 of the Convention, but the </a:t>
            </a:r>
            <a:r>
              <a:rPr lang="en-GB" sz="1800" b="1" dirty="0">
                <a:solidFill>
                  <a:schemeClr val="dk1"/>
                </a:solidFill>
                <a:latin typeface="Calibri"/>
                <a:ea typeface="Calibri"/>
                <a:cs typeface="Calibri"/>
                <a:sym typeface="Calibri"/>
              </a:rPr>
              <a:t>practical application of law might require professionals to take decisions by representation or substitution</a:t>
            </a:r>
            <a:r>
              <a:rPr lang="en-GB" sz="1800" dirty="0">
                <a:solidFill>
                  <a:schemeClr val="dk1"/>
                </a:solidFill>
                <a:latin typeface="Calibri"/>
                <a:ea typeface="Calibri"/>
                <a:cs typeface="Calibri"/>
                <a:sym typeface="Calibri"/>
              </a:rPr>
              <a:t>. Inertial and paternalistic legal operators.</a:t>
            </a:r>
          </a:p>
          <a:p>
            <a:pPr marL="285750" indent="-285750" algn="just">
              <a:spcBef>
                <a:spcPts val="600"/>
              </a:spcBef>
              <a:spcAft>
                <a:spcPts val="600"/>
              </a:spcAft>
              <a:buClr>
                <a:schemeClr val="dk1"/>
              </a:buClr>
              <a:buSzPts val="1600"/>
              <a:buFont typeface="Arial"/>
              <a:buChar char="•"/>
            </a:pPr>
            <a:r>
              <a:rPr lang="en-GB" sz="1800" dirty="0">
                <a:solidFill>
                  <a:schemeClr val="dk1"/>
                </a:solidFill>
                <a:latin typeface="Calibri"/>
                <a:ea typeface="Calibri"/>
                <a:cs typeface="Calibri"/>
                <a:sym typeface="Calibri"/>
              </a:rPr>
              <a:t>That supports respecting human rights are also seen as effective in </a:t>
            </a:r>
            <a:r>
              <a:rPr lang="en-GB" sz="1800" b="1" dirty="0">
                <a:solidFill>
                  <a:schemeClr val="dk1"/>
                </a:solidFill>
                <a:latin typeface="Calibri"/>
                <a:ea typeface="Calibri"/>
                <a:cs typeface="Calibri"/>
                <a:sym typeface="Calibri"/>
              </a:rPr>
              <a:t>conflict situations.</a:t>
            </a:r>
          </a:p>
          <a:p>
            <a:pPr marL="285750" indent="-285750" algn="just">
              <a:spcBef>
                <a:spcPts val="600"/>
              </a:spcBef>
              <a:spcAft>
                <a:spcPts val="600"/>
              </a:spcAft>
              <a:buClr>
                <a:schemeClr val="dk1"/>
              </a:buClr>
              <a:buSzPts val="1600"/>
              <a:buFont typeface="Arial"/>
              <a:buChar char="•"/>
            </a:pPr>
            <a:endParaRPr lang="en-US" sz="1600" b="1" dirty="0">
              <a:solidFill>
                <a:schemeClr val="dk1"/>
              </a:solidFill>
              <a:latin typeface="Calibri"/>
              <a:ea typeface="Calibri"/>
              <a:cs typeface="Calibri"/>
              <a:sym typeface="Calibri"/>
            </a:endParaRPr>
          </a:p>
          <a:p>
            <a:pPr marL="285750" indent="-285750" algn="just">
              <a:spcBef>
                <a:spcPts val="600"/>
              </a:spcBef>
              <a:spcAft>
                <a:spcPts val="600"/>
              </a:spcAft>
              <a:buClr>
                <a:schemeClr val="dk1"/>
              </a:buClr>
              <a:buSzPts val="1600"/>
              <a:buFont typeface="Arial"/>
              <a:buChar char="•"/>
            </a:pPr>
            <a:endParaRPr lang="en-US" sz="2400" b="1" dirty="0">
              <a:solidFill>
                <a:schemeClr val="dk1"/>
              </a:solidFill>
              <a:latin typeface="Calibri"/>
              <a:ea typeface="Calibri"/>
              <a:cs typeface="Calibri"/>
              <a:sym typeface="Calibri"/>
            </a:endParaRPr>
          </a:p>
          <a:p>
            <a:pPr marL="285750" indent="-285750" algn="just">
              <a:spcBef>
                <a:spcPts val="600"/>
              </a:spcBef>
              <a:spcAft>
                <a:spcPts val="600"/>
              </a:spcAft>
              <a:buClr>
                <a:schemeClr val="dk1"/>
              </a:buClr>
              <a:buSzPts val="1600"/>
              <a:buFont typeface="Arial"/>
              <a:buChar char="•"/>
            </a:pPr>
            <a:endParaRPr sz="2400" b="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229" name="Google Shape;229;p11"/>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UNIC Project</a:t>
            </a:r>
            <a:endParaRPr sz="2800" dirty="0"/>
          </a:p>
        </p:txBody>
      </p:sp>
      <p:sp>
        <p:nvSpPr>
          <p:cNvPr id="230" name="Google Shape;230;p11"/>
          <p:cNvSpPr txBox="1"/>
          <p:nvPr/>
        </p:nvSpPr>
        <p:spPr>
          <a:xfrm>
            <a:off x="555150" y="1727125"/>
            <a:ext cx="10484152" cy="984845"/>
          </a:xfrm>
          <a:prstGeom prst="rect">
            <a:avLst/>
          </a:prstGeom>
          <a:noFill/>
          <a:ln>
            <a:noFill/>
          </a:ln>
        </p:spPr>
        <p:txBody>
          <a:bodyPr spcFirstLastPara="1" wrap="square" lIns="91425" tIns="45700" rIns="91425" bIns="45700" anchor="t" anchorCtr="0">
            <a:spAutoFit/>
          </a:bodyPr>
          <a:lstStyle/>
          <a:p>
            <a:pPr algn="just">
              <a:spcBef>
                <a:spcPts val="600"/>
              </a:spcBef>
              <a:spcAft>
                <a:spcPts val="600"/>
              </a:spcAft>
              <a:buClr>
                <a:schemeClr val="dk1"/>
              </a:buClr>
              <a:buSzPts val="1600"/>
            </a:pPr>
            <a:r>
              <a:rPr lang="en-GB" sz="2400" b="1" dirty="0">
                <a:solidFill>
                  <a:schemeClr val="dk1"/>
                </a:solidFill>
                <a:latin typeface="Calibri"/>
                <a:ea typeface="Calibri"/>
                <a:cs typeface="Calibri"/>
                <a:sym typeface="Calibri"/>
              </a:rPr>
              <a:t>UNIC is a project that will support Public authorities to apply a user-centred funding model in long-term care and support.</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163" y="3107953"/>
            <a:ext cx="1620398" cy="108072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345" y="3054094"/>
            <a:ext cx="3564196" cy="1460221"/>
          </a:xfrm>
          <a:prstGeom prst="rect">
            <a:avLst/>
          </a:prstGeom>
        </p:spPr>
      </p:pic>
      <p:sp>
        <p:nvSpPr>
          <p:cNvPr id="9" name="Google Shape;230;p11"/>
          <p:cNvSpPr txBox="1"/>
          <p:nvPr/>
        </p:nvSpPr>
        <p:spPr>
          <a:xfrm>
            <a:off x="4351541" y="4826527"/>
            <a:ext cx="3310269" cy="677068"/>
          </a:xfrm>
          <a:prstGeom prst="rect">
            <a:avLst/>
          </a:prstGeom>
          <a:noFill/>
          <a:ln>
            <a:noFill/>
          </a:ln>
        </p:spPr>
        <p:txBody>
          <a:bodyPr spcFirstLastPara="1" wrap="square" lIns="91425" tIns="45700" rIns="91425" bIns="45700" anchor="t" anchorCtr="0">
            <a:spAutoFit/>
          </a:bodyPr>
          <a:lstStyle/>
          <a:p>
            <a:pPr algn="just">
              <a:spcBef>
                <a:spcPts val="600"/>
              </a:spcBef>
              <a:spcAft>
                <a:spcPts val="600"/>
              </a:spcAft>
              <a:buClr>
                <a:schemeClr val="dk1"/>
              </a:buClr>
              <a:buSzPts val="1600"/>
            </a:pPr>
            <a:r>
              <a:rPr lang="en-GB" sz="2800" b="1" dirty="0">
                <a:solidFill>
                  <a:schemeClr val="dk1"/>
                </a:solidFill>
                <a:latin typeface="Calibri"/>
                <a:ea typeface="Calibri"/>
                <a:cs typeface="Calibri"/>
                <a:sym typeface="Calibri"/>
                <a:hlinkClick r:id="rId5"/>
              </a:rPr>
              <a:t>www.unicproject.eu</a:t>
            </a:r>
            <a:endParaRPr lang="en-GB" sz="2800" b="1" dirty="0">
              <a:solidFill>
                <a:schemeClr val="dk1"/>
              </a:solidFill>
              <a:latin typeface="Calibri"/>
              <a:ea typeface="Calibri"/>
              <a:cs typeface="Calibri"/>
              <a:sym typeface="Calibri"/>
            </a:endParaRPr>
          </a:p>
        </p:txBody>
      </p:sp>
      <p:sp>
        <p:nvSpPr>
          <p:cNvPr id="6" name="Rectángulo 5"/>
          <p:cNvSpPr/>
          <p:nvPr/>
        </p:nvSpPr>
        <p:spPr>
          <a:xfrm>
            <a:off x="7262553" y="2972520"/>
            <a:ext cx="3776749" cy="1351588"/>
          </a:xfrm>
          <a:prstGeom prst="rect">
            <a:avLst/>
          </a:prstGeom>
        </p:spPr>
        <p:txBody>
          <a:bodyPr wrap="square">
            <a:spAutoFit/>
          </a:bodyPr>
          <a:lstStyle/>
          <a:p>
            <a:pPr>
              <a:lnSpc>
                <a:spcPct val="150000"/>
              </a:lnSpc>
            </a:pPr>
            <a:r>
              <a:rPr lang="en-GB" dirty="0">
                <a:latin typeface="Calibri" panose="020F0502020204030204" pitchFamily="34" charset="0"/>
                <a:cs typeface="Calibri" panose="020F0502020204030204" pitchFamily="34" charset="0"/>
              </a:rPr>
              <a:t>With the financial support from the European Union Programme for Employment and Social Innovation “EaSI” (2014-2020). Grant agreement number VS/2020/0265</a:t>
            </a:r>
          </a:p>
        </p:txBody>
      </p:sp>
    </p:spTree>
    <p:extLst>
      <p:ext uri="{BB962C8B-B14F-4D97-AF65-F5344CB8AC3E}">
        <p14:creationId xmlns:p14="http://schemas.microsoft.com/office/powerpoint/2010/main" val="253458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229" name="Google Shape;229;p11"/>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Links</a:t>
            </a:r>
            <a:endParaRPr sz="2800" dirty="0"/>
          </a:p>
        </p:txBody>
      </p:sp>
      <p:sp>
        <p:nvSpPr>
          <p:cNvPr id="10" name="Google Shape;104;p2"/>
          <p:cNvSpPr txBox="1"/>
          <p:nvPr/>
        </p:nvSpPr>
        <p:spPr>
          <a:xfrm>
            <a:off x="711130" y="1361975"/>
            <a:ext cx="11026441" cy="5130900"/>
          </a:xfrm>
          <a:prstGeom prst="rect">
            <a:avLst/>
          </a:prstGeom>
          <a:noFill/>
          <a:ln>
            <a:noFill/>
          </a:ln>
        </p:spPr>
        <p:txBody>
          <a:bodyPr spcFirstLastPara="1" wrap="square" lIns="91425" tIns="45700" rIns="91425" bIns="45700" anchor="t" anchorCtr="0">
            <a:noAutofit/>
          </a:bodyPr>
          <a:lstStyle/>
          <a:p>
            <a:pPr marL="76200" marR="0" lvl="0" algn="ctr" rtl="0">
              <a:lnSpc>
                <a:spcPct val="150000"/>
              </a:lnSpc>
              <a:spcBef>
                <a:spcPts val="600"/>
              </a:spcBef>
              <a:spcAft>
                <a:spcPts val="0"/>
              </a:spcAft>
              <a:buClr>
                <a:srgbClr val="C7D3E6"/>
              </a:buClr>
              <a:buSzPts val="2400"/>
            </a:pPr>
            <a:r>
              <a:rPr lang="en-US" sz="2000" b="1" i="0" u="none" strike="noStrike" cap="none" dirty="0">
                <a:solidFill>
                  <a:schemeClr val="tx1"/>
                </a:solidFill>
                <a:latin typeface="Calibri"/>
                <a:ea typeface="Calibri"/>
                <a:cs typeface="Calibri"/>
                <a:sym typeface="Calibri"/>
              </a:rPr>
              <a:t>I-DECIDE </a:t>
            </a:r>
            <a:r>
              <a:rPr lang="en-US" sz="2000" b="1" dirty="0">
                <a:solidFill>
                  <a:schemeClr val="tx1"/>
                </a:solidFill>
                <a:latin typeface="Calibri"/>
                <a:ea typeface="Calibri"/>
                <a:cs typeface="Calibri"/>
                <a:sym typeface="Calibri"/>
              </a:rPr>
              <a:t>Project</a:t>
            </a:r>
          </a:p>
          <a:p>
            <a:pPr marL="76200" lvl="0" algn="ctr">
              <a:lnSpc>
                <a:spcPct val="150000"/>
              </a:lnSpc>
              <a:spcBef>
                <a:spcPts val="600"/>
              </a:spcBef>
              <a:buClr>
                <a:srgbClr val="C7D3E6"/>
              </a:buClr>
              <a:buSzPts val="2400"/>
            </a:pPr>
            <a:r>
              <a:rPr lang="en-US" sz="2000" b="1" dirty="0">
                <a:solidFill>
                  <a:schemeClr val="tx1"/>
                </a:solidFill>
                <a:latin typeface="Calibri"/>
                <a:ea typeface="Calibri"/>
                <a:cs typeface="Calibri"/>
                <a:sym typeface="Calibri"/>
                <a:hlinkClick r:id="rId3"/>
              </a:rPr>
              <a:t>https://supportgirona.cat/projectes/i-decide</a:t>
            </a:r>
            <a:endParaRPr lang="en-US" sz="2000" b="1" dirty="0">
              <a:solidFill>
                <a:schemeClr val="tx1"/>
              </a:solidFill>
              <a:latin typeface="Calibri"/>
              <a:ea typeface="Calibri"/>
              <a:cs typeface="Calibri"/>
              <a:sym typeface="Calibri"/>
            </a:endParaRPr>
          </a:p>
          <a:p>
            <a:pPr marL="76200" lvl="0" algn="ctr">
              <a:lnSpc>
                <a:spcPct val="150000"/>
              </a:lnSpc>
              <a:spcBef>
                <a:spcPts val="600"/>
              </a:spcBef>
              <a:buClr>
                <a:srgbClr val="C7D3E6"/>
              </a:buClr>
              <a:buSzPts val="2400"/>
            </a:pPr>
            <a:r>
              <a:rPr lang="en-GB" sz="2000" b="1" dirty="0">
                <a:solidFill>
                  <a:schemeClr val="tx1"/>
                </a:solidFill>
                <a:latin typeface="Calibri"/>
                <a:ea typeface="Calibri"/>
                <a:cs typeface="Calibri"/>
                <a:sym typeface="Calibri"/>
              </a:rPr>
              <a:t>EASPD Models on Innovative practices focusing on supported decision-making mechanisms</a:t>
            </a:r>
          </a:p>
          <a:p>
            <a:pPr marL="76200" lvl="0" algn="ctr">
              <a:lnSpc>
                <a:spcPct val="150000"/>
              </a:lnSpc>
              <a:spcBef>
                <a:spcPts val="600"/>
              </a:spcBef>
              <a:buClr>
                <a:srgbClr val="C7D3E6"/>
              </a:buClr>
              <a:buSzPts val="2400"/>
            </a:pPr>
            <a:r>
              <a:rPr lang="en-GB" sz="2000" b="1" dirty="0">
                <a:solidFill>
                  <a:schemeClr val="tx1"/>
                </a:solidFill>
                <a:latin typeface="Calibri"/>
                <a:ea typeface="Calibri"/>
                <a:cs typeface="Calibri"/>
                <a:sym typeface="Calibri"/>
                <a:hlinkClick r:id="rId4"/>
              </a:rPr>
              <a:t>https://www.easpd.eu/publications-detail/models-on-innovative-practices-focusing-on-supported-decision-making-mechanisms/</a:t>
            </a:r>
            <a:endParaRPr lang="en-GB" sz="2000" b="1" dirty="0">
              <a:solidFill>
                <a:schemeClr val="tx1"/>
              </a:solidFill>
              <a:latin typeface="Calibri"/>
              <a:ea typeface="Calibri"/>
              <a:cs typeface="Calibri"/>
              <a:sym typeface="Calibri"/>
            </a:endParaRPr>
          </a:p>
          <a:p>
            <a:pPr marL="76200" lvl="0" algn="ctr">
              <a:lnSpc>
                <a:spcPct val="150000"/>
              </a:lnSpc>
              <a:spcBef>
                <a:spcPts val="600"/>
              </a:spcBef>
              <a:buClr>
                <a:srgbClr val="C7D3E6"/>
              </a:buClr>
              <a:buSzPts val="2400"/>
            </a:pPr>
            <a:r>
              <a:rPr lang="en-US" sz="2000" b="1" dirty="0">
                <a:solidFill>
                  <a:schemeClr val="tx1"/>
                </a:solidFill>
                <a:latin typeface="Calibri"/>
                <a:ea typeface="Calibri"/>
                <a:cs typeface="Calibri"/>
                <a:sym typeface="Calibri"/>
              </a:rPr>
              <a:t>QualityRights Materials &amp; E-TRAINING Platform</a:t>
            </a:r>
          </a:p>
          <a:p>
            <a:pPr marL="76200" lvl="0" algn="ctr">
              <a:lnSpc>
                <a:spcPct val="150000"/>
              </a:lnSpc>
              <a:spcBef>
                <a:spcPts val="600"/>
              </a:spcBef>
              <a:buClr>
                <a:srgbClr val="C7D3E6"/>
              </a:buClr>
              <a:buSzPts val="2400"/>
            </a:pPr>
            <a:r>
              <a:rPr lang="en-US" sz="2000" b="1" dirty="0">
                <a:solidFill>
                  <a:schemeClr val="tx1"/>
                </a:solidFill>
                <a:latin typeface="Calibri"/>
                <a:ea typeface="Calibri"/>
                <a:cs typeface="Calibri"/>
                <a:sym typeface="Calibri"/>
                <a:hlinkClick r:id="rId5"/>
              </a:rPr>
              <a:t>https://supportgirona.cat/quality-rights</a:t>
            </a:r>
            <a:endParaRPr lang="en-US" sz="2000" b="1" dirty="0">
              <a:solidFill>
                <a:schemeClr val="tx1"/>
              </a:solidFill>
              <a:latin typeface="Calibri"/>
              <a:ea typeface="Calibri"/>
              <a:cs typeface="Calibri"/>
              <a:sym typeface="Calibri"/>
            </a:endParaRPr>
          </a:p>
          <a:p>
            <a:pPr marL="76200" lvl="0" algn="ctr">
              <a:lnSpc>
                <a:spcPct val="150000"/>
              </a:lnSpc>
              <a:spcBef>
                <a:spcPts val="600"/>
              </a:spcBef>
              <a:buClr>
                <a:srgbClr val="C7D3E6"/>
              </a:buClr>
              <a:buSzPts val="2400"/>
            </a:pPr>
            <a:r>
              <a:rPr lang="en-US" sz="2000" b="1" dirty="0">
                <a:solidFill>
                  <a:schemeClr val="tx1"/>
                </a:solidFill>
                <a:latin typeface="Calibri"/>
                <a:ea typeface="Calibri"/>
                <a:cs typeface="Calibri"/>
                <a:sym typeface="Calibri"/>
                <a:hlinkClick r:id="rId6"/>
              </a:rPr>
              <a:t>https://qualityrights.org/training/</a:t>
            </a:r>
            <a:endParaRPr lang="en-US" sz="2000" b="1" dirty="0">
              <a:solidFill>
                <a:schemeClr val="tx1"/>
              </a:solidFill>
              <a:latin typeface="Calibri"/>
              <a:ea typeface="Calibri"/>
              <a:cs typeface="Calibri"/>
              <a:sym typeface="Calibri"/>
            </a:endParaRPr>
          </a:p>
          <a:p>
            <a:pPr marL="76200" lvl="0" algn="ctr">
              <a:lnSpc>
                <a:spcPct val="150000"/>
              </a:lnSpc>
              <a:spcBef>
                <a:spcPts val="600"/>
              </a:spcBef>
              <a:buClr>
                <a:srgbClr val="C7D3E6"/>
              </a:buClr>
              <a:buSzPts val="2400"/>
            </a:pPr>
            <a:r>
              <a:rPr lang="en-US" sz="2000" b="1" dirty="0">
                <a:solidFill>
                  <a:schemeClr val="tx1"/>
                </a:solidFill>
                <a:latin typeface="Calibri"/>
                <a:ea typeface="Calibri"/>
                <a:cs typeface="Calibri"/>
                <a:sym typeface="Calibri"/>
                <a:hlinkClick r:id="rId7"/>
              </a:rPr>
              <a:t>https://apps.who.int/iris/discover?query=qualityrights</a:t>
            </a:r>
            <a:endParaRPr lang="en-US" sz="2000" b="1" dirty="0">
              <a:solidFill>
                <a:schemeClr val="tx1"/>
              </a:solidFill>
              <a:latin typeface="Calibri"/>
              <a:ea typeface="Calibri"/>
              <a:cs typeface="Calibri"/>
              <a:sym typeface="Calibri"/>
            </a:endParaRPr>
          </a:p>
          <a:p>
            <a:pPr marL="76200" marR="0" lvl="0" algn="ctr" rtl="0">
              <a:lnSpc>
                <a:spcPct val="150000"/>
              </a:lnSpc>
              <a:spcBef>
                <a:spcPts val="0"/>
              </a:spcBef>
              <a:spcAft>
                <a:spcPts val="0"/>
              </a:spcAft>
              <a:buClr>
                <a:srgbClr val="C7D3E6"/>
              </a:buClr>
              <a:buSzPts val="2400"/>
            </a:pPr>
            <a:endParaRPr lang="en-US" sz="2000" dirty="0">
              <a:solidFill>
                <a:schemeClr val="tx1"/>
              </a:solidFill>
              <a:latin typeface="Calibri"/>
              <a:ea typeface="Calibri"/>
              <a:cs typeface="Calibri"/>
              <a:sym typeface="Calibri"/>
            </a:endParaRPr>
          </a:p>
          <a:p>
            <a:pPr marL="457200" marR="0" lvl="0" indent="-381000" algn="just" rtl="0">
              <a:lnSpc>
                <a:spcPct val="100000"/>
              </a:lnSpc>
              <a:spcBef>
                <a:spcPts val="0"/>
              </a:spcBef>
              <a:spcAft>
                <a:spcPts val="0"/>
              </a:spcAft>
              <a:buClr>
                <a:srgbClr val="C7D3E6"/>
              </a:buClr>
              <a:buSzPts val="2400"/>
              <a:buFont typeface="Wingdings" panose="05000000000000000000" pitchFamily="2" charset="2"/>
              <a:buChar char="§"/>
            </a:pPr>
            <a:endParaRPr lang="en-US" sz="2000" b="1" dirty="0">
              <a:solidFill>
                <a:srgbClr val="263248"/>
              </a:solidFill>
              <a:latin typeface="Calibri"/>
              <a:ea typeface="Calibri"/>
              <a:cs typeface="Calibri"/>
              <a:sym typeface="Calibri"/>
            </a:endParaRPr>
          </a:p>
          <a:p>
            <a:pPr marL="76200" marR="0" lvl="0" algn="just" rtl="0">
              <a:lnSpc>
                <a:spcPct val="100000"/>
              </a:lnSpc>
              <a:spcBef>
                <a:spcPts val="0"/>
              </a:spcBef>
              <a:spcAft>
                <a:spcPts val="0"/>
              </a:spcAft>
              <a:buClr>
                <a:srgbClr val="C7D3E6"/>
              </a:buClr>
              <a:buSzPts val="2400"/>
            </a:pPr>
            <a:endParaRPr lang="en-US" sz="2000" b="1" i="0" u="none" strike="noStrike" cap="none" dirty="0">
              <a:solidFill>
                <a:srgbClr val="263248"/>
              </a:solidFill>
              <a:latin typeface="Calibri"/>
              <a:ea typeface="Calibri"/>
              <a:cs typeface="Calibri"/>
              <a:sym typeface="Calibri"/>
            </a:endParaRPr>
          </a:p>
          <a:p>
            <a:pPr marL="76200" marR="0" lvl="0" algn="just" rtl="0">
              <a:lnSpc>
                <a:spcPct val="100000"/>
              </a:lnSpc>
              <a:spcBef>
                <a:spcPts val="0"/>
              </a:spcBef>
              <a:spcAft>
                <a:spcPts val="0"/>
              </a:spcAft>
              <a:buClr>
                <a:srgbClr val="C7D3E6"/>
              </a:buClr>
              <a:buSzPts val="2400"/>
            </a:pPr>
            <a:endParaRPr sz="1800" b="0" i="0" u="none" strike="noStrike" cap="none" dirty="0">
              <a:solidFill>
                <a:schemeClr val="dk1"/>
              </a:solidFill>
              <a:latin typeface="Calibri"/>
              <a:ea typeface="Calibri"/>
              <a:cs typeface="Calibri"/>
              <a:sym typeface="Calibri"/>
            </a:endParaRPr>
          </a:p>
          <a:p>
            <a:pPr marL="114300" marR="0" lvl="0" indent="0" algn="just" rtl="0">
              <a:lnSpc>
                <a:spcPct val="90000"/>
              </a:lnSpc>
              <a:spcBef>
                <a:spcPts val="2200"/>
              </a:spcBef>
              <a:spcAft>
                <a:spcPts val="0"/>
              </a:spcAft>
              <a:buClr>
                <a:schemeClr val="dk1"/>
              </a:buClr>
              <a:buSzPts val="1200"/>
              <a:buFont typeface="Arial"/>
              <a:buNone/>
            </a:pPr>
            <a:endParaRPr sz="1800" b="0" i="0" u="none" strike="noStrike" cap="none" dirty="0">
              <a:solidFill>
                <a:schemeClr val="dk1"/>
              </a:solidFill>
              <a:latin typeface="Calibri"/>
              <a:ea typeface="Calibri"/>
              <a:cs typeface="Calibri"/>
              <a:sym typeface="Calibri"/>
            </a:endParaRPr>
          </a:p>
          <a:p>
            <a:pPr marL="228600" marR="0" lvl="0" indent="-152400" algn="just" rtl="0">
              <a:lnSpc>
                <a:spcPct val="90000"/>
              </a:lnSpc>
              <a:spcBef>
                <a:spcPts val="2200"/>
              </a:spcBef>
              <a:spcAft>
                <a:spcPts val="0"/>
              </a:spcAft>
              <a:buClr>
                <a:schemeClr val="dk1"/>
              </a:buClr>
              <a:buSzPts val="1200"/>
              <a:buFont typeface="Arial"/>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869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110" name="Google Shape;110;p3"/>
          <p:cNvSpPr txBox="1">
            <a:spLocks noGrp="1"/>
          </p:cNvSpPr>
          <p:nvPr>
            <p:ph type="title"/>
          </p:nvPr>
        </p:nvSpPr>
        <p:spPr>
          <a:xfrm>
            <a:off x="711130" y="464626"/>
            <a:ext cx="11566768" cy="1081290"/>
          </a:xfrm>
          <a:prstGeom prst="rect">
            <a:avLst/>
          </a:prstGeom>
          <a:noFill/>
          <a:ln>
            <a:noFill/>
          </a:ln>
        </p:spPr>
        <p:txBody>
          <a:bodyPr spcFirstLastPara="1" wrap="square" lIns="91425" tIns="45700" rIns="91425" bIns="45700" anchor="ctr" anchorCtr="0">
            <a:normAutofit/>
          </a:bodyPr>
          <a:lstStyle/>
          <a:p>
            <a:pPr lvl="0">
              <a:buSzPts val="3200"/>
            </a:pPr>
            <a:r>
              <a:rPr lang="en-GB" sz="2800" dirty="0"/>
              <a:t>Support-Girona</a:t>
            </a:r>
            <a:endParaRPr sz="2800" dirty="0"/>
          </a:p>
        </p:txBody>
      </p:sp>
      <p:pic>
        <p:nvPicPr>
          <p:cNvPr id="8" name="Google Shape;103;p5" descr="An European Map showing the location of Support-Girona in north-east Catalonia" title="Location Map of the orgnaisation"/>
          <p:cNvPicPr preferRelativeResize="0"/>
          <p:nvPr/>
        </p:nvPicPr>
        <p:blipFill rotWithShape="1">
          <a:blip r:embed="rId3">
            <a:alphaModFix/>
          </a:blip>
          <a:srcRect/>
          <a:stretch/>
        </p:blipFill>
        <p:spPr>
          <a:xfrm>
            <a:off x="3258596" y="1431897"/>
            <a:ext cx="5735773" cy="5002156"/>
          </a:xfrm>
          <a:prstGeom prst="rect">
            <a:avLst/>
          </a:prstGeom>
          <a:noFill/>
          <a:ln>
            <a:noFill/>
          </a:ln>
        </p:spPr>
      </p:pic>
    </p:spTree>
    <p:extLst>
      <p:ext uri="{BB962C8B-B14F-4D97-AF65-F5344CB8AC3E}">
        <p14:creationId xmlns:p14="http://schemas.microsoft.com/office/powerpoint/2010/main" val="242568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110" name="Google Shape;110;p3"/>
          <p:cNvSpPr txBox="1">
            <a:spLocks noGrp="1"/>
          </p:cNvSpPr>
          <p:nvPr>
            <p:ph type="title"/>
          </p:nvPr>
        </p:nvSpPr>
        <p:spPr>
          <a:xfrm>
            <a:off x="711130" y="464626"/>
            <a:ext cx="11566768" cy="1081290"/>
          </a:xfrm>
          <a:prstGeom prst="rect">
            <a:avLst/>
          </a:prstGeom>
          <a:noFill/>
          <a:ln>
            <a:noFill/>
          </a:ln>
        </p:spPr>
        <p:txBody>
          <a:bodyPr spcFirstLastPara="1" wrap="square" lIns="91425" tIns="45700" rIns="91425" bIns="45700" anchor="ctr" anchorCtr="0">
            <a:normAutofit/>
          </a:bodyPr>
          <a:lstStyle/>
          <a:p>
            <a:pPr lvl="0">
              <a:buSzPts val="3200"/>
            </a:pPr>
            <a:r>
              <a:rPr lang="en-GB" sz="2800" dirty="0"/>
              <a:t>Different approaches to Supported Decision-Making (SDM)</a:t>
            </a:r>
            <a:endParaRPr sz="2800" dirty="0"/>
          </a:p>
        </p:txBody>
      </p:sp>
      <p:graphicFrame>
        <p:nvGraphicFramePr>
          <p:cNvPr id="59" name="Diagrama 58"/>
          <p:cNvGraphicFramePr/>
          <p:nvPr>
            <p:extLst>
              <p:ext uri="{D42A27DB-BD31-4B8C-83A1-F6EECF244321}">
                <p14:modId xmlns:p14="http://schemas.microsoft.com/office/powerpoint/2010/main" val="1435457470"/>
              </p:ext>
            </p:extLst>
          </p:nvPr>
        </p:nvGraphicFramePr>
        <p:xfrm>
          <a:off x="6494514" y="1604105"/>
          <a:ext cx="6536559" cy="4207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oogle Shape;119;p16"/>
          <p:cNvPicPr preferRelativeResize="0"/>
          <p:nvPr/>
        </p:nvPicPr>
        <p:blipFill rotWithShape="1">
          <a:blip r:embed="rId8">
            <a:alphaModFix/>
          </a:blip>
          <a:srcRect/>
          <a:stretch/>
        </p:blipFill>
        <p:spPr>
          <a:xfrm>
            <a:off x="447501" y="2726308"/>
            <a:ext cx="3091022" cy="2438264"/>
          </a:xfrm>
          <a:prstGeom prst="rect">
            <a:avLst/>
          </a:prstGeom>
          <a:noFill/>
          <a:ln>
            <a:noFill/>
          </a:ln>
        </p:spPr>
      </p:pic>
      <p:pic>
        <p:nvPicPr>
          <p:cNvPr id="6" name="Google Shape;120;p16"/>
          <p:cNvPicPr preferRelativeResize="0"/>
          <p:nvPr/>
        </p:nvPicPr>
        <p:blipFill rotWithShape="1">
          <a:blip r:embed="rId9">
            <a:alphaModFix/>
          </a:blip>
          <a:srcRect/>
          <a:stretch/>
        </p:blipFill>
        <p:spPr>
          <a:xfrm>
            <a:off x="3938940" y="2477997"/>
            <a:ext cx="3426136" cy="2542623"/>
          </a:xfrm>
          <a:prstGeom prst="rect">
            <a:avLst/>
          </a:prstGeom>
          <a:noFill/>
          <a:ln>
            <a:noFill/>
          </a:ln>
        </p:spPr>
      </p:pic>
      <p:sp>
        <p:nvSpPr>
          <p:cNvPr id="7" name="Google Shape;122;p16"/>
          <p:cNvSpPr/>
          <p:nvPr/>
        </p:nvSpPr>
        <p:spPr>
          <a:xfrm>
            <a:off x="1804774" y="2093755"/>
            <a:ext cx="4148165" cy="390232"/>
          </a:xfrm>
          <a:prstGeom prst="uturnArrow">
            <a:avLst>
              <a:gd name="adj1" fmla="val 25000"/>
              <a:gd name="adj2" fmla="val 25000"/>
              <a:gd name="adj3" fmla="val 25000"/>
              <a:gd name="adj4" fmla="val 43750"/>
              <a:gd name="adj5" fmla="val 75000"/>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32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10" name="Google Shape;110;p3"/>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Why do we need a methodology on SDM?</a:t>
            </a:r>
            <a:endParaRPr sz="2800" dirty="0"/>
          </a:p>
        </p:txBody>
      </p:sp>
      <p:grpSp>
        <p:nvGrpSpPr>
          <p:cNvPr id="111" name="Google Shape;111;p3"/>
          <p:cNvGrpSpPr/>
          <p:nvPr/>
        </p:nvGrpSpPr>
        <p:grpSpPr>
          <a:xfrm>
            <a:off x="866366" y="1901685"/>
            <a:ext cx="4654196" cy="3656093"/>
            <a:chOff x="264601" y="2243"/>
            <a:chExt cx="4654196" cy="3656093"/>
          </a:xfrm>
        </p:grpSpPr>
        <p:sp>
          <p:nvSpPr>
            <p:cNvPr id="112" name="Google Shape;112;p3"/>
            <p:cNvSpPr/>
            <p:nvPr/>
          </p:nvSpPr>
          <p:spPr>
            <a:xfrm>
              <a:off x="3709222" y="1326756"/>
              <a:ext cx="454275" cy="328391"/>
            </a:xfrm>
            <a:custGeom>
              <a:avLst/>
              <a:gdLst/>
              <a:ahLst/>
              <a:cxnLst/>
              <a:rect l="l" t="t" r="r" b="b"/>
              <a:pathLst>
                <a:path w="120000" h="120000" extrusionOk="0">
                  <a:moveTo>
                    <a:pt x="0" y="0"/>
                  </a:moveTo>
                  <a:lnTo>
                    <a:pt x="0" y="120000"/>
                  </a:lnTo>
                  <a:lnTo>
                    <a:pt x="120000" y="120000"/>
                  </a:lnTo>
                </a:path>
              </a:pathLst>
            </a:custGeom>
            <a:noFill/>
            <a:ln w="25400" cap="flat" cmpd="sng">
              <a:solidFill>
                <a:srgbClr val="528CBE"/>
              </a:solidFill>
              <a:prstDash val="solid"/>
              <a:miter lim="800000"/>
              <a:headEnd type="none" w="sm" len="sm"/>
              <a:tailEnd type="none" w="sm" len="sm"/>
            </a:ln>
          </p:spPr>
        </p:sp>
        <p:sp>
          <p:nvSpPr>
            <p:cNvPr id="113" name="Google Shape;113;p3"/>
            <p:cNvSpPr/>
            <p:nvPr/>
          </p:nvSpPr>
          <p:spPr>
            <a:xfrm>
              <a:off x="3254947" y="1326756"/>
              <a:ext cx="454275" cy="328391"/>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528CBE"/>
              </a:solidFill>
              <a:prstDash val="solid"/>
              <a:miter lim="800000"/>
              <a:headEnd type="none" w="sm" len="sm"/>
              <a:tailEnd type="none" w="sm" len="sm"/>
            </a:ln>
          </p:spPr>
        </p:sp>
        <p:sp>
          <p:nvSpPr>
            <p:cNvPr id="114" name="Google Shape;114;p3"/>
            <p:cNvSpPr/>
            <p:nvPr/>
          </p:nvSpPr>
          <p:spPr>
            <a:xfrm>
              <a:off x="2384709" y="549562"/>
              <a:ext cx="1116531" cy="328391"/>
            </a:xfrm>
            <a:custGeom>
              <a:avLst/>
              <a:gdLst/>
              <a:ahLst/>
              <a:cxnLst/>
              <a:rect l="l" t="t" r="r" b="b"/>
              <a:pathLst>
                <a:path w="120000" h="120000" extrusionOk="0">
                  <a:moveTo>
                    <a:pt x="0" y="0"/>
                  </a:moveTo>
                  <a:lnTo>
                    <a:pt x="0" y="120000"/>
                  </a:lnTo>
                  <a:lnTo>
                    <a:pt x="120000" y="120000"/>
                  </a:lnTo>
                </a:path>
              </a:pathLst>
            </a:custGeom>
            <a:noFill/>
            <a:ln w="25400" cap="flat" cmpd="sng">
              <a:solidFill>
                <a:srgbClr val="487AA8"/>
              </a:solidFill>
              <a:prstDash val="solid"/>
              <a:miter lim="800000"/>
              <a:headEnd type="none" w="sm" len="sm"/>
              <a:tailEnd type="none" w="sm" len="sm"/>
            </a:ln>
          </p:spPr>
        </p:sp>
        <p:sp>
          <p:nvSpPr>
            <p:cNvPr id="115" name="Google Shape;115;p3"/>
            <p:cNvSpPr/>
            <p:nvPr/>
          </p:nvSpPr>
          <p:spPr>
            <a:xfrm>
              <a:off x="811921" y="1326756"/>
              <a:ext cx="565228" cy="1882778"/>
            </a:xfrm>
            <a:custGeom>
              <a:avLst/>
              <a:gdLst/>
              <a:ahLst/>
              <a:cxnLst/>
              <a:rect l="l" t="t" r="r" b="b"/>
              <a:pathLst>
                <a:path w="120000" h="120000" extrusionOk="0">
                  <a:moveTo>
                    <a:pt x="0" y="0"/>
                  </a:moveTo>
                  <a:lnTo>
                    <a:pt x="0" y="120000"/>
                  </a:lnTo>
                  <a:lnTo>
                    <a:pt x="120000" y="120000"/>
                  </a:lnTo>
                </a:path>
              </a:pathLst>
            </a:custGeom>
            <a:noFill/>
            <a:ln w="25400" cap="flat" cmpd="sng">
              <a:solidFill>
                <a:srgbClr val="528CBE"/>
              </a:solidFill>
              <a:prstDash val="solid"/>
              <a:miter lim="800000"/>
              <a:headEnd type="none" w="sm" len="sm"/>
              <a:tailEnd type="none" w="sm" len="sm"/>
            </a:ln>
          </p:spPr>
        </p:sp>
        <p:sp>
          <p:nvSpPr>
            <p:cNvPr id="116" name="Google Shape;116;p3"/>
            <p:cNvSpPr/>
            <p:nvPr/>
          </p:nvSpPr>
          <p:spPr>
            <a:xfrm>
              <a:off x="811921" y="1326756"/>
              <a:ext cx="503533" cy="1105585"/>
            </a:xfrm>
            <a:custGeom>
              <a:avLst/>
              <a:gdLst/>
              <a:ahLst/>
              <a:cxnLst/>
              <a:rect l="l" t="t" r="r" b="b"/>
              <a:pathLst>
                <a:path w="120000" h="120000" extrusionOk="0">
                  <a:moveTo>
                    <a:pt x="0" y="0"/>
                  </a:moveTo>
                  <a:lnTo>
                    <a:pt x="0" y="120000"/>
                  </a:lnTo>
                  <a:lnTo>
                    <a:pt x="120000" y="120000"/>
                  </a:lnTo>
                </a:path>
              </a:pathLst>
            </a:custGeom>
            <a:noFill/>
            <a:ln w="25400" cap="flat" cmpd="sng">
              <a:solidFill>
                <a:srgbClr val="528CBE"/>
              </a:solidFill>
              <a:prstDash val="solid"/>
              <a:miter lim="800000"/>
              <a:headEnd type="none" w="sm" len="sm"/>
              <a:tailEnd type="none" w="sm" len="sm"/>
            </a:ln>
          </p:spPr>
        </p:sp>
        <p:sp>
          <p:nvSpPr>
            <p:cNvPr id="117" name="Google Shape;117;p3"/>
            <p:cNvSpPr/>
            <p:nvPr/>
          </p:nvSpPr>
          <p:spPr>
            <a:xfrm>
              <a:off x="811921" y="1326756"/>
              <a:ext cx="503533" cy="328391"/>
            </a:xfrm>
            <a:custGeom>
              <a:avLst/>
              <a:gdLst/>
              <a:ahLst/>
              <a:cxnLst/>
              <a:rect l="l" t="t" r="r" b="b"/>
              <a:pathLst>
                <a:path w="120000" h="120000" extrusionOk="0">
                  <a:moveTo>
                    <a:pt x="0" y="0"/>
                  </a:moveTo>
                  <a:lnTo>
                    <a:pt x="0" y="120000"/>
                  </a:lnTo>
                  <a:lnTo>
                    <a:pt x="120000" y="120000"/>
                  </a:lnTo>
                </a:path>
              </a:pathLst>
            </a:custGeom>
            <a:noFill/>
            <a:ln w="25400" cap="flat" cmpd="sng">
              <a:solidFill>
                <a:srgbClr val="528CBE"/>
              </a:solidFill>
              <a:prstDash val="solid"/>
              <a:miter lim="800000"/>
              <a:headEnd type="none" w="sm" len="sm"/>
              <a:tailEnd type="none" w="sm" len="sm"/>
            </a:ln>
          </p:spPr>
        </p:sp>
        <p:sp>
          <p:nvSpPr>
            <p:cNvPr id="118" name="Google Shape;118;p3"/>
            <p:cNvSpPr/>
            <p:nvPr/>
          </p:nvSpPr>
          <p:spPr>
            <a:xfrm>
              <a:off x="1019902" y="549562"/>
              <a:ext cx="1364806" cy="328391"/>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487AA8"/>
              </a:solidFill>
              <a:prstDash val="solid"/>
              <a:miter lim="800000"/>
              <a:headEnd type="none" w="sm" len="sm"/>
              <a:tailEnd type="none" w="sm" len="sm"/>
            </a:ln>
          </p:spPr>
        </p:sp>
        <p:sp>
          <p:nvSpPr>
            <p:cNvPr id="119" name="Google Shape;119;p3"/>
            <p:cNvSpPr/>
            <p:nvPr/>
          </p:nvSpPr>
          <p:spPr>
            <a:xfrm>
              <a:off x="2111049" y="2243"/>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111049" y="2243"/>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837389" y="100760"/>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txBox="1"/>
            <p:nvPr/>
          </p:nvSpPr>
          <p:spPr>
            <a:xfrm>
              <a:off x="1837389" y="100760"/>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Support</a:t>
              </a:r>
              <a:endParaRPr sz="1600" b="1" i="0" u="none" strike="noStrike" cap="none">
                <a:solidFill>
                  <a:srgbClr val="000000"/>
                </a:solidFill>
                <a:latin typeface="Calibri"/>
                <a:ea typeface="Calibri"/>
                <a:cs typeface="Calibri"/>
                <a:sym typeface="Calibri"/>
              </a:endParaRPr>
            </a:p>
          </p:txBody>
        </p:sp>
        <p:sp>
          <p:nvSpPr>
            <p:cNvPr id="123" name="Google Shape;123;p3"/>
            <p:cNvSpPr/>
            <p:nvPr/>
          </p:nvSpPr>
          <p:spPr>
            <a:xfrm>
              <a:off x="538261" y="779436"/>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38261" y="779436"/>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64601" y="877954"/>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264601" y="877954"/>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Respect</a:t>
              </a:r>
              <a:endParaRPr sz="1600" b="0" i="0" u="none" strike="noStrike" cap="none">
                <a:solidFill>
                  <a:srgbClr val="000000"/>
                </a:solidFill>
                <a:latin typeface="Calibri"/>
                <a:ea typeface="Calibri"/>
                <a:cs typeface="Calibri"/>
                <a:sym typeface="Calibri"/>
              </a:endParaRPr>
            </a:p>
          </p:txBody>
        </p:sp>
        <p:sp>
          <p:nvSpPr>
            <p:cNvPr id="127" name="Google Shape;127;p3"/>
            <p:cNvSpPr/>
            <p:nvPr/>
          </p:nvSpPr>
          <p:spPr>
            <a:xfrm>
              <a:off x="1249776" y="1556630"/>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249776" y="1556630"/>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976116" y="1655147"/>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txBox="1"/>
            <p:nvPr/>
          </p:nvSpPr>
          <p:spPr>
            <a:xfrm>
              <a:off x="976116" y="1655147"/>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Rights</a:t>
              </a:r>
              <a:endParaRPr sz="1600" b="0" i="0" u="none" strike="noStrike" cap="none">
                <a:solidFill>
                  <a:srgbClr val="000000"/>
                </a:solidFill>
                <a:latin typeface="Calibri"/>
                <a:ea typeface="Calibri"/>
                <a:cs typeface="Calibri"/>
                <a:sym typeface="Calibri"/>
              </a:endParaRPr>
            </a:p>
          </p:txBody>
        </p:sp>
        <p:sp>
          <p:nvSpPr>
            <p:cNvPr id="131" name="Google Shape;131;p3"/>
            <p:cNvSpPr/>
            <p:nvPr/>
          </p:nvSpPr>
          <p:spPr>
            <a:xfrm>
              <a:off x="1249776" y="2333823"/>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249776" y="2333823"/>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976116" y="2432341"/>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txBox="1"/>
            <p:nvPr/>
          </p:nvSpPr>
          <p:spPr>
            <a:xfrm>
              <a:off x="976116" y="2432341"/>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Will</a:t>
              </a:r>
              <a:endParaRPr sz="1600" b="0" i="0" u="none" strike="noStrike" cap="none">
                <a:solidFill>
                  <a:srgbClr val="000000"/>
                </a:solidFill>
                <a:latin typeface="Calibri"/>
                <a:ea typeface="Calibri"/>
                <a:cs typeface="Calibri"/>
                <a:sym typeface="Calibri"/>
              </a:endParaRPr>
            </a:p>
          </p:txBody>
        </p:sp>
        <p:sp>
          <p:nvSpPr>
            <p:cNvPr id="135" name="Google Shape;135;p3"/>
            <p:cNvSpPr/>
            <p:nvPr/>
          </p:nvSpPr>
          <p:spPr>
            <a:xfrm>
              <a:off x="1299530" y="3111017"/>
              <a:ext cx="646827"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299530" y="3111017"/>
              <a:ext cx="646827"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76116" y="3209535"/>
              <a:ext cx="1293655"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976116" y="3209535"/>
              <a:ext cx="1293655"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Preferences</a:t>
              </a:r>
              <a:endParaRPr sz="1600" b="0" i="0" u="none" strike="noStrike" cap="none">
                <a:solidFill>
                  <a:srgbClr val="000000"/>
                </a:solidFill>
                <a:latin typeface="Calibri"/>
                <a:ea typeface="Calibri"/>
                <a:cs typeface="Calibri"/>
                <a:sym typeface="Calibri"/>
              </a:endParaRPr>
            </a:p>
          </p:txBody>
        </p:sp>
        <p:sp>
          <p:nvSpPr>
            <p:cNvPr id="139" name="Google Shape;139;p3"/>
            <p:cNvSpPr/>
            <p:nvPr/>
          </p:nvSpPr>
          <p:spPr>
            <a:xfrm>
              <a:off x="3435562" y="779436"/>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435562" y="779436"/>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161902" y="877954"/>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txBox="1"/>
            <p:nvPr/>
          </p:nvSpPr>
          <p:spPr>
            <a:xfrm>
              <a:off x="3161902" y="877954"/>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Ensure</a:t>
              </a:r>
              <a:endParaRPr sz="1600" b="0" i="0" u="none" strike="noStrike" cap="none">
                <a:solidFill>
                  <a:srgbClr val="000000"/>
                </a:solidFill>
                <a:latin typeface="Calibri"/>
                <a:ea typeface="Calibri"/>
                <a:cs typeface="Calibri"/>
                <a:sym typeface="Calibri"/>
              </a:endParaRPr>
            </a:p>
          </p:txBody>
        </p:sp>
        <p:sp>
          <p:nvSpPr>
            <p:cNvPr id="143" name="Google Shape;143;p3"/>
            <p:cNvSpPr/>
            <p:nvPr/>
          </p:nvSpPr>
          <p:spPr>
            <a:xfrm>
              <a:off x="2773306" y="1556630"/>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773306" y="1556630"/>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499646" y="1655147"/>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txBox="1"/>
            <p:nvPr/>
          </p:nvSpPr>
          <p:spPr>
            <a:xfrm>
              <a:off x="2499646" y="1655147"/>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Choice</a:t>
              </a:r>
              <a:endParaRPr sz="1600" b="0" i="0" u="none" strike="noStrike" cap="none">
                <a:solidFill>
                  <a:srgbClr val="000000"/>
                </a:solidFill>
                <a:latin typeface="Calibri"/>
                <a:ea typeface="Calibri"/>
                <a:cs typeface="Calibri"/>
                <a:sym typeface="Calibri"/>
              </a:endParaRPr>
            </a:p>
          </p:txBody>
        </p:sp>
        <p:sp>
          <p:nvSpPr>
            <p:cNvPr id="147" name="Google Shape;147;p3"/>
            <p:cNvSpPr/>
            <p:nvPr/>
          </p:nvSpPr>
          <p:spPr>
            <a:xfrm>
              <a:off x="4097819" y="1556630"/>
              <a:ext cx="547319" cy="547319"/>
            </a:xfrm>
            <a:prstGeom prst="arc">
              <a:avLst>
                <a:gd name="adj1" fmla="val 13200000"/>
                <a:gd name="adj2" fmla="val 192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097819" y="1556630"/>
              <a:ext cx="547319" cy="547319"/>
            </a:xfrm>
            <a:prstGeom prst="arc">
              <a:avLst>
                <a:gd name="adj1" fmla="val 2400000"/>
                <a:gd name="adj2" fmla="val 8400000"/>
              </a:avLst>
            </a:prstGeom>
            <a:noFill/>
            <a:ln w="254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824159" y="1655147"/>
              <a:ext cx="1094638" cy="350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3824159" y="1655147"/>
              <a:ext cx="1094638" cy="3502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rgbClr val="000000"/>
                  </a:solidFill>
                  <a:latin typeface="Calibri"/>
                  <a:ea typeface="Calibri"/>
                  <a:cs typeface="Calibri"/>
                  <a:sym typeface="Calibri"/>
                </a:rPr>
                <a:t>Control</a:t>
              </a:r>
              <a:endParaRPr sz="1600" b="0" i="0" u="none" strike="noStrike" cap="none">
                <a:solidFill>
                  <a:srgbClr val="000000"/>
                </a:solidFill>
                <a:latin typeface="Calibri"/>
                <a:ea typeface="Calibri"/>
                <a:cs typeface="Calibri"/>
                <a:sym typeface="Calibri"/>
              </a:endParaRPr>
            </a:p>
          </p:txBody>
        </p:sp>
      </p:grpSp>
      <p:grpSp>
        <p:nvGrpSpPr>
          <p:cNvPr id="151" name="Google Shape;151;p3"/>
          <p:cNvGrpSpPr/>
          <p:nvPr/>
        </p:nvGrpSpPr>
        <p:grpSpPr>
          <a:xfrm>
            <a:off x="6186296" y="3374692"/>
            <a:ext cx="5292307" cy="2368376"/>
            <a:chOff x="946832" y="1357"/>
            <a:chExt cx="5292307" cy="2368376"/>
          </a:xfrm>
        </p:grpSpPr>
        <p:sp>
          <p:nvSpPr>
            <p:cNvPr id="152" name="Google Shape;152;p3"/>
            <p:cNvSpPr/>
            <p:nvPr/>
          </p:nvSpPr>
          <p:spPr>
            <a:xfrm rot="5400000">
              <a:off x="1275523" y="573772"/>
              <a:ext cx="990067" cy="1647449"/>
            </a:xfrm>
            <a:prstGeom prst="corner">
              <a:avLst>
                <a:gd name="adj1" fmla="val 16120"/>
                <a:gd name="adj2" fmla="val 16110"/>
              </a:avLst>
            </a:prstGeom>
            <a:solidFill>
              <a:srgbClr val="FFFFFF"/>
            </a:solidFill>
            <a:ln w="254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110256" y="1066004"/>
              <a:ext cx="1487326" cy="1303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1110256" y="1066004"/>
              <a:ext cx="1487326" cy="1303729"/>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UNCRPD</a:t>
              </a:r>
              <a:endParaRPr sz="2400" b="0" i="0" u="none" strike="noStrike" cap="none" dirty="0">
                <a:solidFill>
                  <a:srgbClr val="000000"/>
                </a:solidFill>
                <a:latin typeface="Calibri"/>
                <a:ea typeface="Calibri"/>
                <a:cs typeface="Calibri"/>
                <a:sym typeface="Calibri"/>
              </a:endParaRPr>
            </a:p>
          </p:txBody>
        </p:sp>
        <p:sp>
          <p:nvSpPr>
            <p:cNvPr id="155" name="Google Shape;155;p3"/>
            <p:cNvSpPr/>
            <p:nvPr/>
          </p:nvSpPr>
          <p:spPr>
            <a:xfrm>
              <a:off x="2316955" y="452485"/>
              <a:ext cx="280627" cy="280627"/>
            </a:xfrm>
            <a:prstGeom prst="triangle">
              <a:avLst>
                <a:gd name="adj" fmla="val 100000"/>
              </a:avLst>
            </a:prstGeom>
            <a:solidFill>
              <a:srgbClr val="FFFFFF"/>
            </a:solidFill>
            <a:ln w="254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5400000">
              <a:off x="3096301" y="123218"/>
              <a:ext cx="990067" cy="1647449"/>
            </a:xfrm>
            <a:prstGeom prst="corner">
              <a:avLst>
                <a:gd name="adj1" fmla="val 16120"/>
                <a:gd name="adj2" fmla="val 16110"/>
              </a:avLst>
            </a:prstGeom>
            <a:solidFill>
              <a:srgbClr val="FFFFFF"/>
            </a:solidFill>
            <a:ln w="254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931034" y="615451"/>
              <a:ext cx="1487326" cy="1303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txBox="1"/>
            <p:nvPr/>
          </p:nvSpPr>
          <p:spPr>
            <a:xfrm>
              <a:off x="2931034" y="615451"/>
              <a:ext cx="1487326" cy="1303729"/>
            </a:xfrm>
            <a:prstGeom prst="rect">
              <a:avLst/>
            </a:prstGeom>
            <a:noFill/>
            <a:ln>
              <a:noFill/>
            </a:ln>
          </p:spPr>
          <p:txBody>
            <a:bodyPr spcFirstLastPara="1" wrap="square" lIns="80000" tIns="80000" rIns="80000" bIns="80000" anchor="t" anchorCtr="0">
              <a:noAutofit/>
            </a:bodyPr>
            <a:lstStyle/>
            <a:p>
              <a:pPr marL="0" marR="0" lvl="0" indent="0" algn="ctr" rtl="0">
                <a:lnSpc>
                  <a:spcPct val="9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National Legal Frameworks</a:t>
              </a:r>
              <a:endParaRPr sz="2000" b="0" i="0" u="none" strike="noStrike" cap="none" dirty="0">
                <a:solidFill>
                  <a:srgbClr val="000000"/>
                </a:solidFill>
                <a:latin typeface="Calibri"/>
                <a:ea typeface="Calibri"/>
                <a:cs typeface="Calibri"/>
                <a:sym typeface="Calibri"/>
              </a:endParaRPr>
            </a:p>
          </p:txBody>
        </p:sp>
        <p:sp>
          <p:nvSpPr>
            <p:cNvPr id="159" name="Google Shape;159;p3"/>
            <p:cNvSpPr/>
            <p:nvPr/>
          </p:nvSpPr>
          <p:spPr>
            <a:xfrm>
              <a:off x="4137733" y="1931"/>
              <a:ext cx="280627" cy="280627"/>
            </a:xfrm>
            <a:prstGeom prst="triangle">
              <a:avLst>
                <a:gd name="adj" fmla="val 100000"/>
              </a:avLst>
            </a:prstGeom>
            <a:solidFill>
              <a:srgbClr val="FFFFFF"/>
            </a:solidFill>
            <a:ln w="254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5400000">
              <a:off x="4917080" y="-327334"/>
              <a:ext cx="990067" cy="1647449"/>
            </a:xfrm>
            <a:prstGeom prst="corner">
              <a:avLst>
                <a:gd name="adj1" fmla="val 16120"/>
                <a:gd name="adj2" fmla="val 16110"/>
              </a:avLst>
            </a:prstGeom>
            <a:solidFill>
              <a:srgbClr val="FFFFFF"/>
            </a:solidFill>
            <a:ln w="254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751813" y="164897"/>
              <a:ext cx="1487326" cy="1303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txBox="1"/>
            <p:nvPr/>
          </p:nvSpPr>
          <p:spPr>
            <a:xfrm>
              <a:off x="4751813" y="164897"/>
              <a:ext cx="1487326" cy="1303729"/>
            </a:xfrm>
            <a:prstGeom prst="rect">
              <a:avLst/>
            </a:prstGeom>
            <a:noFill/>
            <a:ln>
              <a:noFill/>
            </a:ln>
          </p:spPr>
          <p:txBody>
            <a:bodyPr spcFirstLastPara="1" wrap="square" lIns="80000" tIns="80000" rIns="80000" bIns="80000" anchor="t" anchorCtr="0">
              <a:noAutofit/>
            </a:bodyPr>
            <a:lstStyle/>
            <a:p>
              <a:pPr marL="0" marR="0" lvl="0" indent="0" algn="ctr" rtl="0">
                <a:lnSpc>
                  <a:spcPct val="9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Support Services</a:t>
              </a:r>
              <a:endParaRPr sz="2000" b="0" i="0" u="none" strike="noStrike" cap="none" dirty="0">
                <a:solidFill>
                  <a:srgbClr val="000000"/>
                </a:solidFill>
                <a:latin typeface="Calibri"/>
                <a:ea typeface="Calibri"/>
                <a:cs typeface="Calibri"/>
                <a:sym typeface="Calibri"/>
              </a:endParaRPr>
            </a:p>
          </p:txBody>
        </p:sp>
      </p:grpSp>
      <p:pic>
        <p:nvPicPr>
          <p:cNvPr id="163" name="Google Shape;163;p3"/>
          <p:cNvPicPr preferRelativeResize="0"/>
          <p:nvPr/>
        </p:nvPicPr>
        <p:blipFill rotWithShape="1">
          <a:blip r:embed="rId3">
            <a:alphaModFix/>
          </a:blip>
          <a:srcRect/>
          <a:stretch/>
        </p:blipFill>
        <p:spPr>
          <a:xfrm>
            <a:off x="6533091" y="3505200"/>
            <a:ext cx="879064" cy="585127"/>
          </a:xfrm>
          <a:prstGeom prst="rect">
            <a:avLst/>
          </a:prstGeom>
          <a:noFill/>
          <a:ln>
            <a:noFill/>
          </a:ln>
        </p:spPr>
      </p:pic>
      <p:pic>
        <p:nvPicPr>
          <p:cNvPr id="164" name="Google Shape;164;p3"/>
          <p:cNvPicPr preferRelativeResize="0"/>
          <p:nvPr/>
        </p:nvPicPr>
        <p:blipFill rotWithShape="1">
          <a:blip r:embed="rId4">
            <a:alphaModFix/>
          </a:blip>
          <a:srcRect/>
          <a:stretch/>
        </p:blipFill>
        <p:spPr>
          <a:xfrm>
            <a:off x="9964658" y="2013315"/>
            <a:ext cx="1308824" cy="1156128"/>
          </a:xfrm>
          <a:prstGeom prst="rect">
            <a:avLst/>
          </a:prstGeom>
          <a:noFill/>
          <a:ln>
            <a:noFill/>
          </a:ln>
        </p:spPr>
      </p:pic>
      <p:pic>
        <p:nvPicPr>
          <p:cNvPr id="165" name="Google Shape;165;p3"/>
          <p:cNvPicPr preferRelativeResize="0"/>
          <p:nvPr/>
        </p:nvPicPr>
        <p:blipFill rotWithShape="1">
          <a:blip r:embed="rId5">
            <a:alphaModFix/>
          </a:blip>
          <a:srcRect/>
          <a:stretch/>
        </p:blipFill>
        <p:spPr>
          <a:xfrm>
            <a:off x="8434516" y="2835026"/>
            <a:ext cx="795867" cy="793877"/>
          </a:xfrm>
          <a:prstGeom prst="rect">
            <a:avLst/>
          </a:prstGeom>
          <a:noFill/>
          <a:ln>
            <a:noFill/>
          </a:ln>
        </p:spPr>
      </p:pic>
    </p:spTree>
    <p:extLst>
      <p:ext uri="{BB962C8B-B14F-4D97-AF65-F5344CB8AC3E}">
        <p14:creationId xmlns:p14="http://schemas.microsoft.com/office/powerpoint/2010/main" val="219287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110" name="Google Shape;110;p3"/>
          <p:cNvSpPr txBox="1">
            <a:spLocks noGrp="1"/>
          </p:cNvSpPr>
          <p:nvPr>
            <p:ph type="title"/>
          </p:nvPr>
        </p:nvSpPr>
        <p:spPr>
          <a:xfrm>
            <a:off x="711130" y="464626"/>
            <a:ext cx="10718870" cy="1081290"/>
          </a:xfrm>
          <a:prstGeom prst="rect">
            <a:avLst/>
          </a:prstGeom>
          <a:noFill/>
          <a:ln>
            <a:noFill/>
          </a:ln>
        </p:spPr>
        <p:txBody>
          <a:bodyPr spcFirstLastPara="1" wrap="square" lIns="91425" tIns="45700" rIns="91425" bIns="45700" anchor="ctr" anchorCtr="0">
            <a:normAutofit/>
          </a:bodyPr>
          <a:lstStyle/>
          <a:p>
            <a:pPr>
              <a:buSzPts val="3200"/>
            </a:pPr>
            <a:r>
              <a:rPr lang="en-GB" sz="2800" dirty="0"/>
              <a:t>Some basics about SDM. How support should be?</a:t>
            </a:r>
            <a:endParaRPr sz="2800" dirty="0"/>
          </a:p>
        </p:txBody>
      </p:sp>
      <p:sp>
        <p:nvSpPr>
          <p:cNvPr id="8" name="Google Shape;98;p14"/>
          <p:cNvSpPr txBox="1"/>
          <p:nvPr/>
        </p:nvSpPr>
        <p:spPr>
          <a:xfrm>
            <a:off x="613417" y="1656621"/>
            <a:ext cx="6439988" cy="4439379"/>
          </a:xfrm>
          <a:prstGeom prst="rect">
            <a:avLst/>
          </a:prstGeom>
          <a:noFill/>
          <a:ln>
            <a:noFill/>
          </a:ln>
        </p:spPr>
        <p:txBody>
          <a:bodyPr spcFirstLastPara="1" wrap="square" lIns="91425" tIns="45700" rIns="91425" bIns="45700" anchor="t" anchorCtr="0">
            <a:noAutofit/>
          </a:bodyPr>
          <a:lstStyle/>
          <a:p>
            <a:pPr marL="400050" lvl="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Quality-oriented.</a:t>
            </a:r>
          </a:p>
          <a:p>
            <a:pPr marL="400050" lvl="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Accessible and available</a:t>
            </a:r>
          </a:p>
          <a:p>
            <a:pPr marL="40005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Developed in the community</a:t>
            </a:r>
          </a:p>
          <a:p>
            <a:pPr marL="400050" lvl="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Individualised, flexible and adaptable to personal factors (age, socioeconomic condition, etc.)</a:t>
            </a:r>
          </a:p>
          <a:p>
            <a:pPr marL="400050" lvl="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Voluntary (access, development, ending)</a:t>
            </a:r>
          </a:p>
          <a:p>
            <a:pPr marL="40005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Support as a bridge/connector to other rights (Art.19 Living Independently, Art.25 Health, Art. 23 Respect for home and the family, Art.27 Work and employment)</a:t>
            </a:r>
          </a:p>
          <a:p>
            <a:pPr marL="40005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Part of the global scheme of services</a:t>
            </a:r>
          </a:p>
          <a:p>
            <a:pPr marL="40005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Sufficiently financed</a:t>
            </a:r>
          </a:p>
          <a:p>
            <a:pPr marL="400050" indent="-285750" algn="just">
              <a:lnSpc>
                <a:spcPct val="150000"/>
              </a:lnSpc>
              <a:buClrTx/>
              <a:buSzPct val="100000"/>
              <a:buFont typeface="Wingdings" panose="05000000000000000000" pitchFamily="2" charset="2"/>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Coproduction at its core</a:t>
            </a:r>
          </a:p>
          <a:p>
            <a:pPr marL="400050" lvl="0" indent="-285750" algn="just">
              <a:lnSpc>
                <a:spcPct val="150000"/>
              </a:lnSpc>
              <a:buClrTx/>
              <a:buSzPts val="1800"/>
              <a:buFont typeface="Wingdings" panose="05000000000000000000" pitchFamily="2" charset="2"/>
              <a:buChar char="§"/>
            </a:pPr>
            <a:endParaRPr lang="es-ES" sz="1600" dirty="0">
              <a:solidFill>
                <a:schemeClr val="tx1"/>
              </a:solidFill>
              <a:latin typeface="Calibri"/>
              <a:ea typeface="Calibri"/>
              <a:cs typeface="Calibri"/>
              <a:sym typeface="Calibri"/>
            </a:endParaRPr>
          </a:p>
        </p:txBody>
      </p:sp>
      <p:sp>
        <p:nvSpPr>
          <p:cNvPr id="9" name="Google Shape;54;p13"/>
          <p:cNvSpPr/>
          <p:nvPr/>
        </p:nvSpPr>
        <p:spPr>
          <a:xfrm>
            <a:off x="8323903" y="2527422"/>
            <a:ext cx="2599200" cy="1998900"/>
          </a:xfrm>
          <a:prstGeom prst="triangle">
            <a:avLst>
              <a:gd name="adj" fmla="val 50000"/>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libri" panose="020F0502020204030204" pitchFamily="34" charset="0"/>
              <a:cs typeface="Calibri" panose="020F0502020204030204" pitchFamily="34" charset="0"/>
            </a:endParaRPr>
          </a:p>
        </p:txBody>
      </p:sp>
      <p:sp>
        <p:nvSpPr>
          <p:cNvPr id="10" name="Google Shape;55;p13"/>
          <p:cNvSpPr txBox="1"/>
          <p:nvPr/>
        </p:nvSpPr>
        <p:spPr>
          <a:xfrm>
            <a:off x="8936082" y="3238265"/>
            <a:ext cx="1443600" cy="80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cap="all" spc="100" dirty="0">
                <a:solidFill>
                  <a:schemeClr val="accent1">
                    <a:lumMod val="75000"/>
                  </a:schemeClr>
                </a:solidFill>
                <a:latin typeface="Calibri" panose="020F0502020204030204" pitchFamily="34" charset="0"/>
                <a:ea typeface="+mj-ea"/>
                <a:cs typeface="Calibri" panose="020F0502020204030204" pitchFamily="34" charset="0"/>
                <a:sym typeface="Roboto"/>
              </a:rPr>
              <a:t>Support to </a:t>
            </a:r>
            <a:r>
              <a:rPr lang="es" b="1" u="sng" cap="all" spc="100" dirty="0">
                <a:solidFill>
                  <a:schemeClr val="accent1">
                    <a:lumMod val="75000"/>
                  </a:schemeClr>
                </a:solidFill>
                <a:latin typeface="Calibri" panose="020F0502020204030204" pitchFamily="34" charset="0"/>
                <a:ea typeface="+mj-ea"/>
                <a:cs typeface="Calibri" panose="020F0502020204030204" pitchFamily="34" charset="0"/>
                <a:sym typeface="Roboto"/>
              </a:rPr>
              <a:t>MAKE &amp; EXECUTE </a:t>
            </a:r>
            <a:r>
              <a:rPr lang="es" cap="all" spc="100" dirty="0">
                <a:solidFill>
                  <a:schemeClr val="accent1">
                    <a:lumMod val="75000"/>
                  </a:schemeClr>
                </a:solidFill>
                <a:latin typeface="Calibri" panose="020F0502020204030204" pitchFamily="34" charset="0"/>
                <a:ea typeface="+mj-ea"/>
                <a:cs typeface="Calibri" panose="020F0502020204030204" pitchFamily="34" charset="0"/>
                <a:sym typeface="Roboto"/>
              </a:rPr>
              <a:t>DECISIONS</a:t>
            </a:r>
            <a:endParaRPr cap="all" spc="100" dirty="0">
              <a:solidFill>
                <a:schemeClr val="accent1">
                  <a:lumMod val="75000"/>
                </a:schemeClr>
              </a:solidFill>
              <a:latin typeface="Calibri" panose="020F0502020204030204" pitchFamily="34" charset="0"/>
              <a:ea typeface="+mj-ea"/>
              <a:cs typeface="Calibri" panose="020F0502020204030204" pitchFamily="34" charset="0"/>
            </a:endParaRPr>
          </a:p>
        </p:txBody>
      </p:sp>
      <p:grpSp>
        <p:nvGrpSpPr>
          <p:cNvPr id="11" name="Google Shape;56;p13"/>
          <p:cNvGrpSpPr/>
          <p:nvPr/>
        </p:nvGrpSpPr>
        <p:grpSpPr>
          <a:xfrm>
            <a:off x="8750769" y="4223834"/>
            <a:ext cx="2449869" cy="1400822"/>
            <a:chOff x="3698064" y="3159725"/>
            <a:chExt cx="2449869" cy="1400822"/>
          </a:xfrm>
        </p:grpSpPr>
        <p:sp>
          <p:nvSpPr>
            <p:cNvPr id="12" name="Google Shape;57;p13"/>
            <p:cNvSpPr/>
            <p:nvPr/>
          </p:nvSpPr>
          <p:spPr>
            <a:xfrm rot="10800000">
              <a:off x="3698064" y="3575617"/>
              <a:ext cx="1740900" cy="125400"/>
            </a:xfrm>
            <a:prstGeom prst="rightArrow">
              <a:avLst>
                <a:gd name="adj1" fmla="val 25514"/>
                <a:gd name="adj2" fmla="val 6432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libri" panose="020F0502020204030204" pitchFamily="34" charset="0"/>
                <a:cs typeface="Calibri" panose="020F0502020204030204" pitchFamily="34" charset="0"/>
              </a:endParaRPr>
            </a:p>
          </p:txBody>
        </p:sp>
        <p:sp>
          <p:nvSpPr>
            <p:cNvPr id="13" name="Google Shape;58;p13"/>
            <p:cNvSpPr txBox="1"/>
            <p:nvPr/>
          </p:nvSpPr>
          <p:spPr>
            <a:xfrm rot="620">
              <a:off x="3775354" y="3688163"/>
              <a:ext cx="1662900" cy="872384"/>
            </a:xfrm>
            <a:prstGeom prst="rect">
              <a:avLst/>
            </a:prstGeom>
            <a:noFill/>
            <a:ln>
              <a:noFill/>
            </a:ln>
          </p:spPr>
          <p:txBody>
            <a:bodyPr spcFirstLastPara="1" wrap="square" lIns="91425" tIns="91425" rIns="91425" bIns="91425" anchor="t" anchorCtr="0">
              <a:noAutofit/>
            </a:bodyPr>
            <a:lstStyle/>
            <a:p>
              <a:pPr algn="ctr">
                <a:lnSpc>
                  <a:spcPct val="115000"/>
                </a:lnSpc>
              </a:pPr>
              <a:r>
                <a:rPr lang="ca-ES" sz="1200" cap="all" spc="100" dirty="0">
                  <a:solidFill>
                    <a:schemeClr val="accent1">
                      <a:lumMod val="75000"/>
                    </a:schemeClr>
                  </a:solidFill>
                  <a:latin typeface="Calibri" panose="020F0502020204030204" pitchFamily="34" charset="0"/>
                  <a:ea typeface="+mj-ea"/>
                  <a:cs typeface="Calibri" panose="020F0502020204030204" pitchFamily="34" charset="0"/>
                  <a:sym typeface="Roboto"/>
                </a:rPr>
                <a:t>SUPPORTED DECISION-MAKING SERVICES</a:t>
              </a:r>
              <a:endParaRPr sz="1200" cap="all" spc="100" dirty="0">
                <a:solidFill>
                  <a:schemeClr val="accent1">
                    <a:lumMod val="75000"/>
                  </a:schemeClr>
                </a:solidFill>
                <a:latin typeface="Calibri" panose="020F0502020204030204" pitchFamily="34" charset="0"/>
                <a:ea typeface="+mj-ea"/>
                <a:cs typeface="Calibri" panose="020F0502020204030204" pitchFamily="34" charset="0"/>
              </a:endParaRPr>
            </a:p>
          </p:txBody>
        </p:sp>
        <p:sp>
          <p:nvSpPr>
            <p:cNvPr id="14" name="Google Shape;59;p13"/>
            <p:cNvSpPr/>
            <p:nvPr/>
          </p:nvSpPr>
          <p:spPr>
            <a:xfrm>
              <a:off x="5582733" y="3159725"/>
              <a:ext cx="565200" cy="565500"/>
            </a:xfrm>
            <a:prstGeom prst="ellipse">
              <a:avLst/>
            </a:prstGeom>
            <a:solidFill>
              <a:schemeClr val="accent1"/>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FFFFFF"/>
                  </a:solidFill>
                  <a:latin typeface="Calibri" panose="020F0502020204030204" pitchFamily="34" charset="0"/>
                  <a:ea typeface="Roboto Medium"/>
                  <a:cs typeface="Calibri" panose="020F0502020204030204" pitchFamily="34" charset="0"/>
                  <a:sym typeface="Roboto Medium"/>
                </a:rPr>
                <a:t>02</a:t>
              </a:r>
              <a:endParaRPr sz="120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15" name="Google Shape;60;p13"/>
          <p:cNvGrpSpPr/>
          <p:nvPr/>
        </p:nvGrpSpPr>
        <p:grpSpPr>
          <a:xfrm>
            <a:off x="8066772" y="2142239"/>
            <a:ext cx="823863" cy="2647095"/>
            <a:chOff x="3014067" y="1078130"/>
            <a:chExt cx="823863" cy="2647095"/>
          </a:xfrm>
        </p:grpSpPr>
        <p:sp>
          <p:nvSpPr>
            <p:cNvPr id="16" name="Google Shape;61;p13"/>
            <p:cNvSpPr/>
            <p:nvPr/>
          </p:nvSpPr>
          <p:spPr>
            <a:xfrm rot="-3360517">
              <a:off x="2960437" y="2297046"/>
              <a:ext cx="1629676" cy="125310"/>
            </a:xfrm>
            <a:prstGeom prst="rightArrow">
              <a:avLst>
                <a:gd name="adj1" fmla="val 25514"/>
                <a:gd name="adj2" fmla="val 6432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libri" panose="020F0502020204030204" pitchFamily="34" charset="0"/>
                <a:cs typeface="Calibri" panose="020F0502020204030204" pitchFamily="34" charset="0"/>
              </a:endParaRPr>
            </a:p>
          </p:txBody>
        </p:sp>
        <p:sp>
          <p:nvSpPr>
            <p:cNvPr id="17" name="Google Shape;62;p13"/>
            <p:cNvSpPr txBox="1"/>
            <p:nvPr/>
          </p:nvSpPr>
          <p:spPr>
            <a:xfrm rot="18234984">
              <a:off x="2341212" y="1750985"/>
              <a:ext cx="1943898" cy="59818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200" cap="all" spc="100" dirty="0">
                  <a:solidFill>
                    <a:schemeClr val="accent1">
                      <a:lumMod val="75000"/>
                    </a:schemeClr>
                  </a:solidFill>
                  <a:latin typeface="Calibri" panose="020F0502020204030204" pitchFamily="34" charset="0"/>
                  <a:ea typeface="+mj-ea"/>
                  <a:cs typeface="Calibri" panose="020F0502020204030204" pitchFamily="34" charset="0"/>
                  <a:sym typeface="Roboto"/>
                </a:rPr>
                <a:t>TRAINING OF PROFESSIONALS</a:t>
              </a:r>
              <a:endParaRPr sz="1200" cap="all" spc="100" dirty="0">
                <a:solidFill>
                  <a:schemeClr val="accent1">
                    <a:lumMod val="75000"/>
                  </a:schemeClr>
                </a:solidFill>
                <a:latin typeface="Calibri" panose="020F0502020204030204" pitchFamily="34" charset="0"/>
                <a:ea typeface="+mj-ea"/>
                <a:cs typeface="Calibri" panose="020F0502020204030204" pitchFamily="34" charset="0"/>
              </a:endParaRPr>
            </a:p>
          </p:txBody>
        </p:sp>
        <p:sp>
          <p:nvSpPr>
            <p:cNvPr id="18" name="Google Shape;63;p13"/>
            <p:cNvSpPr/>
            <p:nvPr/>
          </p:nvSpPr>
          <p:spPr>
            <a:xfrm>
              <a:off x="3058183" y="3159725"/>
              <a:ext cx="565200" cy="565500"/>
            </a:xfrm>
            <a:prstGeom prst="ellipse">
              <a:avLst/>
            </a:prstGeom>
            <a:solidFill>
              <a:schemeClr val="accent1"/>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 sz="1200" dirty="0">
                  <a:solidFill>
                    <a:srgbClr val="FFFFFF"/>
                  </a:solidFill>
                  <a:latin typeface="Calibri" panose="020F0502020204030204" pitchFamily="34" charset="0"/>
                  <a:ea typeface="Roboto Medium"/>
                  <a:cs typeface="Calibri" panose="020F0502020204030204" pitchFamily="34" charset="0"/>
                  <a:sym typeface="Roboto Medium"/>
                </a:rPr>
                <a:t>03</a:t>
              </a:r>
              <a:endParaRPr sz="12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19" name="Google Shape;64;p13"/>
          <p:cNvGrpSpPr/>
          <p:nvPr/>
        </p:nvGrpSpPr>
        <p:grpSpPr>
          <a:xfrm>
            <a:off x="9341413" y="2262209"/>
            <a:ext cx="1643790" cy="1955405"/>
            <a:chOff x="4288708" y="1198100"/>
            <a:chExt cx="1643790" cy="1955405"/>
          </a:xfrm>
        </p:grpSpPr>
        <p:sp>
          <p:nvSpPr>
            <p:cNvPr id="20" name="Google Shape;65;p13"/>
            <p:cNvSpPr/>
            <p:nvPr/>
          </p:nvSpPr>
          <p:spPr>
            <a:xfrm rot="3420919">
              <a:off x="4575050" y="2300047"/>
              <a:ext cx="1581515" cy="125402"/>
            </a:xfrm>
            <a:prstGeom prst="rightArrow">
              <a:avLst>
                <a:gd name="adj1" fmla="val 25514"/>
                <a:gd name="adj2" fmla="val 6432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libri" panose="020F0502020204030204" pitchFamily="34" charset="0"/>
                <a:cs typeface="Calibri" panose="020F0502020204030204" pitchFamily="34" charset="0"/>
              </a:endParaRPr>
            </a:p>
          </p:txBody>
        </p:sp>
        <p:sp>
          <p:nvSpPr>
            <p:cNvPr id="21" name="Google Shape;66;p13"/>
            <p:cNvSpPr/>
            <p:nvPr/>
          </p:nvSpPr>
          <p:spPr>
            <a:xfrm>
              <a:off x="4288708" y="1198100"/>
              <a:ext cx="565200" cy="565500"/>
            </a:xfrm>
            <a:prstGeom prst="ellipse">
              <a:avLst/>
            </a:prstGeom>
            <a:solidFill>
              <a:schemeClr val="accent1"/>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 sz="1200" dirty="0">
                  <a:solidFill>
                    <a:srgbClr val="FFFFFF"/>
                  </a:solidFill>
                  <a:latin typeface="Calibri" panose="020F0502020204030204" pitchFamily="34" charset="0"/>
                  <a:ea typeface="Roboto Medium"/>
                  <a:cs typeface="Calibri" panose="020F0502020204030204" pitchFamily="34" charset="0"/>
                  <a:sym typeface="Roboto Medium"/>
                </a:rPr>
                <a:t>01</a:t>
              </a:r>
              <a:endParaRPr sz="1200" dirty="0">
                <a:solidFill>
                  <a:srgbClr val="FFFFFF"/>
                </a:solidFill>
                <a:latin typeface="Calibri" panose="020F0502020204030204" pitchFamily="34" charset="0"/>
                <a:ea typeface="Roboto Medium"/>
                <a:cs typeface="Calibri" panose="020F0502020204030204" pitchFamily="34" charset="0"/>
                <a:sym typeface="Roboto Medium"/>
              </a:endParaRPr>
            </a:p>
          </p:txBody>
        </p:sp>
        <p:sp>
          <p:nvSpPr>
            <p:cNvPr id="22" name="Google Shape;67;p13"/>
            <p:cNvSpPr txBox="1"/>
            <p:nvPr/>
          </p:nvSpPr>
          <p:spPr>
            <a:xfrm rot="3420634">
              <a:off x="4682495" y="1751357"/>
              <a:ext cx="1673878" cy="826129"/>
            </a:xfrm>
            <a:prstGeom prst="rect">
              <a:avLst/>
            </a:prstGeom>
            <a:noFill/>
            <a:ln>
              <a:noFill/>
            </a:ln>
          </p:spPr>
          <p:txBody>
            <a:bodyPr spcFirstLastPara="1" wrap="square" lIns="91425" tIns="91425" rIns="91425" bIns="91425" anchor="t" anchorCtr="0">
              <a:noAutofit/>
            </a:bodyPr>
            <a:lstStyle/>
            <a:p>
              <a:pPr algn="ctr">
                <a:lnSpc>
                  <a:spcPct val="115000"/>
                </a:lnSpc>
              </a:pPr>
              <a:r>
                <a:rPr lang="es" sz="1200" cap="all" spc="100" dirty="0">
                  <a:solidFill>
                    <a:schemeClr val="accent1">
                      <a:lumMod val="75000"/>
                    </a:schemeClr>
                  </a:solidFill>
                  <a:latin typeface="Calibri" panose="020F0502020204030204" pitchFamily="34" charset="0"/>
                  <a:ea typeface="+mj-ea"/>
                  <a:cs typeface="Calibri" panose="020F0502020204030204" pitchFamily="34" charset="0"/>
                  <a:sym typeface="Roboto"/>
                </a:rPr>
                <a:t>LEGAL FRAMEWORKS</a:t>
              </a:r>
              <a:endParaRPr sz="1200" cap="all" spc="100" dirty="0">
                <a:solidFill>
                  <a:schemeClr val="accent1">
                    <a:lumMod val="75000"/>
                  </a:schemeClr>
                </a:solidFill>
                <a:latin typeface="Calibri" panose="020F0502020204030204" pitchFamily="34" charset="0"/>
                <a:ea typeface="+mj-ea"/>
                <a:cs typeface="Calibri" panose="020F0502020204030204" pitchFamily="34" charset="0"/>
              </a:endParaRPr>
            </a:p>
          </p:txBody>
        </p:sp>
      </p:grpSp>
    </p:spTree>
    <p:extLst>
      <p:ext uri="{BB962C8B-B14F-4D97-AF65-F5344CB8AC3E}">
        <p14:creationId xmlns:p14="http://schemas.microsoft.com/office/powerpoint/2010/main" val="47777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10" name="Google Shape;110;p3"/>
          <p:cNvSpPr txBox="1">
            <a:spLocks noGrp="1"/>
          </p:cNvSpPr>
          <p:nvPr>
            <p:ph type="title"/>
          </p:nvPr>
        </p:nvSpPr>
        <p:spPr>
          <a:xfrm>
            <a:off x="711130" y="464626"/>
            <a:ext cx="11566768" cy="1081290"/>
          </a:xfrm>
          <a:prstGeom prst="rect">
            <a:avLst/>
          </a:prstGeom>
          <a:noFill/>
          <a:ln>
            <a:noFill/>
          </a:ln>
        </p:spPr>
        <p:txBody>
          <a:bodyPr spcFirstLastPara="1" wrap="square" lIns="91425" tIns="45700" rIns="91425" bIns="45700" anchor="ctr" anchorCtr="0">
            <a:normAutofit/>
          </a:bodyPr>
          <a:lstStyle/>
          <a:p>
            <a:pPr>
              <a:buSzPts val="3200"/>
            </a:pPr>
            <a:r>
              <a:rPr lang="en-GB" sz="2800" dirty="0"/>
              <a:t>A study a bit more in deep about (SDM)</a:t>
            </a:r>
            <a:endParaRPr sz="28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30" y="1698351"/>
            <a:ext cx="3778444" cy="464208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054" y="2080387"/>
            <a:ext cx="1295596" cy="86400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054" y="3255338"/>
            <a:ext cx="1295596" cy="864000"/>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9054" y="4430289"/>
            <a:ext cx="1295596" cy="864063"/>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974" y="2080387"/>
            <a:ext cx="1296000" cy="864000"/>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7378" y="3250857"/>
            <a:ext cx="1295596" cy="872962"/>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6974" y="4430352"/>
            <a:ext cx="1296000" cy="864000"/>
          </a:xfrm>
          <a:prstGeom prst="rect">
            <a:avLst/>
          </a:prstGeom>
        </p:spPr>
      </p:pic>
      <p:pic>
        <p:nvPicPr>
          <p:cNvPr id="12" name="Imagen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9036" y="2078146"/>
            <a:ext cx="1296000" cy="864000"/>
          </a:xfrm>
          <a:prstGeom prst="rect">
            <a:avLst/>
          </a:prstGeom>
        </p:spPr>
      </p:pic>
    </p:spTree>
    <p:extLst>
      <p:ext uri="{BB962C8B-B14F-4D97-AF65-F5344CB8AC3E}">
        <p14:creationId xmlns:p14="http://schemas.microsoft.com/office/powerpoint/2010/main" val="80744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110" name="Google Shape;110;p3"/>
          <p:cNvSpPr txBox="1">
            <a:spLocks noGrp="1"/>
          </p:cNvSpPr>
          <p:nvPr>
            <p:ph type="title"/>
          </p:nvPr>
        </p:nvSpPr>
        <p:spPr>
          <a:xfrm>
            <a:off x="711130" y="464626"/>
            <a:ext cx="10718870" cy="1081290"/>
          </a:xfrm>
          <a:prstGeom prst="rect">
            <a:avLst/>
          </a:prstGeom>
          <a:noFill/>
          <a:ln>
            <a:noFill/>
          </a:ln>
        </p:spPr>
        <p:txBody>
          <a:bodyPr spcFirstLastPara="1" wrap="square" lIns="91425" tIns="45700" rIns="91425" bIns="45700" anchor="ctr" anchorCtr="0">
            <a:normAutofit/>
          </a:bodyPr>
          <a:lstStyle/>
          <a:p>
            <a:pPr>
              <a:buSzPts val="3200"/>
            </a:pPr>
            <a:r>
              <a:rPr lang="en-GB" sz="2800" dirty="0"/>
              <a:t>Supported Decision-Making as a quality-oriented tool</a:t>
            </a:r>
            <a:endParaRPr sz="28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30" y="1437988"/>
            <a:ext cx="3733992" cy="5162815"/>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199" y="1437987"/>
            <a:ext cx="3765744" cy="5162815"/>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6170" y="2323247"/>
            <a:ext cx="2778370" cy="2647764"/>
          </a:xfrm>
          <a:prstGeom prst="rect">
            <a:avLst/>
          </a:prstGeom>
        </p:spPr>
      </p:pic>
    </p:spTree>
    <p:extLst>
      <p:ext uri="{BB962C8B-B14F-4D97-AF65-F5344CB8AC3E}">
        <p14:creationId xmlns:p14="http://schemas.microsoft.com/office/powerpoint/2010/main" val="366155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110" name="Google Shape;110;p3"/>
          <p:cNvSpPr txBox="1">
            <a:spLocks noGrp="1"/>
          </p:cNvSpPr>
          <p:nvPr>
            <p:ph type="title"/>
          </p:nvPr>
        </p:nvSpPr>
        <p:spPr>
          <a:xfrm>
            <a:off x="711130" y="464626"/>
            <a:ext cx="10718870" cy="1081290"/>
          </a:xfrm>
          <a:prstGeom prst="rect">
            <a:avLst/>
          </a:prstGeom>
          <a:noFill/>
          <a:ln>
            <a:noFill/>
          </a:ln>
        </p:spPr>
        <p:txBody>
          <a:bodyPr spcFirstLastPara="1" wrap="square" lIns="91425" tIns="45700" rIns="91425" bIns="45700" anchor="ctr" anchorCtr="0">
            <a:normAutofit/>
          </a:bodyPr>
          <a:lstStyle/>
          <a:p>
            <a:pPr>
              <a:buSzPts val="3200"/>
            </a:pPr>
            <a:r>
              <a:rPr lang="en-GB" sz="2800" dirty="0"/>
              <a:t>The decision-making process</a:t>
            </a:r>
            <a:endParaRPr sz="2800" dirty="0"/>
          </a:p>
        </p:txBody>
      </p:sp>
      <p:sp>
        <p:nvSpPr>
          <p:cNvPr id="5" name="Shape">
            <a:extLst>
              <a:ext uri="{FF2B5EF4-FFF2-40B4-BE49-F238E27FC236}">
                <a16:creationId xmlns:a16="http://schemas.microsoft.com/office/drawing/2014/main" id="{802C58D1-2D90-4D20-8973-BC9D894C2A85}"/>
              </a:ext>
            </a:extLst>
          </p:cNvPr>
          <p:cNvSpPr>
            <a:spLocks noChangeAspect="1"/>
          </p:cNvSpPr>
          <p:nvPr/>
        </p:nvSpPr>
        <p:spPr>
          <a:xfrm>
            <a:off x="3629455" y="2726970"/>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1" y="4429"/>
                  <a:pt x="9698" y="5651"/>
                </a:cubicBezTo>
                <a:close/>
              </a:path>
            </a:pathLst>
          </a:custGeom>
          <a:gradFill>
            <a:gsLst>
              <a:gs pos="0">
                <a:schemeClr val="accent6">
                  <a:alpha val="50000"/>
                </a:schemeClr>
              </a:gs>
              <a:gs pos="50000">
                <a:schemeClr val="accent6"/>
              </a:gs>
              <a:gs pos="100000">
                <a:schemeClr val="accent6">
                  <a:lumMod val="75000"/>
                </a:schemeClr>
              </a:gs>
            </a:gsLst>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p>
            <a:pPr defTabSz="457200" hangingPunct="0">
              <a:buClrTx/>
              <a:buFontTx/>
              <a:buNone/>
            </a:pPr>
            <a:endParaRPr sz="3500" b="1" dirty="0">
              <a:solidFill>
                <a:srgbClr val="FFFFFF"/>
              </a:solidFill>
              <a:effectLst>
                <a:outerShdw blurRad="38100" dist="38100" dir="2700000" algn="tl">
                  <a:srgbClr val="000000">
                    <a:alpha val="43137"/>
                  </a:srgbClr>
                </a:outerShdw>
              </a:effectLst>
            </a:endParaRPr>
          </a:p>
        </p:txBody>
      </p:sp>
      <p:sp>
        <p:nvSpPr>
          <p:cNvPr id="6" name="Shape">
            <a:extLst>
              <a:ext uri="{FF2B5EF4-FFF2-40B4-BE49-F238E27FC236}">
                <a16:creationId xmlns:a16="http://schemas.microsoft.com/office/drawing/2014/main" id="{0C70228E-2A67-429B-A179-C7F95D7EAE68}"/>
              </a:ext>
            </a:extLst>
          </p:cNvPr>
          <p:cNvSpPr>
            <a:spLocks noChangeAspect="1"/>
          </p:cNvSpPr>
          <p:nvPr/>
        </p:nvSpPr>
        <p:spPr>
          <a:xfrm>
            <a:off x="2096358" y="2726970"/>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2" y="4429"/>
                  <a:pt x="9698" y="5651"/>
                </a:cubicBezTo>
                <a:close/>
              </a:path>
            </a:pathLst>
          </a:custGeom>
          <a:gradFill>
            <a:gsLst>
              <a:gs pos="0">
                <a:schemeClr val="accent2">
                  <a:alpha val="50000"/>
                </a:schemeClr>
              </a:gs>
              <a:gs pos="50000">
                <a:schemeClr val="accent2"/>
              </a:gs>
              <a:gs pos="100000">
                <a:schemeClr val="accent2">
                  <a:lumMod val="75000"/>
                </a:schemeClr>
              </a:gs>
            </a:gsLst>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gn="l"/>
            <a:endParaRPr sz="3500" b="1" dirty="0">
              <a:solidFill>
                <a:srgbClr val="FFFFFF"/>
              </a:solidFill>
              <a:effectLst>
                <a:outerShdw blurRad="38100" dist="38100" dir="2700000" algn="tl">
                  <a:srgbClr val="000000">
                    <a:alpha val="43137"/>
                  </a:srgbClr>
                </a:outerShdw>
              </a:effectLst>
            </a:endParaRPr>
          </a:p>
        </p:txBody>
      </p:sp>
      <p:sp>
        <p:nvSpPr>
          <p:cNvPr id="7" name="Shape">
            <a:extLst>
              <a:ext uri="{FF2B5EF4-FFF2-40B4-BE49-F238E27FC236}">
                <a16:creationId xmlns:a16="http://schemas.microsoft.com/office/drawing/2014/main" id="{ECBC5702-A405-4CF3-8300-EA754E500537}"/>
              </a:ext>
            </a:extLst>
          </p:cNvPr>
          <p:cNvSpPr>
            <a:spLocks noChangeAspect="1"/>
          </p:cNvSpPr>
          <p:nvPr/>
        </p:nvSpPr>
        <p:spPr>
          <a:xfrm>
            <a:off x="5162552" y="2726970"/>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2" y="4429"/>
                  <a:pt x="9698" y="5651"/>
                </a:cubicBezTo>
                <a:close/>
              </a:path>
            </a:pathLst>
          </a:custGeom>
          <a:gradFill>
            <a:gsLst>
              <a:gs pos="50000">
                <a:srgbClr val="C00000"/>
              </a:gs>
              <a:gs pos="0">
                <a:srgbClr val="C00000">
                  <a:alpha val="50000"/>
                </a:srgbClr>
              </a:gs>
              <a:gs pos="50000">
                <a:srgbClr val="C00000"/>
              </a:gs>
              <a:gs pos="100000">
                <a:srgbClr val="C00000">
                  <a:lumMod val="75000"/>
                </a:srgbClr>
              </a:gs>
            </a:gsLst>
            <a:lin ang="16200000" scaled="0"/>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gn="l"/>
            <a:endParaRPr sz="3500" b="1" dirty="0">
              <a:solidFill>
                <a:srgbClr val="FFFFFF"/>
              </a:solidFill>
              <a:effectLst>
                <a:outerShdw blurRad="38100" dist="38100" dir="2700000" algn="tl">
                  <a:srgbClr val="000000">
                    <a:alpha val="43137"/>
                  </a:srgbClr>
                </a:outerShdw>
              </a:effectLst>
            </a:endParaRPr>
          </a:p>
        </p:txBody>
      </p:sp>
      <p:sp>
        <p:nvSpPr>
          <p:cNvPr id="8" name="Shape">
            <a:extLst>
              <a:ext uri="{FF2B5EF4-FFF2-40B4-BE49-F238E27FC236}">
                <a16:creationId xmlns:a16="http://schemas.microsoft.com/office/drawing/2014/main" id="{3B3DDCF0-D648-4608-97A6-AD455E1A9DA5}"/>
              </a:ext>
            </a:extLst>
          </p:cNvPr>
          <p:cNvSpPr>
            <a:spLocks noChangeAspect="1"/>
          </p:cNvSpPr>
          <p:nvPr/>
        </p:nvSpPr>
        <p:spPr>
          <a:xfrm>
            <a:off x="563261" y="2726970"/>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2" y="4429"/>
                  <a:pt x="9698" y="5651"/>
                </a:cubicBezTo>
                <a:close/>
              </a:path>
            </a:pathLst>
          </a:custGeom>
          <a:gradFill>
            <a:gsLst>
              <a:gs pos="0">
                <a:schemeClr val="accent1">
                  <a:satMod val="103000"/>
                  <a:lumMod val="102000"/>
                  <a:tint val="94000"/>
                </a:schemeClr>
              </a:gs>
              <a:gs pos="50000">
                <a:schemeClr val="accent1"/>
              </a:gs>
              <a:gs pos="100000">
                <a:schemeClr val="accent1">
                  <a:lumMod val="75000"/>
                </a:schemeClr>
              </a:gs>
            </a:gsLst>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gn="l">
              <a:defRPr sz="3000">
                <a:solidFill>
                  <a:srgbClr val="FFFFFF"/>
                </a:solidFill>
              </a:defRPr>
            </a:pPr>
            <a:endParaRPr sz="3500" b="1" dirty="0">
              <a:effectLst>
                <a:outerShdw blurRad="38100" dist="38100" dir="2700000" algn="tl">
                  <a:srgbClr val="000000">
                    <a:alpha val="43137"/>
                  </a:srgbClr>
                </a:outerShdw>
              </a:effectLst>
            </a:endParaRPr>
          </a:p>
        </p:txBody>
      </p:sp>
      <p:sp>
        <p:nvSpPr>
          <p:cNvPr id="9" name="Shape">
            <a:extLst>
              <a:ext uri="{FF2B5EF4-FFF2-40B4-BE49-F238E27FC236}">
                <a16:creationId xmlns:a16="http://schemas.microsoft.com/office/drawing/2014/main" id="{32898ADB-AD01-495D-8C2E-2F98B1B70164}"/>
              </a:ext>
            </a:extLst>
          </p:cNvPr>
          <p:cNvSpPr>
            <a:spLocks noChangeAspect="1"/>
          </p:cNvSpPr>
          <p:nvPr/>
        </p:nvSpPr>
        <p:spPr>
          <a:xfrm>
            <a:off x="7029630" y="2760600"/>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1" y="4429"/>
                  <a:pt x="9698" y="5651"/>
                </a:cubicBezTo>
                <a:close/>
              </a:path>
            </a:pathLst>
          </a:custGeom>
          <a:gradFill>
            <a:gsLst>
              <a:gs pos="50000">
                <a:srgbClr val="7030A0"/>
              </a:gs>
              <a:gs pos="0">
                <a:srgbClr val="7030A0">
                  <a:alpha val="50000"/>
                </a:srgbClr>
              </a:gs>
              <a:gs pos="50000">
                <a:srgbClr val="7030A0"/>
              </a:gs>
              <a:gs pos="100000">
                <a:srgbClr val="7030A0">
                  <a:lumMod val="75000"/>
                </a:srgbClr>
              </a:gs>
            </a:gsLst>
            <a:lin ang="16200000" scaled="0"/>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gn="l"/>
            <a:endParaRPr sz="3500" b="1" dirty="0">
              <a:solidFill>
                <a:srgbClr val="FFFFFF"/>
              </a:solidFill>
              <a:effectLst>
                <a:outerShdw blurRad="38100" dist="38100" dir="2700000" algn="tl">
                  <a:srgbClr val="000000">
                    <a:alpha val="43137"/>
                  </a:srgbClr>
                </a:outerShdw>
              </a:effectLst>
            </a:endParaRPr>
          </a:p>
        </p:txBody>
      </p:sp>
      <p:sp>
        <p:nvSpPr>
          <p:cNvPr id="10" name="TextBox 25">
            <a:extLst>
              <a:ext uri="{FF2B5EF4-FFF2-40B4-BE49-F238E27FC236}">
                <a16:creationId xmlns:a16="http://schemas.microsoft.com/office/drawing/2014/main" id="{FD21284B-E9B3-4880-9043-E323F70F35BC}"/>
              </a:ext>
            </a:extLst>
          </p:cNvPr>
          <p:cNvSpPr txBox="1"/>
          <p:nvPr/>
        </p:nvSpPr>
        <p:spPr>
          <a:xfrm>
            <a:off x="601651" y="4179538"/>
            <a:ext cx="1368501" cy="830997"/>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Identify different options</a:t>
            </a:r>
          </a:p>
        </p:txBody>
      </p:sp>
      <p:sp>
        <p:nvSpPr>
          <p:cNvPr id="12" name="TextBox 31">
            <a:extLst>
              <a:ext uri="{FF2B5EF4-FFF2-40B4-BE49-F238E27FC236}">
                <a16:creationId xmlns:a16="http://schemas.microsoft.com/office/drawing/2014/main" id="{B9D3EE4A-4E53-4516-9B19-94B6B2819F15}"/>
              </a:ext>
            </a:extLst>
          </p:cNvPr>
          <p:cNvSpPr txBox="1"/>
          <p:nvPr/>
        </p:nvSpPr>
        <p:spPr>
          <a:xfrm>
            <a:off x="5310013" y="4171225"/>
            <a:ext cx="1249432" cy="1815882"/>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Ponderate the impact, consequencies of the different options (outcomes)</a:t>
            </a:r>
          </a:p>
        </p:txBody>
      </p:sp>
      <p:sp>
        <p:nvSpPr>
          <p:cNvPr id="13" name="TextBox 34">
            <a:extLst>
              <a:ext uri="{FF2B5EF4-FFF2-40B4-BE49-F238E27FC236}">
                <a16:creationId xmlns:a16="http://schemas.microsoft.com/office/drawing/2014/main" id="{73E5E93A-C7A1-451C-A978-3DA22BABE819}"/>
              </a:ext>
            </a:extLst>
          </p:cNvPr>
          <p:cNvSpPr txBox="1"/>
          <p:nvPr/>
        </p:nvSpPr>
        <p:spPr>
          <a:xfrm>
            <a:off x="7223964" y="4210436"/>
            <a:ext cx="1252029" cy="584775"/>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Communicate the decision</a:t>
            </a:r>
          </a:p>
        </p:txBody>
      </p:sp>
      <p:sp>
        <p:nvSpPr>
          <p:cNvPr id="22" name="Shape">
            <a:extLst>
              <a:ext uri="{FF2B5EF4-FFF2-40B4-BE49-F238E27FC236}">
                <a16:creationId xmlns:a16="http://schemas.microsoft.com/office/drawing/2014/main" id="{32898ADB-AD01-495D-8C2E-2F98B1B70164}"/>
              </a:ext>
            </a:extLst>
          </p:cNvPr>
          <p:cNvSpPr>
            <a:spLocks noChangeAspect="1"/>
          </p:cNvSpPr>
          <p:nvPr/>
        </p:nvSpPr>
        <p:spPr>
          <a:xfrm>
            <a:off x="8560503" y="2760600"/>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1" y="4429"/>
                  <a:pt x="9698" y="5651"/>
                </a:cubicBezTo>
                <a:close/>
              </a:path>
            </a:pathLst>
          </a:custGeom>
          <a:gradFill>
            <a:gsLst>
              <a:gs pos="50000">
                <a:schemeClr val="accent4"/>
              </a:gs>
              <a:gs pos="0">
                <a:schemeClr val="accent4">
                  <a:alpha val="50000"/>
                </a:schemeClr>
              </a:gs>
              <a:gs pos="50000">
                <a:schemeClr val="accent4"/>
              </a:gs>
              <a:gs pos="100000">
                <a:schemeClr val="accent4">
                  <a:lumMod val="75000"/>
                </a:schemeClr>
              </a:gs>
            </a:gsLst>
            <a:lin ang="16200000" scaled="0"/>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gn="l"/>
            <a:endParaRPr sz="3500" b="1" dirty="0">
              <a:solidFill>
                <a:srgbClr val="FFFFFF"/>
              </a:solidFill>
              <a:effectLst>
                <a:outerShdw blurRad="38100" dist="38100" dir="2700000" algn="tl">
                  <a:srgbClr val="000000">
                    <a:alpha val="43137"/>
                  </a:srgbClr>
                </a:outerShdw>
              </a:effectLst>
            </a:endParaRPr>
          </a:p>
        </p:txBody>
      </p:sp>
      <p:sp>
        <p:nvSpPr>
          <p:cNvPr id="23" name="TextBox 25">
            <a:extLst>
              <a:ext uri="{FF2B5EF4-FFF2-40B4-BE49-F238E27FC236}">
                <a16:creationId xmlns:a16="http://schemas.microsoft.com/office/drawing/2014/main" id="{FD21284B-E9B3-4880-9043-E323F70F35BC}"/>
              </a:ext>
            </a:extLst>
          </p:cNvPr>
          <p:cNvSpPr txBox="1"/>
          <p:nvPr/>
        </p:nvSpPr>
        <p:spPr>
          <a:xfrm>
            <a:off x="2346336" y="4182267"/>
            <a:ext cx="1043177" cy="830997"/>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Access &amp; Obtain information</a:t>
            </a:r>
          </a:p>
        </p:txBody>
      </p:sp>
      <p:sp>
        <p:nvSpPr>
          <p:cNvPr id="24" name="TextBox 25">
            <a:extLst>
              <a:ext uri="{FF2B5EF4-FFF2-40B4-BE49-F238E27FC236}">
                <a16:creationId xmlns:a16="http://schemas.microsoft.com/office/drawing/2014/main" id="{FD21284B-E9B3-4880-9043-E323F70F35BC}"/>
              </a:ext>
            </a:extLst>
          </p:cNvPr>
          <p:cNvSpPr txBox="1"/>
          <p:nvPr/>
        </p:nvSpPr>
        <p:spPr>
          <a:xfrm>
            <a:off x="3841866" y="4182254"/>
            <a:ext cx="1211558" cy="830997"/>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Understand &amp;  interpret the infromation</a:t>
            </a:r>
          </a:p>
        </p:txBody>
      </p:sp>
      <p:sp>
        <p:nvSpPr>
          <p:cNvPr id="25" name="TextBox 34">
            <a:extLst>
              <a:ext uri="{FF2B5EF4-FFF2-40B4-BE49-F238E27FC236}">
                <a16:creationId xmlns:a16="http://schemas.microsoft.com/office/drawing/2014/main" id="{73E5E93A-C7A1-451C-A978-3DA22BABE819}"/>
              </a:ext>
            </a:extLst>
          </p:cNvPr>
          <p:cNvSpPr txBox="1"/>
          <p:nvPr/>
        </p:nvSpPr>
        <p:spPr>
          <a:xfrm>
            <a:off x="8712545" y="4194800"/>
            <a:ext cx="1252029" cy="830997"/>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Actions to accomplish the decision</a:t>
            </a:r>
          </a:p>
        </p:txBody>
      </p:sp>
      <p:sp>
        <p:nvSpPr>
          <p:cNvPr id="26" name="Shape">
            <a:extLst>
              <a:ext uri="{FF2B5EF4-FFF2-40B4-BE49-F238E27FC236}">
                <a16:creationId xmlns:a16="http://schemas.microsoft.com/office/drawing/2014/main" id="{32898ADB-AD01-495D-8C2E-2F98B1B70164}"/>
              </a:ext>
            </a:extLst>
          </p:cNvPr>
          <p:cNvSpPr>
            <a:spLocks noChangeAspect="1"/>
          </p:cNvSpPr>
          <p:nvPr/>
        </p:nvSpPr>
        <p:spPr>
          <a:xfrm>
            <a:off x="10091376" y="2768747"/>
            <a:ext cx="1260000" cy="1260000"/>
          </a:xfrm>
          <a:custGeom>
            <a:avLst/>
            <a:gdLst/>
            <a:ahLst/>
            <a:cxnLst>
              <a:cxn ang="0">
                <a:pos x="wd2" y="hd2"/>
              </a:cxn>
              <a:cxn ang="5400000">
                <a:pos x="wd2" y="hd2"/>
              </a:cxn>
              <a:cxn ang="10800000">
                <a:pos x="wd2" y="hd2"/>
              </a:cxn>
              <a:cxn ang="16200000">
                <a:pos x="wd2" y="hd2"/>
              </a:cxn>
            </a:cxnLst>
            <a:rect l="0" t="0" r="r" b="b"/>
            <a:pathLst>
              <a:path w="20530" h="20559" extrusionOk="0">
                <a:moveTo>
                  <a:pt x="9698" y="5651"/>
                </a:moveTo>
                <a:cubicBezTo>
                  <a:pt x="9523" y="5727"/>
                  <a:pt x="9350" y="5810"/>
                  <a:pt x="9180" y="5899"/>
                </a:cubicBezTo>
                <a:cubicBezTo>
                  <a:pt x="8783" y="6106"/>
                  <a:pt x="8337" y="6211"/>
                  <a:pt x="7893" y="6159"/>
                </a:cubicBezTo>
                <a:cubicBezTo>
                  <a:pt x="7363" y="6097"/>
                  <a:pt x="6851" y="5862"/>
                  <a:pt x="6444" y="5455"/>
                </a:cubicBezTo>
                <a:cubicBezTo>
                  <a:pt x="6262" y="5272"/>
                  <a:pt x="6114" y="5068"/>
                  <a:pt x="6001" y="4850"/>
                </a:cubicBezTo>
                <a:cubicBezTo>
                  <a:pt x="5773" y="4411"/>
                  <a:pt x="5724" y="3905"/>
                  <a:pt x="5806" y="3416"/>
                </a:cubicBezTo>
                <a:cubicBezTo>
                  <a:pt x="5832" y="3261"/>
                  <a:pt x="5846" y="3103"/>
                  <a:pt x="5847" y="2946"/>
                </a:cubicBezTo>
                <a:cubicBezTo>
                  <a:pt x="5852" y="2145"/>
                  <a:pt x="5533" y="1343"/>
                  <a:pt x="4887" y="755"/>
                </a:cubicBezTo>
                <a:cubicBezTo>
                  <a:pt x="3773" y="-259"/>
                  <a:pt x="2042" y="-250"/>
                  <a:pt x="938" y="775"/>
                </a:cubicBezTo>
                <a:cubicBezTo>
                  <a:pt x="-285" y="1912"/>
                  <a:pt x="-312" y="3827"/>
                  <a:pt x="857" y="4998"/>
                </a:cubicBezTo>
                <a:cubicBezTo>
                  <a:pt x="1432" y="5574"/>
                  <a:pt x="2189" y="5860"/>
                  <a:pt x="2943" y="5855"/>
                </a:cubicBezTo>
                <a:cubicBezTo>
                  <a:pt x="3116" y="5854"/>
                  <a:pt x="3289" y="5838"/>
                  <a:pt x="3460" y="5806"/>
                </a:cubicBezTo>
                <a:cubicBezTo>
                  <a:pt x="3794" y="5744"/>
                  <a:pt x="4140" y="5747"/>
                  <a:pt x="4465" y="5851"/>
                </a:cubicBezTo>
                <a:cubicBezTo>
                  <a:pt x="4824" y="5967"/>
                  <a:pt x="5162" y="6168"/>
                  <a:pt x="5447" y="6454"/>
                </a:cubicBezTo>
                <a:cubicBezTo>
                  <a:pt x="5854" y="6861"/>
                  <a:pt x="6088" y="7375"/>
                  <a:pt x="6150" y="7906"/>
                </a:cubicBezTo>
                <a:cubicBezTo>
                  <a:pt x="6202" y="8351"/>
                  <a:pt x="6098" y="8798"/>
                  <a:pt x="5891" y="9195"/>
                </a:cubicBezTo>
                <a:cubicBezTo>
                  <a:pt x="5802" y="9367"/>
                  <a:pt x="5719" y="9540"/>
                  <a:pt x="5643" y="9716"/>
                </a:cubicBezTo>
                <a:cubicBezTo>
                  <a:pt x="4410" y="12586"/>
                  <a:pt x="4982" y="16048"/>
                  <a:pt x="7360" y="18368"/>
                </a:cubicBezTo>
                <a:cubicBezTo>
                  <a:pt x="10407" y="21341"/>
                  <a:pt x="15333" y="21282"/>
                  <a:pt x="18311" y="18239"/>
                </a:cubicBezTo>
                <a:cubicBezTo>
                  <a:pt x="21288" y="15198"/>
                  <a:pt x="21270" y="10315"/>
                  <a:pt x="18258" y="7296"/>
                </a:cubicBezTo>
                <a:cubicBezTo>
                  <a:pt x="15943" y="4976"/>
                  <a:pt x="12531" y="4429"/>
                  <a:pt x="9698" y="5651"/>
                </a:cubicBezTo>
                <a:close/>
              </a:path>
            </a:pathLst>
          </a:custGeom>
          <a:gradFill>
            <a:gsLst>
              <a:gs pos="50000">
                <a:schemeClr val="bg1">
                  <a:lumMod val="65000"/>
                </a:schemeClr>
              </a:gs>
              <a:gs pos="0">
                <a:schemeClr val="bg1">
                  <a:alpha val="50000"/>
                  <a:lumMod val="65000"/>
                </a:schemeClr>
              </a:gs>
              <a:gs pos="50000">
                <a:schemeClr val="bg1">
                  <a:lumMod val="65000"/>
                </a:schemeClr>
              </a:gs>
              <a:gs pos="100000">
                <a:schemeClr val="bg1">
                  <a:lumMod val="75000"/>
                </a:schemeClr>
              </a:gs>
            </a:gsLst>
            <a:lin ang="16200000" scaled="0"/>
          </a:gradFill>
          <a:ln/>
          <a:effectLst/>
        </p:spPr>
        <p:style>
          <a:lnRef idx="0">
            <a:schemeClr val="accent1"/>
          </a:lnRef>
          <a:fillRef idx="3">
            <a:schemeClr val="accent1"/>
          </a:fillRef>
          <a:effectRef idx="3">
            <a:schemeClr val="accent1"/>
          </a:effectRef>
          <a:fontRef idx="minor">
            <a:schemeClr val="lt1"/>
          </a:fontRef>
        </p:style>
        <p:txBody>
          <a:bodyPr lIns="182880" tIns="38100" rIns="38100" bIns="3810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gn="l"/>
            <a:endParaRPr sz="3500" b="1" dirty="0">
              <a:solidFill>
                <a:srgbClr val="FFFFFF"/>
              </a:solidFill>
              <a:effectLst>
                <a:outerShdw blurRad="38100" dist="38100" dir="2700000" algn="tl">
                  <a:srgbClr val="000000">
                    <a:alpha val="43137"/>
                  </a:srgbClr>
                </a:outerShdw>
              </a:effectLst>
            </a:endParaRPr>
          </a:p>
        </p:txBody>
      </p:sp>
      <p:sp>
        <p:nvSpPr>
          <p:cNvPr id="27" name="TextBox 34">
            <a:extLst>
              <a:ext uri="{FF2B5EF4-FFF2-40B4-BE49-F238E27FC236}">
                <a16:creationId xmlns:a16="http://schemas.microsoft.com/office/drawing/2014/main" id="{73E5E93A-C7A1-451C-A978-3DA22BABE819}"/>
              </a:ext>
            </a:extLst>
          </p:cNvPr>
          <p:cNvSpPr txBox="1"/>
          <p:nvPr/>
        </p:nvSpPr>
        <p:spPr>
          <a:xfrm>
            <a:off x="10250913" y="4210435"/>
            <a:ext cx="1252029" cy="584775"/>
          </a:xfrm>
          <a:prstGeom prst="rect">
            <a:avLst/>
          </a:prstGeom>
          <a:noFill/>
        </p:spPr>
        <p:txBody>
          <a:bodyPr wrap="square" lIns="0" rIns="0" rtlCol="0" anchor="b">
            <a:spAutoFit/>
          </a:bodyPr>
          <a:lstStyle/>
          <a:p>
            <a:pPr algn="ctr"/>
            <a:r>
              <a:rPr lang="en-US" sz="1600" b="1" noProof="1">
                <a:latin typeface="Calibri" panose="020F0502020204030204" pitchFamily="34" charset="0"/>
                <a:cs typeface="Calibri" panose="020F0502020204030204" pitchFamily="34" charset="0"/>
              </a:rPr>
              <a:t>Safeguards to mitigate risk</a:t>
            </a:r>
          </a:p>
        </p:txBody>
      </p:sp>
      <p:sp>
        <p:nvSpPr>
          <p:cNvPr id="3" name="CuadroTexto 2"/>
          <p:cNvSpPr txBox="1"/>
          <p:nvPr/>
        </p:nvSpPr>
        <p:spPr>
          <a:xfrm>
            <a:off x="7056612" y="2768747"/>
            <a:ext cx="482138" cy="307777"/>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5</a:t>
            </a:r>
            <a:endParaRPr lang="en-GB" b="1" dirty="0">
              <a:solidFill>
                <a:schemeClr val="bg1"/>
              </a:solidFill>
              <a:latin typeface="Calibri" panose="020F0502020204030204" pitchFamily="34" charset="0"/>
              <a:cs typeface="Calibri" panose="020F0502020204030204" pitchFamily="34" charset="0"/>
            </a:endParaRPr>
          </a:p>
        </p:txBody>
      </p:sp>
      <p:sp>
        <p:nvSpPr>
          <p:cNvPr id="29" name="CuadroTexto 28"/>
          <p:cNvSpPr txBox="1"/>
          <p:nvPr/>
        </p:nvSpPr>
        <p:spPr>
          <a:xfrm>
            <a:off x="2133292" y="2730117"/>
            <a:ext cx="482138" cy="523220"/>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2</a:t>
            </a:r>
          </a:p>
          <a:p>
            <a:endParaRPr lang="en-GB" b="1" dirty="0">
              <a:solidFill>
                <a:schemeClr val="bg1"/>
              </a:solidFill>
              <a:latin typeface="Calibri" panose="020F0502020204030204" pitchFamily="34" charset="0"/>
              <a:cs typeface="Calibri" panose="020F0502020204030204" pitchFamily="34" charset="0"/>
            </a:endParaRPr>
          </a:p>
        </p:txBody>
      </p:sp>
      <p:sp>
        <p:nvSpPr>
          <p:cNvPr id="30" name="CuadroTexto 29"/>
          <p:cNvSpPr txBox="1"/>
          <p:nvPr/>
        </p:nvSpPr>
        <p:spPr>
          <a:xfrm>
            <a:off x="3668796" y="2726063"/>
            <a:ext cx="482138" cy="307777"/>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3</a:t>
            </a:r>
            <a:endParaRPr lang="en-GB" b="1" dirty="0">
              <a:solidFill>
                <a:schemeClr val="bg1"/>
              </a:solidFill>
              <a:latin typeface="Calibri" panose="020F0502020204030204" pitchFamily="34" charset="0"/>
              <a:cs typeface="Calibri" panose="020F0502020204030204" pitchFamily="34" charset="0"/>
            </a:endParaRPr>
          </a:p>
        </p:txBody>
      </p:sp>
      <p:sp>
        <p:nvSpPr>
          <p:cNvPr id="31" name="CuadroTexto 30"/>
          <p:cNvSpPr txBox="1"/>
          <p:nvPr/>
        </p:nvSpPr>
        <p:spPr>
          <a:xfrm>
            <a:off x="5200437" y="2724658"/>
            <a:ext cx="482138" cy="307777"/>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4</a:t>
            </a:r>
            <a:endParaRPr lang="en-GB" b="1" dirty="0">
              <a:solidFill>
                <a:schemeClr val="bg1"/>
              </a:solidFill>
              <a:latin typeface="Calibri" panose="020F0502020204030204" pitchFamily="34" charset="0"/>
              <a:cs typeface="Calibri" panose="020F0502020204030204" pitchFamily="34" charset="0"/>
            </a:endParaRPr>
          </a:p>
        </p:txBody>
      </p:sp>
      <p:sp>
        <p:nvSpPr>
          <p:cNvPr id="32" name="CuadroTexto 31"/>
          <p:cNvSpPr txBox="1"/>
          <p:nvPr/>
        </p:nvSpPr>
        <p:spPr>
          <a:xfrm>
            <a:off x="601651" y="2734374"/>
            <a:ext cx="482138" cy="307777"/>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1</a:t>
            </a:r>
            <a:endParaRPr lang="en-GB" b="1" dirty="0">
              <a:solidFill>
                <a:schemeClr val="bg1"/>
              </a:solidFill>
              <a:latin typeface="Calibri" panose="020F0502020204030204" pitchFamily="34" charset="0"/>
              <a:cs typeface="Calibri" panose="020F0502020204030204" pitchFamily="34" charset="0"/>
            </a:endParaRPr>
          </a:p>
        </p:txBody>
      </p:sp>
      <p:sp>
        <p:nvSpPr>
          <p:cNvPr id="33" name="CuadroTexto 32"/>
          <p:cNvSpPr txBox="1"/>
          <p:nvPr/>
        </p:nvSpPr>
        <p:spPr>
          <a:xfrm>
            <a:off x="8594615" y="2768747"/>
            <a:ext cx="482138" cy="307777"/>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6</a:t>
            </a:r>
            <a:endParaRPr lang="en-GB" b="1" dirty="0">
              <a:solidFill>
                <a:schemeClr val="bg1"/>
              </a:solidFill>
              <a:latin typeface="Calibri" panose="020F0502020204030204" pitchFamily="34" charset="0"/>
              <a:cs typeface="Calibri" panose="020F0502020204030204" pitchFamily="34" charset="0"/>
            </a:endParaRPr>
          </a:p>
        </p:txBody>
      </p:sp>
      <p:sp>
        <p:nvSpPr>
          <p:cNvPr id="34" name="CuadroTexto 33"/>
          <p:cNvSpPr txBox="1"/>
          <p:nvPr/>
        </p:nvSpPr>
        <p:spPr>
          <a:xfrm>
            <a:off x="10135165" y="2768747"/>
            <a:ext cx="482138" cy="307777"/>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7</a:t>
            </a:r>
            <a:endParaRPr lang="en-GB" b="1" dirty="0">
              <a:solidFill>
                <a:schemeClr val="bg1"/>
              </a:solidFill>
              <a:latin typeface="Calibri" panose="020F0502020204030204" pitchFamily="34" charset="0"/>
              <a:cs typeface="Calibri" panose="020F0502020204030204" pitchFamily="34" charset="0"/>
            </a:endParaRPr>
          </a:p>
        </p:txBody>
      </p:sp>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568" y="2997755"/>
            <a:ext cx="989215" cy="989215"/>
          </a:xfrm>
          <a:prstGeom prst="rect">
            <a:avLst/>
          </a:prstGeom>
        </p:spPr>
      </p:pic>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758" y="3190591"/>
            <a:ext cx="657089" cy="657089"/>
          </a:xfrm>
          <a:prstGeom prst="rect">
            <a:avLst/>
          </a:prstGeom>
        </p:spPr>
      </p:pic>
      <p:pic>
        <p:nvPicPr>
          <p:cNvPr id="43" name="Imagen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099" y="3227719"/>
            <a:ext cx="623260" cy="62326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464" y="3164961"/>
            <a:ext cx="701826" cy="701826"/>
          </a:xfrm>
          <a:prstGeom prst="rect">
            <a:avLst/>
          </a:prstGeom>
        </p:spPr>
      </p:pic>
      <p:pic>
        <p:nvPicPr>
          <p:cNvPr id="54" name="Imagen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3737" y="3173977"/>
            <a:ext cx="712482" cy="712482"/>
          </a:xfrm>
          <a:prstGeom prst="rect">
            <a:avLst/>
          </a:prstGeom>
        </p:spPr>
      </p:pic>
      <p:pic>
        <p:nvPicPr>
          <p:cNvPr id="55" name="Imagen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6102" y="3134060"/>
            <a:ext cx="769025" cy="769025"/>
          </a:xfrm>
          <a:prstGeom prst="rect">
            <a:avLst/>
          </a:prstGeom>
        </p:spPr>
      </p:pic>
      <p:pic>
        <p:nvPicPr>
          <p:cNvPr id="62" name="Imagen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1635" y="3253337"/>
            <a:ext cx="650904" cy="650904"/>
          </a:xfrm>
          <a:prstGeom prst="rect">
            <a:avLst/>
          </a:prstGeom>
        </p:spPr>
      </p:pic>
      <p:cxnSp>
        <p:nvCxnSpPr>
          <p:cNvPr id="64" name="Conector recto 63"/>
          <p:cNvCxnSpPr/>
          <p:nvPr/>
        </p:nvCxnSpPr>
        <p:spPr>
          <a:xfrm>
            <a:off x="6735913" y="2245884"/>
            <a:ext cx="0" cy="4164676"/>
          </a:xfrm>
          <a:prstGeom prst="line">
            <a:avLst/>
          </a:prstGeom>
          <a:ln w="50800">
            <a:solidFill>
              <a:srgbClr val="FF0000">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69" name="CuadroTexto 68"/>
          <p:cNvSpPr txBox="1"/>
          <p:nvPr/>
        </p:nvSpPr>
        <p:spPr>
          <a:xfrm>
            <a:off x="1225316" y="1729296"/>
            <a:ext cx="4886960" cy="400110"/>
          </a:xfrm>
          <a:prstGeom prst="rect">
            <a:avLst/>
          </a:prstGeom>
          <a:noFill/>
        </p:spPr>
        <p:txBody>
          <a:bodyPr wrap="square" rtlCol="0">
            <a:spAutoFit/>
          </a:bodyPr>
          <a:lstStyle/>
          <a:p>
            <a:pPr algn="ctr"/>
            <a:r>
              <a:rPr lang="es-ES" sz="2000" b="1" dirty="0">
                <a:latin typeface="Calibri" panose="020F0502020204030204" pitchFamily="34" charset="0"/>
                <a:cs typeface="Calibri" panose="020F0502020204030204" pitchFamily="34" charset="0"/>
              </a:rPr>
              <a:t>MAKING A DECISION</a:t>
            </a:r>
            <a:endParaRPr lang="en-GB" sz="2000" b="1" dirty="0">
              <a:latin typeface="Calibri" panose="020F0502020204030204" pitchFamily="34" charset="0"/>
              <a:cs typeface="Calibri" panose="020F0502020204030204" pitchFamily="34" charset="0"/>
            </a:endParaRPr>
          </a:p>
        </p:txBody>
      </p:sp>
      <p:sp>
        <p:nvSpPr>
          <p:cNvPr id="72" name="CuadroTexto 71"/>
          <p:cNvSpPr txBox="1"/>
          <p:nvPr/>
        </p:nvSpPr>
        <p:spPr>
          <a:xfrm>
            <a:off x="6858783" y="1729296"/>
            <a:ext cx="4886960" cy="400110"/>
          </a:xfrm>
          <a:prstGeom prst="rect">
            <a:avLst/>
          </a:prstGeom>
          <a:noFill/>
        </p:spPr>
        <p:txBody>
          <a:bodyPr wrap="square" rtlCol="0">
            <a:spAutoFit/>
          </a:bodyPr>
          <a:lstStyle/>
          <a:p>
            <a:pPr algn="ctr"/>
            <a:r>
              <a:rPr lang="es-ES" sz="2000" b="1" dirty="0">
                <a:latin typeface="Calibri" panose="020F0502020204030204" pitchFamily="34" charset="0"/>
                <a:cs typeface="Calibri" panose="020F0502020204030204" pitchFamily="34" charset="0"/>
              </a:rPr>
              <a:t>MANAGING &amp; EXECUTING A DECISION</a:t>
            </a:r>
            <a:endParaRPr lang="en-GB"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08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sldNum" idx="12"/>
          </p:nvPr>
        </p:nvSpPr>
        <p:spPr>
          <a:xfrm>
            <a:off x="206432" y="6492875"/>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171" name="Google Shape;171;p4"/>
          <p:cNvSpPr txBox="1">
            <a:spLocks noGrp="1"/>
          </p:cNvSpPr>
          <p:nvPr>
            <p:ph type="title"/>
          </p:nvPr>
        </p:nvSpPr>
        <p:spPr>
          <a:xfrm>
            <a:off x="711130" y="464626"/>
            <a:ext cx="8940870" cy="1081290"/>
          </a:xfrm>
          <a:prstGeom prst="rect">
            <a:avLst/>
          </a:prstGeom>
          <a:noFill/>
          <a:ln>
            <a:noFill/>
          </a:ln>
        </p:spPr>
        <p:txBody>
          <a:bodyPr spcFirstLastPara="1" wrap="square" lIns="91425" tIns="45700" rIns="91425" bIns="45700" anchor="ctr" anchorCtr="0">
            <a:normAutofit/>
          </a:bodyPr>
          <a:lstStyle/>
          <a:p>
            <a:pPr marL="0" indent="0">
              <a:buSzPts val="3200"/>
            </a:pPr>
            <a:r>
              <a:rPr lang="en-US" sz="2800" dirty="0"/>
              <a:t>I-DECIDE Project: agreement-based SDM</a:t>
            </a:r>
            <a:endParaRPr sz="2800" dirty="0"/>
          </a:p>
        </p:txBody>
      </p:sp>
      <p:sp>
        <p:nvSpPr>
          <p:cNvPr id="172" name="Google Shape;172;p4"/>
          <p:cNvSpPr txBox="1"/>
          <p:nvPr/>
        </p:nvSpPr>
        <p:spPr>
          <a:xfrm>
            <a:off x="373422" y="1623251"/>
            <a:ext cx="9655800" cy="4343400"/>
          </a:xfrm>
          <a:prstGeom prst="rect">
            <a:avLst/>
          </a:prstGeom>
          <a:noFill/>
          <a:ln>
            <a:noFill/>
          </a:ln>
        </p:spPr>
        <p:txBody>
          <a:bodyPr spcFirstLastPara="1" wrap="square" lIns="91425" tIns="91425" rIns="91425" bIns="91425" anchor="t" anchorCtr="0">
            <a:noAutofit/>
          </a:bodyPr>
          <a:lstStyle/>
          <a:p>
            <a:pPr marL="101600" lvl="0" algn="ctr">
              <a:spcBef>
                <a:spcPts val="900"/>
              </a:spcBef>
              <a:buClr>
                <a:schemeClr val="tx1"/>
              </a:buClr>
              <a:buSzPct val="133000"/>
            </a:pPr>
            <a:r>
              <a:rPr lang="en-GB" sz="1600" b="1" dirty="0">
                <a:solidFill>
                  <a:srgbClr val="263248"/>
                </a:solidFill>
                <a:latin typeface="Calibri" panose="020F0502020204030204" pitchFamily="34" charset="0"/>
                <a:ea typeface="Calibri"/>
                <a:cs typeface="Calibri" panose="020F0502020204030204" pitchFamily="34" charset="0"/>
                <a:sym typeface="Calibri"/>
              </a:rPr>
              <a:t>I-DECIDE – Supported Decision Making using Digital Literacy &amp; Numeracy skills : 2017-1-ES01-KA204-038185</a:t>
            </a:r>
          </a:p>
          <a:p>
            <a:pPr marL="101600" lvl="0" algn="ctr">
              <a:spcBef>
                <a:spcPts val="900"/>
              </a:spcBef>
              <a:buClr>
                <a:schemeClr val="tx1"/>
              </a:buClr>
              <a:buSzPct val="133000"/>
            </a:pPr>
            <a:r>
              <a:rPr lang="en-GB" sz="1600" b="1" dirty="0">
                <a:solidFill>
                  <a:srgbClr val="263248"/>
                </a:solidFill>
                <a:latin typeface="Calibri" panose="020F0502020204030204" pitchFamily="34" charset="0"/>
                <a:ea typeface="Calibri"/>
                <a:cs typeface="Calibri" panose="020F0502020204030204" pitchFamily="34" charset="0"/>
                <a:sym typeface="Calibri"/>
              </a:rPr>
              <a:t>The methodology is based on the support agreement as an instrument and defines the role of the “supporter” and the “facilitator”</a:t>
            </a:r>
          </a:p>
          <a:p>
            <a:pPr marL="457200" marR="0" lvl="0" indent="-355600" algn="just" rtl="0">
              <a:lnSpc>
                <a:spcPct val="100000"/>
              </a:lnSpc>
              <a:spcBef>
                <a:spcPts val="9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Staff Guide (summary of the methodology)</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Personal Finances, Healthcare and Consumer Rights Manual </a:t>
            </a:r>
            <a:r>
              <a:rPr lang="en-US" sz="1600" b="0" i="0" u="none" strike="noStrike" cap="none" dirty="0">
                <a:solidFill>
                  <a:srgbClr val="7030A0"/>
                </a:solidFill>
                <a:latin typeface="Calibri" panose="020F0502020204030204" pitchFamily="34" charset="0"/>
                <a:ea typeface="Calibri"/>
                <a:cs typeface="Calibri" panose="020F0502020204030204" pitchFamily="34" charset="0"/>
                <a:sym typeface="Calibri"/>
              </a:rPr>
              <a:t>(case scenarios, tools and strategies)</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1"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SDM Agreement </a:t>
            </a:r>
            <a:r>
              <a:rPr lang="en-US" sz="1600" b="0" i="0" u="none" strike="noStrike" cap="none" dirty="0">
                <a:solidFill>
                  <a:srgbClr val="FF0000"/>
                </a:solidFill>
                <a:latin typeface="Calibri" panose="020F0502020204030204" pitchFamily="34" charset="0"/>
                <a:ea typeface="Calibri"/>
                <a:cs typeface="Calibri" panose="020F0502020204030204" pitchFamily="34" charset="0"/>
                <a:sym typeface="Calibri"/>
              </a:rPr>
              <a:t>(persons involved &amp; spheres where the person wants to be supported)</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Digital, Literacy &amp; Numeracy Skills Assessment </a:t>
            </a:r>
            <a:r>
              <a:rPr lang="en-US" sz="1600" b="0" i="0" u="none" strike="noStrike" cap="none" dirty="0">
                <a:solidFill>
                  <a:srgbClr val="FFC000"/>
                </a:solidFill>
                <a:latin typeface="Calibri" panose="020F0502020204030204" pitchFamily="34" charset="0"/>
                <a:ea typeface="Calibri"/>
                <a:cs typeface="Calibri" panose="020F0502020204030204" pitchFamily="34" charset="0"/>
                <a:sym typeface="Calibri"/>
              </a:rPr>
              <a:t>(transversal competencies)</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Financial Assessment  </a:t>
            </a:r>
            <a:r>
              <a:rPr lang="en-US" sz="1600" b="0" i="0" u="none" strike="noStrike" cap="none" dirty="0">
                <a:solidFill>
                  <a:srgbClr val="FFC000"/>
                </a:solidFill>
                <a:latin typeface="Calibri" panose="020F0502020204030204" pitchFamily="34" charset="0"/>
                <a:ea typeface="Calibri"/>
                <a:cs typeface="Calibri" panose="020F0502020204030204" pitchFamily="34" charset="0"/>
                <a:sym typeface="Calibri"/>
              </a:rPr>
              <a:t>(practical abilities &amp; skills)</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Healthcare Assessment </a:t>
            </a:r>
            <a:r>
              <a:rPr lang="en-US" sz="1600" b="0" i="0" u="none" strike="noStrike" cap="none" dirty="0">
                <a:solidFill>
                  <a:srgbClr val="FFC000"/>
                </a:solidFill>
                <a:latin typeface="Calibri" panose="020F0502020204030204" pitchFamily="34" charset="0"/>
                <a:ea typeface="Calibri"/>
                <a:cs typeface="Calibri" panose="020F0502020204030204" pitchFamily="34" charset="0"/>
                <a:sym typeface="Calibri"/>
              </a:rPr>
              <a:t>(practical abilities &amp; skills)</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GB" sz="1600" b="1"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Individualised Support </a:t>
            </a:r>
            <a:r>
              <a:rPr lang="en-US" sz="1600" b="1" i="0" u="none" strike="noStrike" cap="none" dirty="0">
                <a:solidFill>
                  <a:srgbClr val="263248"/>
                </a:solidFill>
                <a:latin typeface="Calibri" panose="020F0502020204030204" pitchFamily="34" charset="0"/>
                <a:ea typeface="Calibri"/>
                <a:cs typeface="Calibri" panose="020F0502020204030204" pitchFamily="34" charset="0"/>
                <a:sym typeface="Calibri"/>
              </a:rPr>
              <a:t>Plan </a:t>
            </a:r>
            <a:r>
              <a:rPr lang="en-US" sz="1600" b="0" i="0" u="none" strike="noStrike" cap="none" dirty="0">
                <a:solidFill>
                  <a:srgbClr val="92D050"/>
                </a:solidFill>
                <a:latin typeface="Calibri" panose="020F0502020204030204" pitchFamily="34" charset="0"/>
                <a:ea typeface="Calibri"/>
                <a:cs typeface="Calibri" panose="020F0502020204030204" pitchFamily="34" charset="0"/>
                <a:sym typeface="Calibri"/>
              </a:rPr>
              <a:t>(take a decision and execute a decision)</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Supporter Self-assessment </a:t>
            </a:r>
            <a:r>
              <a:rPr lang="en-US" sz="1600" b="0" i="0" u="none" strike="noStrike" cap="none" dirty="0">
                <a:solidFill>
                  <a:srgbClr val="5F7DAD"/>
                </a:solidFill>
                <a:latin typeface="Calibri" panose="020F0502020204030204" pitchFamily="34" charset="0"/>
                <a:ea typeface="Calibri"/>
                <a:cs typeface="Calibri" panose="020F0502020204030204" pitchFamily="34" charset="0"/>
                <a:sym typeface="Calibri"/>
              </a:rPr>
              <a:t>(satisfaction with the process and SDM service) </a:t>
            </a:r>
            <a:endParaRPr sz="1600" dirty="0">
              <a:latin typeface="Calibri" panose="020F0502020204030204" pitchFamily="34" charset="0"/>
              <a:cs typeface="Calibri" panose="020F0502020204030204" pitchFamily="34" charset="0"/>
            </a:endParaRPr>
          </a:p>
          <a:p>
            <a:pPr marL="457200" marR="0" lvl="0" indent="-355600" algn="just" rtl="0">
              <a:lnSpc>
                <a:spcPct val="100000"/>
              </a:lnSpc>
              <a:spcBef>
                <a:spcPts val="1500"/>
              </a:spcBef>
              <a:spcAft>
                <a:spcPts val="0"/>
              </a:spcAft>
              <a:buClr>
                <a:schemeClr val="tx1"/>
              </a:buClr>
              <a:buSzPct val="133000"/>
              <a:buFont typeface="Arial" panose="020B0604020202020204" pitchFamily="34" charset="0"/>
              <a:buChar char="•"/>
            </a:pPr>
            <a:r>
              <a:rPr lang="en-US" sz="1600" b="0" i="0" u="none" strike="noStrike" cap="none" dirty="0">
                <a:solidFill>
                  <a:srgbClr val="263248"/>
                </a:solidFill>
                <a:latin typeface="Calibri" panose="020F0502020204030204" pitchFamily="34" charset="0"/>
                <a:ea typeface="Calibri"/>
                <a:cs typeface="Calibri" panose="020F0502020204030204" pitchFamily="34" charset="0"/>
                <a:sym typeface="Calibri"/>
              </a:rPr>
              <a:t>I-DECIDE User Self-assessment </a:t>
            </a:r>
            <a:r>
              <a:rPr lang="en-US" sz="1600" b="0" i="0" u="none" strike="noStrike" cap="none" dirty="0">
                <a:solidFill>
                  <a:srgbClr val="5F7DAD"/>
                </a:solidFill>
                <a:latin typeface="Calibri" panose="020F0502020204030204" pitchFamily="34" charset="0"/>
                <a:ea typeface="Calibri"/>
                <a:cs typeface="Calibri" panose="020F0502020204030204" pitchFamily="34" charset="0"/>
                <a:sym typeface="Calibri"/>
              </a:rPr>
              <a:t>(satisfaction with the process and SDM service)</a:t>
            </a:r>
            <a:endParaRPr sz="1600" dirty="0">
              <a:latin typeface="Calibri" panose="020F0502020204030204" pitchFamily="34" charset="0"/>
              <a:cs typeface="Calibri" panose="020F0502020204030204" pitchFamily="34" charset="0"/>
            </a:endParaRPr>
          </a:p>
          <a:p>
            <a:pPr marL="457200" marR="0" lvl="0" indent="-228600" algn="just" rtl="0">
              <a:lnSpc>
                <a:spcPct val="100000"/>
              </a:lnSpc>
              <a:spcBef>
                <a:spcPts val="1500"/>
              </a:spcBef>
              <a:spcAft>
                <a:spcPts val="0"/>
              </a:spcAft>
              <a:buClr>
                <a:srgbClr val="C7D3E6"/>
              </a:buClr>
              <a:buSzPts val="1800"/>
              <a:buFont typeface="Roboto Condensed Light"/>
              <a:buNone/>
            </a:pPr>
            <a:endParaRPr b="0" i="0" u="none" strike="noStrike" cap="none" dirty="0">
              <a:solidFill>
                <a:srgbClr val="263248"/>
              </a:solidFill>
              <a:latin typeface="Roboto Condensed Light"/>
              <a:ea typeface="Roboto Condensed Light"/>
              <a:cs typeface="Roboto Condensed Light"/>
              <a:sym typeface="Roboto Condensed Light"/>
            </a:endParaRPr>
          </a:p>
          <a:p>
            <a:pPr marL="114300" marR="0" lvl="0" indent="0" algn="just" rtl="0">
              <a:lnSpc>
                <a:spcPct val="100000"/>
              </a:lnSpc>
              <a:spcBef>
                <a:spcPts val="2100"/>
              </a:spcBef>
              <a:spcAft>
                <a:spcPts val="0"/>
              </a:spcAft>
              <a:buClr>
                <a:srgbClr val="C7D3E6"/>
              </a:buClr>
              <a:buSzPts val="1800"/>
              <a:buFont typeface="Roboto Condensed Light"/>
              <a:buNone/>
            </a:pPr>
            <a:endParaRPr b="0" i="0" u="none" strike="noStrike" cap="none" dirty="0">
              <a:solidFill>
                <a:srgbClr val="263248"/>
              </a:solidFill>
              <a:latin typeface="Roboto Condensed Light"/>
              <a:ea typeface="Roboto Condensed Light"/>
              <a:cs typeface="Roboto Condensed Light"/>
              <a:sym typeface="Roboto Condensed Light"/>
            </a:endParaRPr>
          </a:p>
          <a:p>
            <a:pPr marL="457200" marR="0" lvl="0" indent="-228600" algn="just" rtl="0">
              <a:lnSpc>
                <a:spcPct val="100000"/>
              </a:lnSpc>
              <a:spcBef>
                <a:spcPts val="2100"/>
              </a:spcBef>
              <a:spcAft>
                <a:spcPts val="1200"/>
              </a:spcAft>
              <a:buClr>
                <a:srgbClr val="C7D3E6"/>
              </a:buClr>
              <a:buSzPts val="1800"/>
              <a:buFont typeface="Roboto Condensed Light"/>
              <a:buNone/>
            </a:pPr>
            <a:endParaRPr b="0" i="0" u="none" strike="noStrike" cap="none" dirty="0">
              <a:solidFill>
                <a:srgbClr val="263248"/>
              </a:solidFill>
              <a:latin typeface="Roboto Condensed Light"/>
              <a:ea typeface="Roboto Condensed Light"/>
              <a:cs typeface="Roboto Condensed Light"/>
              <a:sym typeface="Roboto Condensed Ligh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487" y="140124"/>
            <a:ext cx="2355248" cy="1730294"/>
          </a:xfrm>
          <a:prstGeom prst="rect">
            <a:avLst/>
          </a:prstGeom>
        </p:spPr>
      </p:pic>
      <p:pic>
        <p:nvPicPr>
          <p:cNvPr id="6" name="Google Shape;102;p2" descr="I-DECIDE Project Logo" title="I-DECIDE Project Logo"/>
          <p:cNvPicPr preferRelativeResize="0">
            <a:picLocks noChangeAspect="1"/>
          </p:cNvPicPr>
          <p:nvPr/>
        </p:nvPicPr>
        <p:blipFill rotWithShape="1">
          <a:blip r:embed="rId4">
            <a:alphaModFix/>
          </a:blip>
          <a:srcRect/>
          <a:stretch/>
        </p:blipFill>
        <p:spPr>
          <a:xfrm>
            <a:off x="9652000" y="5142652"/>
            <a:ext cx="2276222" cy="7200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Een nieuw document maken." ma:contentTypeScope="" ma:versionID="94e7dd8755f154034fee38c2b169b544">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ef226c85edda6327cf3c0247deafefd4"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B29BEE7A-62CC-4EFA-A843-E3941DC3E6A8}"/>
</file>

<file path=customXml/itemProps2.xml><?xml version="1.0" encoding="utf-8"?>
<ds:datastoreItem xmlns:ds="http://schemas.openxmlformats.org/officeDocument/2006/customXml" ds:itemID="{8AB8B455-24C1-4BB2-899A-53F57F2C2C13}"/>
</file>

<file path=customXml/itemProps3.xml><?xml version="1.0" encoding="utf-8"?>
<ds:datastoreItem xmlns:ds="http://schemas.openxmlformats.org/officeDocument/2006/customXml" ds:itemID="{02CB2724-E431-4E4F-AC9A-A79F336C87A6}"/>
</file>

<file path=docProps/app.xml><?xml version="1.0" encoding="utf-8"?>
<Properties xmlns="http://schemas.openxmlformats.org/officeDocument/2006/extended-properties" xmlns:vt="http://schemas.openxmlformats.org/officeDocument/2006/docPropsVTypes">
  <TotalTime>302</TotalTime>
  <Words>1171</Words>
  <Application>Microsoft Office PowerPoint</Application>
  <PresentationFormat>Widescreen</PresentationFormat>
  <Paragraphs>135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Roboto Condensed Light</vt:lpstr>
      <vt:lpstr>Wingdings</vt:lpstr>
      <vt:lpstr>Tema de Office</vt:lpstr>
      <vt:lpstr>Person-centred planning: what it is and how do we get there?  Supported Decision-Making: Improving quality of life of persons with disabilities</vt:lpstr>
      <vt:lpstr>Support-Girona</vt:lpstr>
      <vt:lpstr>Different approaches to Supported Decision-Making (SDM)</vt:lpstr>
      <vt:lpstr>Why do we need a methodology on SDM?</vt:lpstr>
      <vt:lpstr>Some basics about SDM. How support should be?</vt:lpstr>
      <vt:lpstr>A study a bit more in deep about (SDM)</vt:lpstr>
      <vt:lpstr>Supported Decision-Making as a quality-oriented tool</vt:lpstr>
      <vt:lpstr>The decision-making process</vt:lpstr>
      <vt:lpstr>I-DECIDE Project: agreement-based SDM</vt:lpstr>
      <vt:lpstr>Facilitator VS. Supporter</vt:lpstr>
      <vt:lpstr>The process</vt:lpstr>
      <vt:lpstr>Agreement &amp; Support Plan: two central instruments</vt:lpstr>
      <vt:lpstr>The SDM Agreement</vt:lpstr>
      <vt:lpstr>The SDM Agreement</vt:lpstr>
      <vt:lpstr>Supported Decision-Making as a quality-oriented tool</vt:lpstr>
      <vt:lpstr>Let’s work together on a case scenario!</vt:lpstr>
      <vt:lpstr>Conclusions</vt:lpstr>
      <vt:lpstr>UNIC Project</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social and legal practice and quality of life of persons with disabilities: example of the I-DECIDE agreement-based methodology</dc:title>
  <dc:creator>Martiria Pages Prat</dc:creator>
  <cp:lastModifiedBy>Nóra Györke [EASPD]</cp:lastModifiedBy>
  <cp:revision>40</cp:revision>
  <dcterms:created xsi:type="dcterms:W3CDTF">2022-04-25T04:07:55Z</dcterms:created>
  <dcterms:modified xsi:type="dcterms:W3CDTF">2022-10-14T06:44:37Z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ies>
</file>