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21"/>
  </p:notesMasterIdLst>
  <p:sldIdLst>
    <p:sldId id="256" r:id="rId4"/>
    <p:sldId id="257" r:id="rId5"/>
    <p:sldId id="258" r:id="rId6"/>
    <p:sldId id="266" r:id="rId7"/>
    <p:sldId id="376" r:id="rId8"/>
    <p:sldId id="372" r:id="rId9"/>
    <p:sldId id="378" r:id="rId10"/>
    <p:sldId id="385" r:id="rId11"/>
    <p:sldId id="386" r:id="rId12"/>
    <p:sldId id="382" r:id="rId13"/>
    <p:sldId id="365" r:id="rId14"/>
    <p:sldId id="388" r:id="rId15"/>
    <p:sldId id="264" r:id="rId16"/>
    <p:sldId id="261" r:id="rId17"/>
    <p:sldId id="262" r:id="rId18"/>
    <p:sldId id="387" r:id="rId19"/>
    <p:sldId id="259" r:id="rId20"/>
  </p:sldIdLst>
  <p:sldSz cx="18288000" cy="10287000"/>
  <p:notesSz cx="6858000" cy="9144000"/>
  <p:embeddedFontLst>
    <p:embeddedFont>
      <p:font typeface="Arial Rounded MT Bold" panose="020F0704030504030204" pitchFamily="34" charset="0"/>
      <p:regular r:id="rId22"/>
    </p:embeddedFont>
    <p:embeddedFont>
      <p:font typeface="Calibri" panose="020F0502020204030204" pitchFamily="34" charset="0"/>
      <p:regular r:id="rId23"/>
      <p:bold r:id="rId24"/>
      <p:italic r:id="rId25"/>
      <p:boldItalic r:id="rId26"/>
    </p:embeddedFont>
    <p:embeddedFont>
      <p:font typeface="Josefin Sans Regular" panose="020B0604020202020204" charset="0"/>
      <p:regular r:id="rId27"/>
    </p:embeddedFont>
    <p:embeddedFont>
      <p:font typeface="Oswald" panose="00000500000000000000" pitchFamily="2" charset="0"/>
      <p:regular r:id="rId28"/>
      <p:bold r:id="rId29"/>
    </p:embeddedFont>
    <p:embeddedFont>
      <p:font typeface="Oswald Bold" panose="020B0604020202020204" charset="0"/>
      <p:regular r:id="rId30"/>
    </p:embeddedFont>
    <p:embeddedFont>
      <p:font typeface="Poppins Bold" panose="020B0604020202020204" charset="0"/>
      <p:regular r:id="rId31"/>
    </p:embeddedFont>
    <p:embeddedFont>
      <p:font typeface="Poppins Medium" panose="00000600000000000000" pitchFamily="2" charset="0"/>
      <p:regular r:id="rId32"/>
      <p: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AF1D6E-84F0-4AE2-95AE-5C8B124F296A}" v="1" dt="2022-10-12T20:58:13.718"/>
    <p1510:client id="{C243DBE5-613B-439B-92D1-F8C2CDC72EFF}" v="18" dt="2022-10-12T15:39:29.8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160"/>
        <p:guide pos="2880"/>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9" Type="http://schemas.microsoft.com/office/2015/10/relationships/revisionInfo" Target="revisionInfo.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nstantina Leventi [EASPD]" userId="46bcc3e9-305a-4ae5-ae2d-89f5ad30bfe7" providerId="ADAL" clId="{4DAF1D6E-84F0-4AE2-95AE-5C8B124F296A}"/>
    <pc:docChg chg="addSld delSld modSld sldOrd">
      <pc:chgData name="Konstantina Leventi [EASPD]" userId="46bcc3e9-305a-4ae5-ae2d-89f5ad30bfe7" providerId="ADAL" clId="{4DAF1D6E-84F0-4AE2-95AE-5C8B124F296A}" dt="2022-10-12T21:00:25.826" v="37"/>
      <pc:docMkLst>
        <pc:docMk/>
      </pc:docMkLst>
      <pc:sldChg chg="modSp mod">
        <pc:chgData name="Konstantina Leventi [EASPD]" userId="46bcc3e9-305a-4ae5-ae2d-89f5ad30bfe7" providerId="ADAL" clId="{4DAF1D6E-84F0-4AE2-95AE-5C8B124F296A}" dt="2022-10-12T20:58:30.652" v="6" actId="5793"/>
        <pc:sldMkLst>
          <pc:docMk/>
          <pc:sldMk cId="0" sldId="257"/>
        </pc:sldMkLst>
        <pc:spChg chg="mod">
          <ac:chgData name="Konstantina Leventi [EASPD]" userId="46bcc3e9-305a-4ae5-ae2d-89f5ad30bfe7" providerId="ADAL" clId="{4DAF1D6E-84F0-4AE2-95AE-5C8B124F296A}" dt="2022-10-12T20:58:30.652" v="6" actId="5793"/>
          <ac:spMkLst>
            <pc:docMk/>
            <pc:sldMk cId="0" sldId="257"/>
            <ac:spMk id="19" creationId="{00000000-0000-0000-0000-000000000000}"/>
          </ac:spMkLst>
        </pc:spChg>
      </pc:sldChg>
      <pc:sldChg chg="del">
        <pc:chgData name="Konstantina Leventi [EASPD]" userId="46bcc3e9-305a-4ae5-ae2d-89f5ad30bfe7" providerId="ADAL" clId="{4DAF1D6E-84F0-4AE2-95AE-5C8B124F296A}" dt="2022-10-12T20:59:31.434" v="30" actId="47"/>
        <pc:sldMkLst>
          <pc:docMk/>
          <pc:sldMk cId="0" sldId="260"/>
        </pc:sldMkLst>
      </pc:sldChg>
      <pc:sldChg chg="modSp mod">
        <pc:chgData name="Konstantina Leventi [EASPD]" userId="46bcc3e9-305a-4ae5-ae2d-89f5ad30bfe7" providerId="ADAL" clId="{4DAF1D6E-84F0-4AE2-95AE-5C8B124F296A}" dt="2022-10-12T20:59:21.193" v="29" actId="6549"/>
        <pc:sldMkLst>
          <pc:docMk/>
          <pc:sldMk cId="3344094730" sldId="264"/>
        </pc:sldMkLst>
        <pc:spChg chg="mod">
          <ac:chgData name="Konstantina Leventi [EASPD]" userId="46bcc3e9-305a-4ae5-ae2d-89f5ad30bfe7" providerId="ADAL" clId="{4DAF1D6E-84F0-4AE2-95AE-5C8B124F296A}" dt="2022-10-12T20:59:21.193" v="29" actId="6549"/>
          <ac:spMkLst>
            <pc:docMk/>
            <pc:sldMk cId="3344094730" sldId="264"/>
            <ac:spMk id="34" creationId="{00000000-0000-0000-0000-000000000000}"/>
          </ac:spMkLst>
        </pc:spChg>
      </pc:sldChg>
      <pc:sldChg chg="modSp mod ord">
        <pc:chgData name="Konstantina Leventi [EASPD]" userId="46bcc3e9-305a-4ae5-ae2d-89f5ad30bfe7" providerId="ADAL" clId="{4DAF1D6E-84F0-4AE2-95AE-5C8B124F296A}" dt="2022-10-12T20:59:04.525" v="16" actId="20577"/>
        <pc:sldMkLst>
          <pc:docMk/>
          <pc:sldMk cId="2489877940" sldId="266"/>
        </pc:sldMkLst>
        <pc:spChg chg="mod">
          <ac:chgData name="Konstantina Leventi [EASPD]" userId="46bcc3e9-305a-4ae5-ae2d-89f5ad30bfe7" providerId="ADAL" clId="{4DAF1D6E-84F0-4AE2-95AE-5C8B124F296A}" dt="2022-10-12T20:59:04.525" v="16" actId="20577"/>
          <ac:spMkLst>
            <pc:docMk/>
            <pc:sldMk cId="2489877940" sldId="266"/>
            <ac:spMk id="34" creationId="{00000000-0000-0000-0000-000000000000}"/>
          </ac:spMkLst>
        </pc:spChg>
      </pc:sldChg>
      <pc:sldChg chg="del">
        <pc:chgData name="Konstantina Leventi [EASPD]" userId="46bcc3e9-305a-4ae5-ae2d-89f5ad30bfe7" providerId="ADAL" clId="{4DAF1D6E-84F0-4AE2-95AE-5C8B124F296A}" dt="2022-10-12T21:00:00.869" v="31" actId="2696"/>
        <pc:sldMkLst>
          <pc:docMk/>
          <pc:sldMk cId="1644921626" sldId="267"/>
        </pc:sldMkLst>
      </pc:sldChg>
      <pc:sldChg chg="add">
        <pc:chgData name="Konstantina Leventi [EASPD]" userId="46bcc3e9-305a-4ae5-ae2d-89f5ad30bfe7" providerId="ADAL" clId="{4DAF1D6E-84F0-4AE2-95AE-5C8B124F296A}" dt="2022-10-12T20:58:13.709" v="2"/>
        <pc:sldMkLst>
          <pc:docMk/>
          <pc:sldMk cId="2854868176" sldId="365"/>
        </pc:sldMkLst>
      </pc:sldChg>
      <pc:sldChg chg="add">
        <pc:chgData name="Konstantina Leventi [EASPD]" userId="46bcc3e9-305a-4ae5-ae2d-89f5ad30bfe7" providerId="ADAL" clId="{4DAF1D6E-84F0-4AE2-95AE-5C8B124F296A}" dt="2022-10-12T20:58:13.709" v="2"/>
        <pc:sldMkLst>
          <pc:docMk/>
          <pc:sldMk cId="1489860728" sldId="372"/>
        </pc:sldMkLst>
      </pc:sldChg>
      <pc:sldChg chg="add">
        <pc:chgData name="Konstantina Leventi [EASPD]" userId="46bcc3e9-305a-4ae5-ae2d-89f5ad30bfe7" providerId="ADAL" clId="{4DAF1D6E-84F0-4AE2-95AE-5C8B124F296A}" dt="2022-10-12T20:58:13.709" v="2"/>
        <pc:sldMkLst>
          <pc:docMk/>
          <pc:sldMk cId="363841987" sldId="376"/>
        </pc:sldMkLst>
      </pc:sldChg>
      <pc:sldChg chg="add">
        <pc:chgData name="Konstantina Leventi [EASPD]" userId="46bcc3e9-305a-4ae5-ae2d-89f5ad30bfe7" providerId="ADAL" clId="{4DAF1D6E-84F0-4AE2-95AE-5C8B124F296A}" dt="2022-10-12T20:58:13.709" v="2"/>
        <pc:sldMkLst>
          <pc:docMk/>
          <pc:sldMk cId="3861371995" sldId="378"/>
        </pc:sldMkLst>
      </pc:sldChg>
      <pc:sldChg chg="add">
        <pc:chgData name="Konstantina Leventi [EASPD]" userId="46bcc3e9-305a-4ae5-ae2d-89f5ad30bfe7" providerId="ADAL" clId="{4DAF1D6E-84F0-4AE2-95AE-5C8B124F296A}" dt="2022-10-12T20:58:13.709" v="2"/>
        <pc:sldMkLst>
          <pc:docMk/>
          <pc:sldMk cId="3192746888" sldId="382"/>
        </pc:sldMkLst>
      </pc:sldChg>
      <pc:sldChg chg="add">
        <pc:chgData name="Konstantina Leventi [EASPD]" userId="46bcc3e9-305a-4ae5-ae2d-89f5ad30bfe7" providerId="ADAL" clId="{4DAF1D6E-84F0-4AE2-95AE-5C8B124F296A}" dt="2022-10-12T20:58:13.709" v="2"/>
        <pc:sldMkLst>
          <pc:docMk/>
          <pc:sldMk cId="3546288434" sldId="385"/>
        </pc:sldMkLst>
      </pc:sldChg>
      <pc:sldChg chg="add">
        <pc:chgData name="Konstantina Leventi [EASPD]" userId="46bcc3e9-305a-4ae5-ae2d-89f5ad30bfe7" providerId="ADAL" clId="{4DAF1D6E-84F0-4AE2-95AE-5C8B124F296A}" dt="2022-10-12T20:58:13.709" v="2"/>
        <pc:sldMkLst>
          <pc:docMk/>
          <pc:sldMk cId="1471128169" sldId="386"/>
        </pc:sldMkLst>
      </pc:sldChg>
      <pc:sldChg chg="add ord">
        <pc:chgData name="Konstantina Leventi [EASPD]" userId="46bcc3e9-305a-4ae5-ae2d-89f5ad30bfe7" providerId="ADAL" clId="{4DAF1D6E-84F0-4AE2-95AE-5C8B124F296A}" dt="2022-10-12T21:00:07.192" v="34"/>
        <pc:sldMkLst>
          <pc:docMk/>
          <pc:sldMk cId="578828500" sldId="387"/>
        </pc:sldMkLst>
      </pc:sldChg>
      <pc:sldChg chg="add ord">
        <pc:chgData name="Konstantina Leventi [EASPD]" userId="46bcc3e9-305a-4ae5-ae2d-89f5ad30bfe7" providerId="ADAL" clId="{4DAF1D6E-84F0-4AE2-95AE-5C8B124F296A}" dt="2022-10-12T21:00:25.826" v="37"/>
        <pc:sldMkLst>
          <pc:docMk/>
          <pc:sldMk cId="2775306449" sldId="388"/>
        </pc:sldMkLst>
      </pc:sldChg>
    </pc:docChg>
  </pc:docChgLst>
  <pc:docChgLst>
    <pc:chgData name="Rachel Vaughan [EASPD]" userId="5013edcc-4840-43bc-863c-e9953f6fca70" providerId="ADAL" clId="{C243DBE5-613B-439B-92D1-F8C2CDC72EFF}"/>
    <pc:docChg chg="undo custSel addSld delSld modSld sldOrd">
      <pc:chgData name="Rachel Vaughan [EASPD]" userId="5013edcc-4840-43bc-863c-e9953f6fca70" providerId="ADAL" clId="{C243DBE5-613B-439B-92D1-F8C2CDC72EFF}" dt="2022-10-13T06:57:11.994" v="1351" actId="20577"/>
      <pc:docMkLst>
        <pc:docMk/>
      </pc:docMkLst>
      <pc:sldChg chg="addSp delSp modSp mod">
        <pc:chgData name="Rachel Vaughan [EASPD]" userId="5013edcc-4840-43bc-863c-e9953f6fca70" providerId="ADAL" clId="{C243DBE5-613B-439B-92D1-F8C2CDC72EFF}" dt="2022-10-12T14:43:30.475" v="12" actId="167"/>
        <pc:sldMkLst>
          <pc:docMk/>
          <pc:sldMk cId="0" sldId="256"/>
        </pc:sldMkLst>
        <pc:spChg chg="mod">
          <ac:chgData name="Rachel Vaughan [EASPD]" userId="5013edcc-4840-43bc-863c-e9953f6fca70" providerId="ADAL" clId="{C243DBE5-613B-439B-92D1-F8C2CDC72EFF}" dt="2022-10-12T14:42:48.168" v="5"/>
          <ac:spMkLst>
            <pc:docMk/>
            <pc:sldMk cId="0" sldId="256"/>
            <ac:spMk id="20" creationId="{3970266E-3D6C-D98F-CA82-CA7F79C43AEF}"/>
          </ac:spMkLst>
        </pc:spChg>
        <pc:spChg chg="mod">
          <ac:chgData name="Rachel Vaughan [EASPD]" userId="5013edcc-4840-43bc-863c-e9953f6fca70" providerId="ADAL" clId="{C243DBE5-613B-439B-92D1-F8C2CDC72EFF}" dt="2022-10-12T14:42:48.168" v="5"/>
          <ac:spMkLst>
            <pc:docMk/>
            <pc:sldMk cId="0" sldId="256"/>
            <ac:spMk id="21" creationId="{6955E5BA-652E-195E-7378-AAE382B5621A}"/>
          </ac:spMkLst>
        </pc:spChg>
        <pc:grpChg chg="ord">
          <ac:chgData name="Rachel Vaughan [EASPD]" userId="5013edcc-4840-43bc-863c-e9953f6fca70" providerId="ADAL" clId="{C243DBE5-613B-439B-92D1-F8C2CDC72EFF}" dt="2022-10-12T14:43:30.475" v="12" actId="167"/>
          <ac:grpSpMkLst>
            <pc:docMk/>
            <pc:sldMk cId="0" sldId="256"/>
            <ac:grpSpMk id="2" creationId="{00000000-0000-0000-0000-000000000000}"/>
          </ac:grpSpMkLst>
        </pc:grpChg>
        <pc:grpChg chg="del mod">
          <ac:chgData name="Rachel Vaughan [EASPD]" userId="5013edcc-4840-43bc-863c-e9953f6fca70" providerId="ADAL" clId="{C243DBE5-613B-439B-92D1-F8C2CDC72EFF}" dt="2022-10-12T14:41:22.280" v="4" actId="21"/>
          <ac:grpSpMkLst>
            <pc:docMk/>
            <pc:sldMk cId="0" sldId="256"/>
            <ac:grpSpMk id="6" creationId="{00000000-0000-0000-0000-000000000000}"/>
          </ac:grpSpMkLst>
        </pc:grpChg>
        <pc:grpChg chg="add mod ord">
          <ac:chgData name="Rachel Vaughan [EASPD]" userId="5013edcc-4840-43bc-863c-e9953f6fca70" providerId="ADAL" clId="{C243DBE5-613B-439B-92D1-F8C2CDC72EFF}" dt="2022-10-12T14:43:26.710" v="11" actId="167"/>
          <ac:grpSpMkLst>
            <pc:docMk/>
            <pc:sldMk cId="0" sldId="256"/>
            <ac:grpSpMk id="19" creationId="{AD9B3CF0-8907-CB54-9C2C-0B7A5A5AD482}"/>
          </ac:grpSpMkLst>
        </pc:grpChg>
        <pc:picChg chg="mod">
          <ac:chgData name="Rachel Vaughan [EASPD]" userId="5013edcc-4840-43bc-863c-e9953f6fca70" providerId="ADAL" clId="{C243DBE5-613B-439B-92D1-F8C2CDC72EFF}" dt="2022-10-12T14:39:49.417" v="2" actId="1076"/>
          <ac:picMkLst>
            <pc:docMk/>
            <pc:sldMk cId="0" sldId="256"/>
            <ac:picMk id="14" creationId="{00000000-0000-0000-0000-000000000000}"/>
          </ac:picMkLst>
        </pc:picChg>
      </pc:sldChg>
      <pc:sldChg chg="addSp delSp modSp mod ord">
        <pc:chgData name="Rachel Vaughan [EASPD]" userId="5013edcc-4840-43bc-863c-e9953f6fca70" providerId="ADAL" clId="{C243DBE5-613B-439B-92D1-F8C2CDC72EFF}" dt="2022-10-12T15:38:26.084" v="1339" actId="1038"/>
        <pc:sldMkLst>
          <pc:docMk/>
          <pc:sldMk cId="0" sldId="258"/>
        </pc:sldMkLst>
        <pc:spChg chg="mod">
          <ac:chgData name="Rachel Vaughan [EASPD]" userId="5013edcc-4840-43bc-863c-e9953f6fca70" providerId="ADAL" clId="{C243DBE5-613B-439B-92D1-F8C2CDC72EFF}" dt="2022-10-12T15:33:02.614" v="1208" actId="14100"/>
          <ac:spMkLst>
            <pc:docMk/>
            <pc:sldMk cId="0" sldId="258"/>
            <ac:spMk id="34" creationId="{00000000-0000-0000-0000-000000000000}"/>
          </ac:spMkLst>
        </pc:spChg>
        <pc:spChg chg="mod">
          <ac:chgData name="Rachel Vaughan [EASPD]" userId="5013edcc-4840-43bc-863c-e9953f6fca70" providerId="ADAL" clId="{C243DBE5-613B-439B-92D1-F8C2CDC72EFF}" dt="2022-10-12T15:32:34.164" v="1199" actId="20577"/>
          <ac:spMkLst>
            <pc:docMk/>
            <pc:sldMk cId="0" sldId="258"/>
            <ac:spMk id="36" creationId="{00000000-0000-0000-0000-000000000000}"/>
          </ac:spMkLst>
        </pc:spChg>
        <pc:spChg chg="mod">
          <ac:chgData name="Rachel Vaughan [EASPD]" userId="5013edcc-4840-43bc-863c-e9953f6fca70" providerId="ADAL" clId="{C243DBE5-613B-439B-92D1-F8C2CDC72EFF}" dt="2022-10-12T15:32:38.100" v="1200" actId="20577"/>
          <ac:spMkLst>
            <pc:docMk/>
            <pc:sldMk cId="0" sldId="258"/>
            <ac:spMk id="37" creationId="{00000000-0000-0000-0000-000000000000}"/>
          </ac:spMkLst>
        </pc:spChg>
        <pc:grpChg chg="mod">
          <ac:chgData name="Rachel Vaughan [EASPD]" userId="5013edcc-4840-43bc-863c-e9953f6fca70" providerId="ADAL" clId="{C243DBE5-613B-439B-92D1-F8C2CDC72EFF}" dt="2022-10-12T15:36:38.972" v="1273" actId="1037"/>
          <ac:grpSpMkLst>
            <pc:docMk/>
            <pc:sldMk cId="0" sldId="258"/>
            <ac:grpSpMk id="26" creationId="{00000000-0000-0000-0000-000000000000}"/>
          </ac:grpSpMkLst>
        </pc:grpChg>
        <pc:picChg chg="del">
          <ac:chgData name="Rachel Vaughan [EASPD]" userId="5013edcc-4840-43bc-863c-e9953f6fca70" providerId="ADAL" clId="{C243DBE5-613B-439B-92D1-F8C2CDC72EFF}" dt="2022-10-12T15:32:41.508" v="1201" actId="478"/>
          <ac:picMkLst>
            <pc:docMk/>
            <pc:sldMk cId="0" sldId="258"/>
            <ac:picMk id="4" creationId="{00000000-0000-0000-0000-000000000000}"/>
          </ac:picMkLst>
        </pc:picChg>
        <pc:picChg chg="mod">
          <ac:chgData name="Rachel Vaughan [EASPD]" userId="5013edcc-4840-43bc-863c-e9953f6fca70" providerId="ADAL" clId="{C243DBE5-613B-439B-92D1-F8C2CDC72EFF}" dt="2022-10-12T15:38:26.084" v="1339" actId="1038"/>
          <ac:picMkLst>
            <pc:docMk/>
            <pc:sldMk cId="0" sldId="258"/>
            <ac:picMk id="24" creationId="{00000000-0000-0000-0000-000000000000}"/>
          </ac:picMkLst>
        </pc:picChg>
        <pc:picChg chg="mod">
          <ac:chgData name="Rachel Vaughan [EASPD]" userId="5013edcc-4840-43bc-863c-e9953f6fca70" providerId="ADAL" clId="{C243DBE5-613B-439B-92D1-F8C2CDC72EFF}" dt="2022-10-12T15:38:12.919" v="1327" actId="1038"/>
          <ac:picMkLst>
            <pc:docMk/>
            <pc:sldMk cId="0" sldId="258"/>
            <ac:picMk id="30" creationId="{00000000-0000-0000-0000-000000000000}"/>
          </ac:picMkLst>
        </pc:picChg>
        <pc:picChg chg="mod">
          <ac:chgData name="Rachel Vaughan [EASPD]" userId="5013edcc-4840-43bc-863c-e9953f6fca70" providerId="ADAL" clId="{C243DBE5-613B-439B-92D1-F8C2CDC72EFF}" dt="2022-10-12T15:37:49.334" v="1309" actId="1038"/>
          <ac:picMkLst>
            <pc:docMk/>
            <pc:sldMk cId="0" sldId="258"/>
            <ac:picMk id="33" creationId="{00000000-0000-0000-0000-000000000000}"/>
          </ac:picMkLst>
        </pc:picChg>
        <pc:picChg chg="add mod">
          <ac:chgData name="Rachel Vaughan [EASPD]" userId="5013edcc-4840-43bc-863c-e9953f6fca70" providerId="ADAL" clId="{C243DBE5-613B-439B-92D1-F8C2CDC72EFF}" dt="2022-10-12T15:32:48.657" v="1204" actId="14100"/>
          <ac:picMkLst>
            <pc:docMk/>
            <pc:sldMk cId="0" sldId="258"/>
            <ac:picMk id="45" creationId="{DD46725E-E656-4A1E-5DE1-92E0F0CE3DED}"/>
          </ac:picMkLst>
        </pc:picChg>
      </pc:sldChg>
      <pc:sldChg chg="modSp mod">
        <pc:chgData name="Rachel Vaughan [EASPD]" userId="5013edcc-4840-43bc-863c-e9953f6fca70" providerId="ADAL" clId="{C243DBE5-613B-439B-92D1-F8C2CDC72EFF}" dt="2022-10-13T06:57:11.994" v="1351" actId="20577"/>
        <pc:sldMkLst>
          <pc:docMk/>
          <pc:sldMk cId="0" sldId="259"/>
        </pc:sldMkLst>
        <pc:spChg chg="mod">
          <ac:chgData name="Rachel Vaughan [EASPD]" userId="5013edcc-4840-43bc-863c-e9953f6fca70" providerId="ADAL" clId="{C243DBE5-613B-439B-92D1-F8C2CDC72EFF}" dt="2022-10-13T06:57:11.994" v="1351" actId="20577"/>
          <ac:spMkLst>
            <pc:docMk/>
            <pc:sldMk cId="0" sldId="259"/>
            <ac:spMk id="3" creationId="{00000000-0000-0000-0000-000000000000}"/>
          </ac:spMkLst>
        </pc:spChg>
      </pc:sldChg>
      <pc:sldChg chg="add">
        <pc:chgData name="Rachel Vaughan [EASPD]" userId="5013edcc-4840-43bc-863c-e9953f6fca70" providerId="ADAL" clId="{C243DBE5-613B-439B-92D1-F8C2CDC72EFF}" dt="2022-10-12T15:00:28.537" v="13"/>
        <pc:sldMkLst>
          <pc:docMk/>
          <pc:sldMk cId="0" sldId="260"/>
        </pc:sldMkLst>
      </pc:sldChg>
      <pc:sldChg chg="add">
        <pc:chgData name="Rachel Vaughan [EASPD]" userId="5013edcc-4840-43bc-863c-e9953f6fca70" providerId="ADAL" clId="{C243DBE5-613B-439B-92D1-F8C2CDC72EFF}" dt="2022-10-12T15:00:28.537" v="13"/>
        <pc:sldMkLst>
          <pc:docMk/>
          <pc:sldMk cId="126817487" sldId="261"/>
        </pc:sldMkLst>
      </pc:sldChg>
      <pc:sldChg chg="add">
        <pc:chgData name="Rachel Vaughan [EASPD]" userId="5013edcc-4840-43bc-863c-e9953f6fca70" providerId="ADAL" clId="{C243DBE5-613B-439B-92D1-F8C2CDC72EFF}" dt="2022-10-12T15:00:28.537" v="13"/>
        <pc:sldMkLst>
          <pc:docMk/>
          <pc:sldMk cId="2827412780" sldId="262"/>
        </pc:sldMkLst>
      </pc:sldChg>
      <pc:sldChg chg="add del">
        <pc:chgData name="Rachel Vaughan [EASPD]" userId="5013edcc-4840-43bc-863c-e9953f6fca70" providerId="ADAL" clId="{C243DBE5-613B-439B-92D1-F8C2CDC72EFF}" dt="2022-10-12T15:39:18.853" v="1347" actId="47"/>
        <pc:sldMkLst>
          <pc:docMk/>
          <pc:sldMk cId="4153512579" sldId="263"/>
        </pc:sldMkLst>
      </pc:sldChg>
      <pc:sldChg chg="addSp delSp modSp add mod">
        <pc:chgData name="Rachel Vaughan [EASPD]" userId="5013edcc-4840-43bc-863c-e9953f6fca70" providerId="ADAL" clId="{C243DBE5-613B-439B-92D1-F8C2CDC72EFF}" dt="2022-10-12T15:38:43.553" v="1345" actId="167"/>
        <pc:sldMkLst>
          <pc:docMk/>
          <pc:sldMk cId="3344094730" sldId="264"/>
        </pc:sldMkLst>
        <pc:spChg chg="mod">
          <ac:chgData name="Rachel Vaughan [EASPD]" userId="5013edcc-4840-43bc-863c-e9953f6fca70" providerId="ADAL" clId="{C243DBE5-613B-439B-92D1-F8C2CDC72EFF}" dt="2022-10-12T15:28:29.090" v="684" actId="14100"/>
          <ac:spMkLst>
            <pc:docMk/>
            <pc:sldMk cId="3344094730" sldId="264"/>
            <ac:spMk id="34" creationId="{00000000-0000-0000-0000-000000000000}"/>
          </ac:spMkLst>
        </pc:spChg>
        <pc:spChg chg="mod">
          <ac:chgData name="Rachel Vaughan [EASPD]" userId="5013edcc-4840-43bc-863c-e9953f6fca70" providerId="ADAL" clId="{C243DBE5-613B-439B-92D1-F8C2CDC72EFF}" dt="2022-10-12T15:30:45.232" v="879" actId="1076"/>
          <ac:spMkLst>
            <pc:docMk/>
            <pc:sldMk cId="3344094730" sldId="264"/>
            <ac:spMk id="35" creationId="{00000000-0000-0000-0000-000000000000}"/>
          </ac:spMkLst>
        </pc:spChg>
        <pc:spChg chg="mod">
          <ac:chgData name="Rachel Vaughan [EASPD]" userId="5013edcc-4840-43bc-863c-e9953f6fca70" providerId="ADAL" clId="{C243DBE5-613B-439B-92D1-F8C2CDC72EFF}" dt="2022-10-12T15:30:37.464" v="878" actId="1035"/>
          <ac:spMkLst>
            <pc:docMk/>
            <pc:sldMk cId="3344094730" sldId="264"/>
            <ac:spMk id="36" creationId="{00000000-0000-0000-0000-000000000000}"/>
          </ac:spMkLst>
        </pc:spChg>
        <pc:spChg chg="mod">
          <ac:chgData name="Rachel Vaughan [EASPD]" userId="5013edcc-4840-43bc-863c-e9953f6fca70" providerId="ADAL" clId="{C243DBE5-613B-439B-92D1-F8C2CDC72EFF}" dt="2022-10-12T15:36:28.609" v="1258" actId="1076"/>
          <ac:spMkLst>
            <pc:docMk/>
            <pc:sldMk cId="3344094730" sldId="264"/>
            <ac:spMk id="37" creationId="{00000000-0000-0000-0000-000000000000}"/>
          </ac:spMkLst>
        </pc:spChg>
        <pc:spChg chg="del mod">
          <ac:chgData name="Rachel Vaughan [EASPD]" userId="5013edcc-4840-43bc-863c-e9953f6fca70" providerId="ADAL" clId="{C243DBE5-613B-439B-92D1-F8C2CDC72EFF}" dt="2022-10-12T15:01:02.746" v="26" actId="478"/>
          <ac:spMkLst>
            <pc:docMk/>
            <pc:sldMk cId="3344094730" sldId="264"/>
            <ac:spMk id="38" creationId="{00000000-0000-0000-0000-000000000000}"/>
          </ac:spMkLst>
        </pc:spChg>
        <pc:spChg chg="del">
          <ac:chgData name="Rachel Vaughan [EASPD]" userId="5013edcc-4840-43bc-863c-e9953f6fca70" providerId="ADAL" clId="{C243DBE5-613B-439B-92D1-F8C2CDC72EFF}" dt="2022-10-12T15:00:53.356" v="18" actId="478"/>
          <ac:spMkLst>
            <pc:docMk/>
            <pc:sldMk cId="3344094730" sldId="264"/>
            <ac:spMk id="39" creationId="{00000000-0000-0000-0000-000000000000}"/>
          </ac:spMkLst>
        </pc:spChg>
        <pc:spChg chg="del mod">
          <ac:chgData name="Rachel Vaughan [EASPD]" userId="5013edcc-4840-43bc-863c-e9953f6fca70" providerId="ADAL" clId="{C243DBE5-613B-439B-92D1-F8C2CDC72EFF}" dt="2022-10-12T15:00:58.263" v="22" actId="478"/>
          <ac:spMkLst>
            <pc:docMk/>
            <pc:sldMk cId="3344094730" sldId="264"/>
            <ac:spMk id="40" creationId="{00000000-0000-0000-0000-000000000000}"/>
          </ac:spMkLst>
        </pc:spChg>
        <pc:spChg chg="del">
          <ac:chgData name="Rachel Vaughan [EASPD]" userId="5013edcc-4840-43bc-863c-e9953f6fca70" providerId="ADAL" clId="{C243DBE5-613B-439B-92D1-F8C2CDC72EFF}" dt="2022-10-12T15:01:08.865" v="29" actId="478"/>
          <ac:spMkLst>
            <pc:docMk/>
            <pc:sldMk cId="3344094730" sldId="264"/>
            <ac:spMk id="41" creationId="{00000000-0000-0000-0000-000000000000}"/>
          </ac:spMkLst>
        </pc:spChg>
        <pc:spChg chg="mod">
          <ac:chgData name="Rachel Vaughan [EASPD]" userId="5013edcc-4840-43bc-863c-e9953f6fca70" providerId="ADAL" clId="{C243DBE5-613B-439B-92D1-F8C2CDC72EFF}" dt="2022-10-12T15:36:18.538" v="1256" actId="255"/>
          <ac:spMkLst>
            <pc:docMk/>
            <pc:sldMk cId="3344094730" sldId="264"/>
            <ac:spMk id="42" creationId="{00000000-0000-0000-0000-000000000000}"/>
          </ac:spMkLst>
        </pc:spChg>
        <pc:spChg chg="mod">
          <ac:chgData name="Rachel Vaughan [EASPD]" userId="5013edcc-4840-43bc-863c-e9953f6fca70" providerId="ADAL" clId="{C243DBE5-613B-439B-92D1-F8C2CDC72EFF}" dt="2022-10-12T15:35:54.280" v="1253" actId="255"/>
          <ac:spMkLst>
            <pc:docMk/>
            <pc:sldMk cId="3344094730" sldId="264"/>
            <ac:spMk id="43" creationId="{00000000-0000-0000-0000-000000000000}"/>
          </ac:spMkLst>
        </pc:spChg>
        <pc:spChg chg="mod">
          <ac:chgData name="Rachel Vaughan [EASPD]" userId="5013edcc-4840-43bc-863c-e9953f6fca70" providerId="ADAL" clId="{C243DBE5-613B-439B-92D1-F8C2CDC72EFF}" dt="2022-10-12T15:36:02.817" v="1254" actId="255"/>
          <ac:spMkLst>
            <pc:docMk/>
            <pc:sldMk cId="3344094730" sldId="264"/>
            <ac:spMk id="44" creationId="{00000000-0000-0000-0000-000000000000}"/>
          </ac:spMkLst>
        </pc:spChg>
        <pc:spChg chg="mod">
          <ac:chgData name="Rachel Vaughan [EASPD]" userId="5013edcc-4840-43bc-863c-e9953f6fca70" providerId="ADAL" clId="{C243DBE5-613B-439B-92D1-F8C2CDC72EFF}" dt="2022-10-12T15:24:03.948" v="77"/>
          <ac:spMkLst>
            <pc:docMk/>
            <pc:sldMk cId="3344094730" sldId="264"/>
            <ac:spMk id="48" creationId="{E946D593-203F-D335-32DE-9F89591F2605}"/>
          </ac:spMkLst>
        </pc:spChg>
        <pc:spChg chg="mod">
          <ac:chgData name="Rachel Vaughan [EASPD]" userId="5013edcc-4840-43bc-863c-e9953f6fca70" providerId="ADAL" clId="{C243DBE5-613B-439B-92D1-F8C2CDC72EFF}" dt="2022-10-12T15:36:42.420" v="1274"/>
          <ac:spMkLst>
            <pc:docMk/>
            <pc:sldMk cId="3344094730" sldId="264"/>
            <ac:spMk id="51" creationId="{ADDCB312-16DE-F0E3-7EAB-197D33693CF7}"/>
          </ac:spMkLst>
        </pc:spChg>
        <pc:spChg chg="mod">
          <ac:chgData name="Rachel Vaughan [EASPD]" userId="5013edcc-4840-43bc-863c-e9953f6fca70" providerId="ADAL" clId="{C243DBE5-613B-439B-92D1-F8C2CDC72EFF}" dt="2022-10-12T15:37:31.533" v="1298"/>
          <ac:spMkLst>
            <pc:docMk/>
            <pc:sldMk cId="3344094730" sldId="264"/>
            <ac:spMk id="54" creationId="{AF4937CC-56B3-F081-BC2C-DB88510101BE}"/>
          </ac:spMkLst>
        </pc:spChg>
        <pc:spChg chg="mod">
          <ac:chgData name="Rachel Vaughan [EASPD]" userId="5013edcc-4840-43bc-863c-e9953f6fca70" providerId="ADAL" clId="{C243DBE5-613B-439B-92D1-F8C2CDC72EFF}" dt="2022-10-12T15:37:57.115" v="1316"/>
          <ac:spMkLst>
            <pc:docMk/>
            <pc:sldMk cId="3344094730" sldId="264"/>
            <ac:spMk id="56" creationId="{0FA0BE44-CC1B-BDDC-0A4F-61E88A9D1136}"/>
          </ac:spMkLst>
        </pc:spChg>
        <pc:spChg chg="mod">
          <ac:chgData name="Rachel Vaughan [EASPD]" userId="5013edcc-4840-43bc-863c-e9953f6fca70" providerId="ADAL" clId="{C243DBE5-613B-439B-92D1-F8C2CDC72EFF}" dt="2022-10-12T15:38:20.901" v="1333"/>
          <ac:spMkLst>
            <pc:docMk/>
            <pc:sldMk cId="3344094730" sldId="264"/>
            <ac:spMk id="58" creationId="{F6CCAF04-B245-7D87-00FE-1681B2F4A8A5}"/>
          </ac:spMkLst>
        </pc:spChg>
        <pc:grpChg chg="mod">
          <ac:chgData name="Rachel Vaughan [EASPD]" userId="5013edcc-4840-43bc-863c-e9953f6fca70" providerId="ADAL" clId="{C243DBE5-613B-439B-92D1-F8C2CDC72EFF}" dt="2022-10-12T15:30:34.415" v="873" actId="1038"/>
          <ac:grpSpMkLst>
            <pc:docMk/>
            <pc:sldMk cId="3344094730" sldId="264"/>
            <ac:grpSpMk id="2" creationId="{00000000-0000-0000-0000-000000000000}"/>
          </ac:grpSpMkLst>
        </pc:grpChg>
        <pc:grpChg chg="del mod">
          <ac:chgData name="Rachel Vaughan [EASPD]" userId="5013edcc-4840-43bc-863c-e9953f6fca70" providerId="ADAL" clId="{C243DBE5-613B-439B-92D1-F8C2CDC72EFF}" dt="2022-10-12T15:29:49.268" v="806" actId="478"/>
          <ac:grpSpMkLst>
            <pc:docMk/>
            <pc:sldMk cId="3344094730" sldId="264"/>
            <ac:grpSpMk id="5" creationId="{00000000-0000-0000-0000-000000000000}"/>
          </ac:grpSpMkLst>
        </pc:grpChg>
        <pc:grpChg chg="del mod">
          <ac:chgData name="Rachel Vaughan [EASPD]" userId="5013edcc-4840-43bc-863c-e9953f6fca70" providerId="ADAL" clId="{C243DBE5-613B-439B-92D1-F8C2CDC72EFF}" dt="2022-10-12T15:23:40.808" v="72" actId="478"/>
          <ac:grpSpMkLst>
            <pc:docMk/>
            <pc:sldMk cId="3344094730" sldId="264"/>
            <ac:grpSpMk id="10" creationId="{00000000-0000-0000-0000-000000000000}"/>
          </ac:grpSpMkLst>
        </pc:grpChg>
        <pc:grpChg chg="del mod">
          <ac:chgData name="Rachel Vaughan [EASPD]" userId="5013edcc-4840-43bc-863c-e9953f6fca70" providerId="ADAL" clId="{C243DBE5-613B-439B-92D1-F8C2CDC72EFF}" dt="2022-10-12T15:34:07.832" v="1232" actId="478"/>
          <ac:grpSpMkLst>
            <pc:docMk/>
            <pc:sldMk cId="3344094730" sldId="264"/>
            <ac:grpSpMk id="13" creationId="{00000000-0000-0000-0000-000000000000}"/>
          </ac:grpSpMkLst>
        </pc:grpChg>
        <pc:grpChg chg="del mod">
          <ac:chgData name="Rachel Vaughan [EASPD]" userId="5013edcc-4840-43bc-863c-e9953f6fca70" providerId="ADAL" clId="{C243DBE5-613B-439B-92D1-F8C2CDC72EFF}" dt="2022-10-12T15:34:03.259" v="1226" actId="478"/>
          <ac:grpSpMkLst>
            <pc:docMk/>
            <pc:sldMk cId="3344094730" sldId="264"/>
            <ac:grpSpMk id="16" creationId="{00000000-0000-0000-0000-000000000000}"/>
          </ac:grpSpMkLst>
        </pc:grpChg>
        <pc:grpChg chg="del mod">
          <ac:chgData name="Rachel Vaughan [EASPD]" userId="5013edcc-4840-43bc-863c-e9953f6fca70" providerId="ADAL" clId="{C243DBE5-613B-439B-92D1-F8C2CDC72EFF}" dt="2022-10-12T15:34:13.167" v="1239" actId="478"/>
          <ac:grpSpMkLst>
            <pc:docMk/>
            <pc:sldMk cId="3344094730" sldId="264"/>
            <ac:grpSpMk id="19" creationId="{00000000-0000-0000-0000-000000000000}"/>
          </ac:grpSpMkLst>
        </pc:grpChg>
        <pc:grpChg chg="del">
          <ac:chgData name="Rachel Vaughan [EASPD]" userId="5013edcc-4840-43bc-863c-e9953f6fca70" providerId="ADAL" clId="{C243DBE5-613B-439B-92D1-F8C2CDC72EFF}" dt="2022-10-12T15:01:04.376" v="28" actId="478"/>
          <ac:grpSpMkLst>
            <pc:docMk/>
            <pc:sldMk cId="3344094730" sldId="264"/>
            <ac:grpSpMk id="22" creationId="{00000000-0000-0000-0000-000000000000}"/>
          </ac:grpSpMkLst>
        </pc:grpChg>
        <pc:grpChg chg="del">
          <ac:chgData name="Rachel Vaughan [EASPD]" userId="5013edcc-4840-43bc-863c-e9953f6fca70" providerId="ADAL" clId="{C243DBE5-613B-439B-92D1-F8C2CDC72EFF}" dt="2022-10-12T15:00:51.640" v="16" actId="478"/>
          <ac:grpSpMkLst>
            <pc:docMk/>
            <pc:sldMk cId="3344094730" sldId="264"/>
            <ac:grpSpMk id="26" creationId="{00000000-0000-0000-0000-000000000000}"/>
          </ac:grpSpMkLst>
        </pc:grpChg>
        <pc:grpChg chg="del">
          <ac:chgData name="Rachel Vaughan [EASPD]" userId="5013edcc-4840-43bc-863c-e9953f6fca70" providerId="ADAL" clId="{C243DBE5-613B-439B-92D1-F8C2CDC72EFF}" dt="2022-10-12T15:01:00.787" v="24" actId="478"/>
          <ac:grpSpMkLst>
            <pc:docMk/>
            <pc:sldMk cId="3344094730" sldId="264"/>
            <ac:grpSpMk id="28" creationId="{00000000-0000-0000-0000-000000000000}"/>
          </ac:grpSpMkLst>
        </pc:grpChg>
        <pc:grpChg chg="del">
          <ac:chgData name="Rachel Vaughan [EASPD]" userId="5013edcc-4840-43bc-863c-e9953f6fca70" providerId="ADAL" clId="{C243DBE5-613B-439B-92D1-F8C2CDC72EFF}" dt="2022-10-12T15:00:55.629" v="20" actId="478"/>
          <ac:grpSpMkLst>
            <pc:docMk/>
            <pc:sldMk cId="3344094730" sldId="264"/>
            <ac:grpSpMk id="31" creationId="{00000000-0000-0000-0000-000000000000}"/>
          </ac:grpSpMkLst>
        </pc:grpChg>
        <pc:grpChg chg="add del mod">
          <ac:chgData name="Rachel Vaughan [EASPD]" userId="5013edcc-4840-43bc-863c-e9953f6fca70" providerId="ADAL" clId="{C243DBE5-613B-439B-92D1-F8C2CDC72EFF}" dt="2022-10-12T15:33:58.054" v="1217" actId="478"/>
          <ac:grpSpMkLst>
            <pc:docMk/>
            <pc:sldMk cId="3344094730" sldId="264"/>
            <ac:grpSpMk id="47" creationId="{2294CEF4-EDFE-C011-7FBC-65DA320D94AD}"/>
          </ac:grpSpMkLst>
        </pc:grpChg>
        <pc:grpChg chg="add mod ord">
          <ac:chgData name="Rachel Vaughan [EASPD]" userId="5013edcc-4840-43bc-863c-e9953f6fca70" providerId="ADAL" clId="{C243DBE5-613B-439B-92D1-F8C2CDC72EFF}" dt="2022-10-12T15:36:59.316" v="1281" actId="171"/>
          <ac:grpSpMkLst>
            <pc:docMk/>
            <pc:sldMk cId="3344094730" sldId="264"/>
            <ac:grpSpMk id="50" creationId="{637A5FA2-236C-2EFF-7197-E68F576E5ACE}"/>
          </ac:grpSpMkLst>
        </pc:grpChg>
        <pc:grpChg chg="add mod ord">
          <ac:chgData name="Rachel Vaughan [EASPD]" userId="5013edcc-4840-43bc-863c-e9953f6fca70" providerId="ADAL" clId="{C243DBE5-613B-439B-92D1-F8C2CDC72EFF}" dt="2022-10-12T15:37:45.001" v="1302" actId="167"/>
          <ac:grpSpMkLst>
            <pc:docMk/>
            <pc:sldMk cId="3344094730" sldId="264"/>
            <ac:grpSpMk id="53" creationId="{8DF80B9F-46A9-E145-6867-4D47EED627B6}"/>
          </ac:grpSpMkLst>
        </pc:grpChg>
        <pc:grpChg chg="add mod ord">
          <ac:chgData name="Rachel Vaughan [EASPD]" userId="5013edcc-4840-43bc-863c-e9953f6fca70" providerId="ADAL" clId="{C243DBE5-613B-439B-92D1-F8C2CDC72EFF}" dt="2022-10-12T15:38:07.410" v="1320" actId="167"/>
          <ac:grpSpMkLst>
            <pc:docMk/>
            <pc:sldMk cId="3344094730" sldId="264"/>
            <ac:grpSpMk id="55" creationId="{2EE29EED-ACB2-63A8-139A-329B5F414551}"/>
          </ac:grpSpMkLst>
        </pc:grpChg>
        <pc:grpChg chg="add mod ord">
          <ac:chgData name="Rachel Vaughan [EASPD]" userId="5013edcc-4840-43bc-863c-e9953f6fca70" providerId="ADAL" clId="{C243DBE5-613B-439B-92D1-F8C2CDC72EFF}" dt="2022-10-12T15:38:43.553" v="1345" actId="167"/>
          <ac:grpSpMkLst>
            <pc:docMk/>
            <pc:sldMk cId="3344094730" sldId="264"/>
            <ac:grpSpMk id="57" creationId="{8B39877E-79D2-4862-92CC-689B359644F0}"/>
          </ac:grpSpMkLst>
        </pc:grpChg>
        <pc:picChg chg="del mod">
          <ac:chgData name="Rachel Vaughan [EASPD]" userId="5013edcc-4840-43bc-863c-e9953f6fca70" providerId="ADAL" clId="{C243DBE5-613B-439B-92D1-F8C2CDC72EFF}" dt="2022-10-12T15:24:59.609" v="157" actId="478"/>
          <ac:picMkLst>
            <pc:docMk/>
            <pc:sldMk cId="3344094730" sldId="264"/>
            <ac:picMk id="4" creationId="{00000000-0000-0000-0000-000000000000}"/>
          </ac:picMkLst>
        </pc:picChg>
        <pc:picChg chg="del mod">
          <ac:chgData name="Rachel Vaughan [EASPD]" userId="5013edcc-4840-43bc-863c-e9953f6fca70" providerId="ADAL" clId="{C243DBE5-613B-439B-92D1-F8C2CDC72EFF}" dt="2022-10-12T15:23:38.658" v="71" actId="478"/>
          <ac:picMkLst>
            <pc:docMk/>
            <pc:sldMk cId="3344094730" sldId="264"/>
            <ac:picMk id="12" creationId="{00000000-0000-0000-0000-000000000000}"/>
          </ac:picMkLst>
        </pc:picChg>
        <pc:picChg chg="mod">
          <ac:chgData name="Rachel Vaughan [EASPD]" userId="5013edcc-4840-43bc-863c-e9953f6fca70" providerId="ADAL" clId="{C243DBE5-613B-439B-92D1-F8C2CDC72EFF}" dt="2022-10-12T15:36:31.842" v="1265" actId="1038"/>
          <ac:picMkLst>
            <pc:docMk/>
            <pc:sldMk cId="3344094730" sldId="264"/>
            <ac:picMk id="15" creationId="{00000000-0000-0000-0000-000000000000}"/>
          </ac:picMkLst>
        </pc:picChg>
        <pc:picChg chg="mod">
          <ac:chgData name="Rachel Vaughan [EASPD]" userId="5013edcc-4840-43bc-863c-e9953f6fca70" providerId="ADAL" clId="{C243DBE5-613B-439B-92D1-F8C2CDC72EFF}" dt="2022-10-12T15:34:00.633" v="1225" actId="1037"/>
          <ac:picMkLst>
            <pc:docMk/>
            <pc:sldMk cId="3344094730" sldId="264"/>
            <ac:picMk id="18" creationId="{00000000-0000-0000-0000-000000000000}"/>
          </ac:picMkLst>
        </pc:picChg>
        <pc:picChg chg="mod">
          <ac:chgData name="Rachel Vaughan [EASPD]" userId="5013edcc-4840-43bc-863c-e9953f6fca70" providerId="ADAL" clId="{C243DBE5-613B-439B-92D1-F8C2CDC72EFF}" dt="2022-10-12T15:34:10.618" v="1238" actId="1037"/>
          <ac:picMkLst>
            <pc:docMk/>
            <pc:sldMk cId="3344094730" sldId="264"/>
            <ac:picMk id="21" creationId="{00000000-0000-0000-0000-000000000000}"/>
          </ac:picMkLst>
        </pc:picChg>
        <pc:picChg chg="del">
          <ac:chgData name="Rachel Vaughan [EASPD]" userId="5013edcc-4840-43bc-863c-e9953f6fca70" providerId="ADAL" clId="{C243DBE5-613B-439B-92D1-F8C2CDC72EFF}" dt="2022-10-12T15:01:03.714" v="27" actId="478"/>
          <ac:picMkLst>
            <pc:docMk/>
            <pc:sldMk cId="3344094730" sldId="264"/>
            <ac:picMk id="24" creationId="{00000000-0000-0000-0000-000000000000}"/>
          </ac:picMkLst>
        </pc:picChg>
        <pc:picChg chg="del">
          <ac:chgData name="Rachel Vaughan [EASPD]" userId="5013edcc-4840-43bc-863c-e9953f6fca70" providerId="ADAL" clId="{C243DBE5-613B-439B-92D1-F8C2CDC72EFF}" dt="2022-10-12T15:00:52.753" v="17" actId="478"/>
          <ac:picMkLst>
            <pc:docMk/>
            <pc:sldMk cId="3344094730" sldId="264"/>
            <ac:picMk id="25" creationId="{00000000-0000-0000-0000-000000000000}"/>
          </ac:picMkLst>
        </pc:picChg>
        <pc:picChg chg="del">
          <ac:chgData name="Rachel Vaughan [EASPD]" userId="5013edcc-4840-43bc-863c-e9953f6fca70" providerId="ADAL" clId="{C243DBE5-613B-439B-92D1-F8C2CDC72EFF}" dt="2022-10-12T15:00:59.597" v="23" actId="478"/>
          <ac:picMkLst>
            <pc:docMk/>
            <pc:sldMk cId="3344094730" sldId="264"/>
            <ac:picMk id="30" creationId="{00000000-0000-0000-0000-000000000000}"/>
          </ac:picMkLst>
        </pc:picChg>
        <pc:picChg chg="del">
          <ac:chgData name="Rachel Vaughan [EASPD]" userId="5013edcc-4840-43bc-863c-e9953f6fca70" providerId="ADAL" clId="{C243DBE5-613B-439B-92D1-F8C2CDC72EFF}" dt="2022-10-12T15:00:54.306" v="19" actId="478"/>
          <ac:picMkLst>
            <pc:docMk/>
            <pc:sldMk cId="3344094730" sldId="264"/>
            <ac:picMk id="33" creationId="{00000000-0000-0000-0000-000000000000}"/>
          </ac:picMkLst>
        </pc:picChg>
        <pc:picChg chg="add del mod">
          <ac:chgData name="Rachel Vaughan [EASPD]" userId="5013edcc-4840-43bc-863c-e9953f6fca70" providerId="ADAL" clId="{C243DBE5-613B-439B-92D1-F8C2CDC72EFF}" dt="2022-10-12T15:26:40.451" v="516" actId="478"/>
          <ac:picMkLst>
            <pc:docMk/>
            <pc:sldMk cId="3344094730" sldId="264"/>
            <ac:picMk id="45" creationId="{8C819F33-E220-85F5-6A43-0B52D74F7FC3}"/>
          </ac:picMkLst>
        </pc:picChg>
        <pc:picChg chg="add mod ord">
          <ac:chgData name="Rachel Vaughan [EASPD]" userId="5013edcc-4840-43bc-863c-e9953f6fca70" providerId="ADAL" clId="{C243DBE5-613B-439B-92D1-F8C2CDC72EFF}" dt="2022-10-12T15:37:04.110" v="1287" actId="1037"/>
          <ac:picMkLst>
            <pc:docMk/>
            <pc:sldMk cId="3344094730" sldId="264"/>
            <ac:picMk id="46" creationId="{DE940368-241E-55E9-2264-2919AB75F88D}"/>
          </ac:picMkLst>
        </pc:picChg>
        <pc:picChg chg="add mod">
          <ac:chgData name="Rachel Vaughan [EASPD]" userId="5013edcc-4840-43bc-863c-e9953f6fca70" providerId="ADAL" clId="{C243DBE5-613B-439B-92D1-F8C2CDC72EFF}" dt="2022-10-12T15:30:30.359" v="871" actId="1038"/>
          <ac:picMkLst>
            <pc:docMk/>
            <pc:sldMk cId="3344094730" sldId="264"/>
            <ac:picMk id="49" creationId="{063FB3A4-D0BD-66EB-FA5C-828BDF2E9ABC}"/>
          </ac:picMkLst>
        </pc:picChg>
        <pc:picChg chg="add del mod">
          <ac:chgData name="Rachel Vaughan [EASPD]" userId="5013edcc-4840-43bc-863c-e9953f6fca70" providerId="ADAL" clId="{C243DBE5-613B-439B-92D1-F8C2CDC72EFF}" dt="2022-10-12T15:37:15.607" v="1289" actId="478"/>
          <ac:picMkLst>
            <pc:docMk/>
            <pc:sldMk cId="3344094730" sldId="264"/>
            <ac:picMk id="52" creationId="{1569C9E2-9E08-34E7-F9A8-167204C1821E}"/>
          </ac:picMkLst>
        </pc:picChg>
      </pc:sldChg>
      <pc:sldChg chg="add del">
        <pc:chgData name="Rachel Vaughan [EASPD]" userId="5013edcc-4840-43bc-863c-e9953f6fca70" providerId="ADAL" clId="{C243DBE5-613B-439B-92D1-F8C2CDC72EFF}" dt="2022-10-12T15:39:22.178" v="1348" actId="47"/>
        <pc:sldMkLst>
          <pc:docMk/>
          <pc:sldMk cId="421754890" sldId="265"/>
        </pc:sldMkLst>
      </pc:sldChg>
      <pc:sldChg chg="add">
        <pc:chgData name="Rachel Vaughan [EASPD]" userId="5013edcc-4840-43bc-863c-e9953f6fca70" providerId="ADAL" clId="{C243DBE5-613B-439B-92D1-F8C2CDC72EFF}" dt="2022-10-12T15:39:15.720" v="1346"/>
        <pc:sldMkLst>
          <pc:docMk/>
          <pc:sldMk cId="2489877940" sldId="266"/>
        </pc:sldMkLst>
      </pc:sldChg>
      <pc:sldChg chg="add">
        <pc:chgData name="Rachel Vaughan [EASPD]" userId="5013edcc-4840-43bc-863c-e9953f6fca70" providerId="ADAL" clId="{C243DBE5-613B-439B-92D1-F8C2CDC72EFF}" dt="2022-10-12T15:39:29.822" v="1349"/>
        <pc:sldMkLst>
          <pc:docMk/>
          <pc:sldMk cId="1644921626" sldId="26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01438492063492"/>
          <c:y val="0.14778872892211203"/>
          <c:w val="0.8412366071428572"/>
          <c:h val="0.67665257020503367"/>
        </c:manualLayout>
      </c:layout>
      <c:barChart>
        <c:barDir val="col"/>
        <c:grouping val="clustered"/>
        <c:varyColors val="0"/>
        <c:ser>
          <c:idx val="0"/>
          <c:order val="0"/>
          <c:tx>
            <c:strRef>
              <c:f>Sheet1!$A$47</c:f>
              <c:strCache>
                <c:ptCount val="1"/>
                <c:pt idx="0">
                  <c:v>Members of Staff</c:v>
                </c:pt>
              </c:strCache>
            </c:strRef>
          </c:tx>
          <c:spPr>
            <a:solidFill>
              <a:srgbClr val="F58025"/>
            </a:solidFill>
            <a:ln>
              <a:noFill/>
            </a:ln>
            <a:effectLst/>
          </c:spPr>
          <c:invertIfNegative val="0"/>
          <c:dLbls>
            <c:dLbl>
              <c:idx val="0"/>
              <c:layout>
                <c:manualLayout>
                  <c:x val="-1.5749007936507936E-2"/>
                  <c:y val="2.154982923915311E-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8.983234126984127E-2"/>
                      <c:h val="7.6549303423319656E-2"/>
                    </c:manualLayout>
                  </c15:layout>
                </c:ext>
                <c:ext xmlns:c16="http://schemas.microsoft.com/office/drawing/2014/chart" uri="{C3380CC4-5D6E-409C-BE32-E72D297353CC}">
                  <c16:uniqueId val="{00000000-DBB0-4D09-942D-A17D9E3D340C}"/>
                </c:ext>
              </c:extLst>
            </c:dLbl>
            <c:dLbl>
              <c:idx val="1"/>
              <c:layout>
                <c:manualLayout>
                  <c:x val="-1.2599206349206407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BB0-4D09-942D-A17D9E3D340C}"/>
                </c:ext>
              </c:extLst>
            </c:dLbl>
            <c:dLbl>
              <c:idx val="2"/>
              <c:layout>
                <c:manualLayout>
                  <c:x val="-1.8898809523809467E-2"/>
                  <c:y val="-1.0034921224765996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BB0-4D09-942D-A17D9E3D340C}"/>
                </c:ext>
              </c:extLst>
            </c:dLbl>
            <c:dLbl>
              <c:idx val="3"/>
              <c:layout>
                <c:manualLayout>
                  <c:x val="-6.2996031746031748E-3"/>
                  <c:y val="-2.7368283133725429E-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8.983234126984127E-2"/>
                      <c:h val="7.1075646796574785E-2"/>
                    </c:manualLayout>
                  </c15:layout>
                </c:ext>
                <c:ext xmlns:c16="http://schemas.microsoft.com/office/drawing/2014/chart" uri="{C3380CC4-5D6E-409C-BE32-E72D297353CC}">
                  <c16:uniqueId val="{00000003-DBB0-4D09-942D-A17D9E3D340C}"/>
                </c:ext>
              </c:extLst>
            </c:dLbl>
            <c:dLbl>
              <c:idx val="4"/>
              <c:layout>
                <c:manualLayout>
                  <c:x val="-2.2048611111111113E-2"/>
                  <c:y val="5.473656626744789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BB0-4D09-942D-A17D9E3D340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Sheet1!$B$46:$F$46</c:f>
              <c:strCache>
                <c:ptCount val="5"/>
                <c:pt idx="0">
                  <c:v>2017/18</c:v>
                </c:pt>
                <c:pt idx="1">
                  <c:v>2018/19</c:v>
                </c:pt>
                <c:pt idx="2">
                  <c:v>2019/20</c:v>
                </c:pt>
                <c:pt idx="3">
                  <c:v>2020/21</c:v>
                </c:pt>
                <c:pt idx="4">
                  <c:v>2021/22</c:v>
                </c:pt>
              </c:strCache>
            </c:strRef>
          </c:cat>
          <c:val>
            <c:numRef>
              <c:f>Sheet1!$B$47:$F$47</c:f>
              <c:numCache>
                <c:formatCode>_-* #,##0_-;\-* #,##0_-;_-* "-"??_-;_-@_-</c:formatCode>
                <c:ptCount val="5"/>
                <c:pt idx="0">
                  <c:v>1900</c:v>
                </c:pt>
                <c:pt idx="1">
                  <c:v>2000</c:v>
                </c:pt>
                <c:pt idx="2">
                  <c:v>2100</c:v>
                </c:pt>
                <c:pt idx="3">
                  <c:v>2200</c:v>
                </c:pt>
                <c:pt idx="4">
                  <c:v>2500</c:v>
                </c:pt>
              </c:numCache>
            </c:numRef>
          </c:val>
          <c:extLst>
            <c:ext xmlns:c16="http://schemas.microsoft.com/office/drawing/2014/chart" uri="{C3380CC4-5D6E-409C-BE32-E72D297353CC}">
              <c16:uniqueId val="{00000005-DBB0-4D09-942D-A17D9E3D340C}"/>
            </c:ext>
          </c:extLst>
        </c:ser>
        <c:ser>
          <c:idx val="1"/>
          <c:order val="1"/>
          <c:tx>
            <c:strRef>
              <c:f>Sheet1!$A$48</c:f>
              <c:strCache>
                <c:ptCount val="1"/>
                <c:pt idx="0">
                  <c:v>People We Support</c:v>
                </c:pt>
              </c:strCache>
            </c:strRef>
          </c:tx>
          <c:spPr>
            <a:solidFill>
              <a:srgbClr val="AFBD22"/>
            </a:solidFill>
            <a:ln>
              <a:noFill/>
            </a:ln>
            <a:effectLst/>
          </c:spPr>
          <c:invertIfNegative val="0"/>
          <c:dLbls>
            <c:dLbl>
              <c:idx val="0"/>
              <c:layout>
                <c:manualLayout>
                  <c:x val="-2.2048611111111113E-2"/>
                  <c:y val="1.09473132534897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BB0-4D09-942D-A17D9E3D340C}"/>
                </c:ext>
              </c:extLst>
            </c:dLbl>
            <c:dLbl>
              <c:idx val="1"/>
              <c:layout>
                <c:manualLayout>
                  <c:x val="-2.8348214285714286E-2"/>
                  <c:y val="2.73682831337244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BB0-4D09-942D-A17D9E3D340C}"/>
                </c:ext>
              </c:extLst>
            </c:dLbl>
            <c:dLbl>
              <c:idx val="2"/>
              <c:layout>
                <c:manualLayout>
                  <c:x val="-2.5198412698412699E-2"/>
                  <c:y val="-5.017460612382998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BB0-4D09-942D-A17D9E3D340C}"/>
                </c:ext>
              </c:extLst>
            </c:dLbl>
            <c:dLbl>
              <c:idx val="3"/>
              <c:layout>
                <c:manualLayout>
                  <c:x val="-2.5198412698412814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BB0-4D09-942D-A17D9E3D340C}"/>
                </c:ext>
              </c:extLst>
            </c:dLbl>
            <c:dLbl>
              <c:idx val="4"/>
              <c:layout>
                <c:manualLayout>
                  <c:x val="-2.2048611111111227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BB0-4D09-942D-A17D9E3D340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Sheet1!$B$46:$F$46</c:f>
              <c:strCache>
                <c:ptCount val="5"/>
                <c:pt idx="0">
                  <c:v>2017/18</c:v>
                </c:pt>
                <c:pt idx="1">
                  <c:v>2018/19</c:v>
                </c:pt>
                <c:pt idx="2">
                  <c:v>2019/20</c:v>
                </c:pt>
                <c:pt idx="3">
                  <c:v>2020/21</c:v>
                </c:pt>
                <c:pt idx="4">
                  <c:v>2021/22</c:v>
                </c:pt>
              </c:strCache>
            </c:strRef>
          </c:cat>
          <c:val>
            <c:numRef>
              <c:f>Sheet1!$B$48:$F$48</c:f>
              <c:numCache>
                <c:formatCode>_-* #,##0_-;\-* #,##0_-;_-* "-"??_-;_-@_-</c:formatCode>
                <c:ptCount val="5"/>
                <c:pt idx="0">
                  <c:v>3000</c:v>
                </c:pt>
                <c:pt idx="1">
                  <c:v>3300</c:v>
                </c:pt>
                <c:pt idx="2">
                  <c:v>3600</c:v>
                </c:pt>
                <c:pt idx="3">
                  <c:v>4000</c:v>
                </c:pt>
                <c:pt idx="4">
                  <c:v>4500</c:v>
                </c:pt>
              </c:numCache>
            </c:numRef>
          </c:val>
          <c:extLst>
            <c:ext xmlns:c16="http://schemas.microsoft.com/office/drawing/2014/chart" uri="{C3380CC4-5D6E-409C-BE32-E72D297353CC}">
              <c16:uniqueId val="{0000000B-DBB0-4D09-942D-A17D9E3D340C}"/>
            </c:ext>
          </c:extLst>
        </c:ser>
        <c:ser>
          <c:idx val="2"/>
          <c:order val="2"/>
          <c:tx>
            <c:strRef>
              <c:f>Sheet1!$A$50</c:f>
              <c:strCache>
                <c:ptCount val="1"/>
                <c:pt idx="0">
                  <c:v>Income</c:v>
                </c:pt>
              </c:strCache>
            </c:strRef>
          </c:tx>
          <c:spPr>
            <a:solidFill>
              <a:srgbClr val="53247F"/>
            </a:solidFill>
            <a:ln>
              <a:noFill/>
            </a:ln>
            <a:effectLst/>
          </c:spPr>
          <c:invertIfNegative val="0"/>
          <c:dLbls>
            <c:dLbl>
              <c:idx val="0"/>
              <c:tx>
                <c:rich>
                  <a:bodyPr/>
                  <a:lstStyle/>
                  <a:p>
                    <a:r>
                      <a:rPr lang="en-US"/>
                      <a:t>£35m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DBB0-4D09-942D-A17D9E3D340C}"/>
                </c:ext>
              </c:extLst>
            </c:dLbl>
            <c:dLbl>
              <c:idx val="1"/>
              <c:tx>
                <c:rich>
                  <a:bodyPr/>
                  <a:lstStyle/>
                  <a:p>
                    <a:r>
                      <a:rPr lang="en-US"/>
                      <a:t>£40m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DBB0-4D09-942D-A17D9E3D340C}"/>
                </c:ext>
              </c:extLst>
            </c:dLbl>
            <c:dLbl>
              <c:idx val="2"/>
              <c:tx>
                <c:rich>
                  <a:bodyPr/>
                  <a:lstStyle/>
                  <a:p>
                    <a:r>
                      <a:rPr lang="en-US"/>
                      <a:t>£45m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DBB0-4D09-942D-A17D9E3D340C}"/>
                </c:ext>
              </c:extLst>
            </c:dLbl>
            <c:dLbl>
              <c:idx val="3"/>
              <c:tx>
                <c:rich>
                  <a:bodyPr/>
                  <a:lstStyle/>
                  <a:p>
                    <a:r>
                      <a:rPr lang="en-US"/>
                      <a:t>£50m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DBB0-4D09-942D-A17D9E3D340C}"/>
                </c:ext>
              </c:extLst>
            </c:dLbl>
            <c:dLbl>
              <c:idx val="4"/>
              <c:tx>
                <c:rich>
                  <a:bodyPr/>
                  <a:lstStyle/>
                  <a:p>
                    <a:r>
                      <a:rPr lang="en-US"/>
                      <a:t>£55m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DBB0-4D09-942D-A17D9E3D340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Sheet1!$B$46:$F$46</c:f>
              <c:strCache>
                <c:ptCount val="5"/>
                <c:pt idx="0">
                  <c:v>2017/18</c:v>
                </c:pt>
                <c:pt idx="1">
                  <c:v>2018/19</c:v>
                </c:pt>
                <c:pt idx="2">
                  <c:v>2019/20</c:v>
                </c:pt>
                <c:pt idx="3">
                  <c:v>2020/21</c:v>
                </c:pt>
                <c:pt idx="4">
                  <c:v>2021/22</c:v>
                </c:pt>
              </c:strCache>
            </c:strRef>
          </c:cat>
          <c:val>
            <c:numRef>
              <c:f>Sheet1!$B$50:$F$50</c:f>
              <c:numCache>
                <c:formatCode>_-* #,##0_-;\-* #,##0_-;_-* "-"??_-;_-@_-</c:formatCode>
                <c:ptCount val="5"/>
                <c:pt idx="0">
                  <c:v>3500</c:v>
                </c:pt>
                <c:pt idx="1">
                  <c:v>4000</c:v>
                </c:pt>
                <c:pt idx="2">
                  <c:v>4500</c:v>
                </c:pt>
                <c:pt idx="3">
                  <c:v>5000</c:v>
                </c:pt>
                <c:pt idx="4">
                  <c:v>5500</c:v>
                </c:pt>
              </c:numCache>
            </c:numRef>
          </c:val>
          <c:extLst>
            <c:ext xmlns:c16="http://schemas.microsoft.com/office/drawing/2014/chart" uri="{C3380CC4-5D6E-409C-BE32-E72D297353CC}">
              <c16:uniqueId val="{00000011-DBB0-4D09-942D-A17D9E3D340C}"/>
            </c:ext>
          </c:extLst>
        </c:ser>
        <c:dLbls>
          <c:dLblPos val="outEnd"/>
          <c:showLegendKey val="0"/>
          <c:showVal val="1"/>
          <c:showCatName val="0"/>
          <c:showSerName val="0"/>
          <c:showPercent val="0"/>
          <c:showBubbleSize val="0"/>
        </c:dLbls>
        <c:gapWidth val="219"/>
        <c:overlap val="-27"/>
        <c:axId val="379207904"/>
        <c:axId val="379209544"/>
      </c:barChart>
      <c:catAx>
        <c:axId val="379207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9209544"/>
        <c:crosses val="autoZero"/>
        <c:auto val="1"/>
        <c:lblAlgn val="ctr"/>
        <c:lblOffset val="100"/>
        <c:noMultiLvlLbl val="0"/>
      </c:catAx>
      <c:valAx>
        <c:axId val="379209544"/>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9207904"/>
        <c:crosses val="autoZero"/>
        <c:crossBetween val="between"/>
      </c:valAx>
      <c:spPr>
        <a:noFill/>
        <a:ln>
          <a:noFill/>
        </a:ln>
        <a:effectLst/>
      </c:spPr>
    </c:plotArea>
    <c:legend>
      <c:legendPos val="b"/>
      <c:layout>
        <c:manualLayout>
          <c:xMode val="edge"/>
          <c:yMode val="edge"/>
          <c:x val="0.16003174603174602"/>
          <c:y val="0.90763139792880265"/>
          <c:w val="0.72403348214285712"/>
          <c:h val="9.236860207119718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5D8911-166E-48BA-BB41-A9CB8CBB0315}" type="datetimeFigureOut">
              <a:rPr lang="en-GB" smtClean="0"/>
              <a:t>13/10/2022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93664-0A5F-4EDD-9D20-16AC90E9D4FC}" type="slidenum">
              <a:rPr lang="en-GB" smtClean="0"/>
              <a:t>‹#›</a:t>
            </a:fld>
            <a:endParaRPr lang="en-GB"/>
          </a:p>
        </p:txBody>
      </p:sp>
    </p:spTree>
    <p:extLst>
      <p:ext uri="{BB962C8B-B14F-4D97-AF65-F5344CB8AC3E}">
        <p14:creationId xmlns:p14="http://schemas.microsoft.com/office/powerpoint/2010/main" val="3418568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Thank you, Thomas.</a:t>
            </a:r>
            <a:endParaRPr lang="en-GB" sz="1100" b="1">
              <a:solidFill>
                <a:schemeClr val="tx1"/>
              </a:solidFill>
              <a:latin typeface="Arial Rounded MT Bold" panose="020F0704030504030204"/>
              <a:ea typeface="Calibri" panose="020F0502020204030204" pitchFamily="34" charset="0"/>
              <a:cs typeface="Times New Roman" panose="02020603050405020304" pitchFamily="18" charset="0"/>
            </a:endParaRPr>
          </a:p>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I will give a very brief overview of the ENABLE PA Model, and then I am sure delegates will want to hear from Leigh-Anne and Denise on their experience, and a public sector perspective from Andy.</a:t>
            </a:r>
            <a:endParaRPr lang="en-GB" sz="1100" b="1">
              <a:solidFill>
                <a:schemeClr val="tx1"/>
              </a:solidFill>
              <a:latin typeface="Arial Rounded MT Bold" panose="020F07040305040302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C15D9CF-22CB-4A5F-A379-69C2A2C7C671}" type="slidenum">
              <a:rPr lang="en-GB" smtClean="0"/>
              <a:t>5</a:t>
            </a:fld>
            <a:endParaRPr lang="en-GB"/>
          </a:p>
        </p:txBody>
      </p:sp>
    </p:spTree>
    <p:extLst>
      <p:ext uri="{BB962C8B-B14F-4D97-AF65-F5344CB8AC3E}">
        <p14:creationId xmlns:p14="http://schemas.microsoft.com/office/powerpoint/2010/main" val="2265236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In 2000, the Scottish Government committed to end institutionalisation, and Lennox Castle – home to around 1,500 people with learning disabilities at any given time, ranging in age from 10 years old to over 80 – closed in 2002.</a:t>
            </a:r>
            <a:endParaRPr lang="en-GB" sz="1100" b="1">
              <a:solidFill>
                <a:schemeClr val="tx1"/>
              </a:solidFill>
              <a:latin typeface="Arial Rounded MT Bold" panose="020F0704030504030204"/>
              <a:ea typeface="Calibri" panose="020F0502020204030204" pitchFamily="34" charset="0"/>
              <a:cs typeface="Times New Roman" panose="02020603050405020304" pitchFamily="18" charset="0"/>
            </a:endParaRPr>
          </a:p>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Scotland introduced highly progressive legislation giving everyone the right to Self-Directed Support in 2013, but this was not translating into most people’s real life experience.</a:t>
            </a:r>
            <a:endParaRPr lang="en-GB" sz="1100" b="1">
              <a:solidFill>
                <a:schemeClr val="tx1"/>
              </a:solidFill>
              <a:latin typeface="Arial Rounded MT Bold" panose="020F0704030504030204"/>
              <a:ea typeface="Calibri" panose="020F0502020204030204" pitchFamily="34" charset="0"/>
              <a:cs typeface="Times New Roman" panose="02020603050405020304" pitchFamily="18" charset="0"/>
            </a:endParaRPr>
          </a:p>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83% of people accessing SDS let their local authority choose and arrange their support; Only 11% of people who have a learning disability were choosing to control their own care and support by receiving a direct payment.</a:t>
            </a:r>
            <a:endParaRPr lang="en-GB" sz="1100" b="1">
              <a:solidFill>
                <a:schemeClr val="tx1"/>
              </a:solidFill>
              <a:latin typeface="Arial Rounded MT Bold" panose="020F0704030504030204"/>
              <a:ea typeface="Calibri" panose="020F0502020204030204" pitchFamily="34" charset="0"/>
              <a:cs typeface="Times New Roman" panose="02020603050405020304" pitchFamily="18" charset="0"/>
            </a:endParaRPr>
          </a:p>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Anyone who did not have the knowledge, skills or confidence to take on all the responsibilities of employing staff and controlling budgets was excluded.</a:t>
            </a:r>
            <a:endParaRPr lang="en-GB" sz="1100" b="1">
              <a:solidFill>
                <a:schemeClr val="tx1"/>
              </a:solidFill>
              <a:latin typeface="Arial Rounded MT Bold" panose="020F07040305040302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C15D9CF-22CB-4A5F-A379-69C2A2C7C671}" type="slidenum">
              <a:rPr lang="en-GB" smtClean="0"/>
              <a:t>6</a:t>
            </a:fld>
            <a:endParaRPr lang="en-GB"/>
          </a:p>
        </p:txBody>
      </p:sp>
    </p:spTree>
    <p:extLst>
      <p:ext uri="{BB962C8B-B14F-4D97-AF65-F5344CB8AC3E}">
        <p14:creationId xmlns:p14="http://schemas.microsoft.com/office/powerpoint/2010/main" val="319794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One of the conversations that will forever stay with me was with a mother who told me 54 different people touched her disabled daughter’s body to provide intimate care, and that they had no idea who would turn up from shift to shift.</a:t>
            </a:r>
            <a:endParaRPr lang="en-GB" sz="1100" b="1">
              <a:solidFill>
                <a:schemeClr val="tx1"/>
              </a:solidFill>
              <a:latin typeface="Arial Rounded MT Bold"/>
              <a:ea typeface="Calibri" panose="020F0502020204030204" pitchFamily="34" charset="0"/>
              <a:cs typeface="Times New Roman" panose="02020603050405020304" pitchFamily="18" charset="0"/>
            </a:endParaRPr>
          </a:p>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The right to choose who comes into your home and provides your support is a fundamental right.</a:t>
            </a:r>
            <a:endParaRPr lang="en-GB" sz="1100" b="1">
              <a:solidFill>
                <a:schemeClr val="tx1"/>
              </a:solidFill>
              <a:latin typeface="Arial Rounded MT Bold"/>
              <a:ea typeface="Calibri" panose="020F0502020204030204" pitchFamily="34" charset="0"/>
              <a:cs typeface="Times New Roman" panose="02020603050405020304" pitchFamily="18" charset="0"/>
            </a:endParaRPr>
          </a:p>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Human rights are at the centre of the PA Model, and it makes the right to self-directed care and support reality for everyone who chooses ENABLE.</a:t>
            </a:r>
            <a:endParaRPr lang="en-GB" sz="1100" b="1">
              <a:solidFill>
                <a:schemeClr val="tx1"/>
              </a:solidFill>
              <a:latin typeface="Arial Rounded MT Bold"/>
              <a:ea typeface="Calibri" panose="020F0502020204030204" pitchFamily="34" charset="0"/>
              <a:cs typeface="Times New Roman" panose="02020603050405020304" pitchFamily="18" charset="0"/>
            </a:endParaRPr>
          </a:p>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We do this by handling all the technical and administrative tasks that come with being an employer – such as advertising for and shortlisting candidates, payroll, people management, technology, legal and health and safety duties – while the person we work for has full control over every element of their care and support.</a:t>
            </a:r>
            <a:endParaRPr lang="en-GB" sz="1100" b="1">
              <a:solidFill>
                <a:schemeClr val="tx1"/>
              </a:solidFill>
              <a:latin typeface="Arial Rounded MT Bold"/>
              <a:ea typeface="Calibri" panose="020F0502020204030204" pitchFamily="34" charset="0"/>
              <a:cs typeface="Times New Roman" panose="02020603050405020304" pitchFamily="18" charset="0"/>
            </a:endParaRPr>
          </a:p>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This means citizens can interview and make the final recruitment decision on candidates to be their PA, choose their hours of support, and choose the things they enjoy doing with their support in places they want to be with people they like to spend time with.</a:t>
            </a:r>
            <a:endParaRPr lang="en-GB" sz="1100" b="1">
              <a:solidFill>
                <a:schemeClr val="tx1"/>
              </a:solidFill>
              <a:latin typeface="Arial Rounded MT Bold"/>
              <a:ea typeface="Calibri" panose="020F0502020204030204" pitchFamily="34" charset="0"/>
              <a:cs typeface="Times New Roman" panose="02020603050405020304" pitchFamily="18" charset="0"/>
            </a:endParaRPr>
          </a:p>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The PA Model is the democratisation of social care– making SDS truly accessible to everyone, regardless of their disability, education level, social capital or family connections.</a:t>
            </a:r>
            <a:endParaRPr lang="en-GB" sz="1100" b="1">
              <a:solidFill>
                <a:schemeClr val="tx1"/>
              </a:solidFill>
              <a:latin typeface="Arial Rounded MT Bold"/>
              <a:ea typeface="Calibri" panose="020F0502020204030204" pitchFamily="34" charset="0"/>
              <a:cs typeface="Times New Roman" panose="02020603050405020304" pitchFamily="18" charset="0"/>
            </a:endParaRPr>
          </a:p>
          <a:p>
            <a:pPr lvl="0"/>
            <a:endParaRPr lang="en-GB" sz="1300"/>
          </a:p>
        </p:txBody>
      </p:sp>
      <p:sp>
        <p:nvSpPr>
          <p:cNvPr id="4" name="Slide Number Placeholder 3"/>
          <p:cNvSpPr>
            <a:spLocks noGrp="1"/>
          </p:cNvSpPr>
          <p:nvPr>
            <p:ph type="sldNum" sz="quarter" idx="5"/>
          </p:nvPr>
        </p:nvSpPr>
        <p:spPr/>
        <p:txBody>
          <a:bodyPr/>
          <a:lstStyle/>
          <a:p>
            <a:fld id="{EC15D9CF-22CB-4A5F-A379-69C2A2C7C671}" type="slidenum">
              <a:rPr lang="en-GB" smtClean="0"/>
              <a:t>7</a:t>
            </a:fld>
            <a:endParaRPr lang="en-GB"/>
          </a:p>
        </p:txBody>
      </p:sp>
    </p:spTree>
    <p:extLst>
      <p:ext uri="{BB962C8B-B14F-4D97-AF65-F5344CB8AC3E}">
        <p14:creationId xmlns:p14="http://schemas.microsoft.com/office/powerpoint/2010/main" val="2907794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The ENABLE PA Model is a proven success; 88% of ENABLE’s services receive the highest wellbeing grades of “very good” or “excellent” from Scotland’s Care Inspectorate, compared to a national average of 63%.</a:t>
            </a:r>
          </a:p>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While 54% of people accessing care in Scotland had their hours reduced during Covid lockdowns, the ENABLE PA Model delivered 98% of all contracted hours.</a:t>
            </a:r>
            <a:endParaRPr lang="en-GB" sz="1100" b="1">
              <a:solidFill>
                <a:schemeClr val="tx1"/>
              </a:solidFill>
              <a:latin typeface="Arial Rounded MT Bold"/>
              <a:ea typeface="Calibri" panose="020F0502020204030204" pitchFamily="34" charset="0"/>
              <a:cs typeface="Times New Roman" panose="02020603050405020304" pitchFamily="18" charset="0"/>
            </a:endParaRPr>
          </a:p>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An estimated 24% of people in Scotland who have a learning disability contracted Covid during the 2020 and 2021 waves, but fewer than 5% of people supported through the ENABLE PA Model contracted Covid.</a:t>
            </a:r>
            <a:endParaRPr lang="en-GB" sz="1100" b="1">
              <a:solidFill>
                <a:schemeClr val="tx1"/>
              </a:solidFill>
              <a:latin typeface="Arial Rounded MT Bold"/>
              <a:ea typeface="Calibri" panose="020F0502020204030204" pitchFamily="34" charset="0"/>
              <a:cs typeface="Times New Roman" panose="02020603050405020304" pitchFamily="18" charset="0"/>
            </a:endParaRPr>
          </a:p>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As in Alan’s case, the ENABLE PA Model has a proven track record of supporting people who have lived in institutions to thrive in their community.</a:t>
            </a:r>
            <a:endParaRPr lang="en-GB" b="1">
              <a:solidFill>
                <a:schemeClr val="tx1"/>
              </a:solidFill>
              <a:latin typeface="Arial Rounded MT Bold"/>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C15D9CF-22CB-4A5F-A379-69C2A2C7C671}" type="slidenum">
              <a:rPr lang="en-GB" smtClean="0"/>
              <a:t>8</a:t>
            </a:fld>
            <a:endParaRPr lang="en-GB"/>
          </a:p>
        </p:txBody>
      </p:sp>
    </p:spTree>
    <p:extLst>
      <p:ext uri="{BB962C8B-B14F-4D97-AF65-F5344CB8AC3E}">
        <p14:creationId xmlns:p14="http://schemas.microsoft.com/office/powerpoint/2010/main" val="3224936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One of the most heart-breaking things for a care provider is hearing that someone who had a great relationship with the person they work for has resigned to take a job in retail or hospitality because the pay or the hours were better for them.</a:t>
            </a:r>
            <a:endParaRPr lang="en-GB" sz="1100" b="1">
              <a:solidFill>
                <a:schemeClr val="tx1"/>
              </a:solidFill>
              <a:latin typeface="Arial Rounded MT Bold" panose="020F0704030504030204"/>
              <a:ea typeface="Calibri" panose="020F0502020204030204" pitchFamily="34" charset="0"/>
              <a:cs typeface="Times New Roman" panose="02020603050405020304" pitchFamily="18" charset="0"/>
            </a:endParaRPr>
          </a:p>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Recruiting and retaining people with the right values to establish those relationships that are critical to human rights-driven care and support is key to the PA Model.</a:t>
            </a:r>
            <a:endParaRPr lang="en-GB" sz="1100" b="1">
              <a:solidFill>
                <a:schemeClr val="tx1"/>
              </a:solidFill>
              <a:latin typeface="Arial Rounded MT Bold" panose="020F0704030504030204"/>
              <a:ea typeface="Calibri" panose="020F0502020204030204" pitchFamily="34" charset="0"/>
              <a:cs typeface="Times New Roman" panose="02020603050405020304" pitchFamily="18" charset="0"/>
            </a:endParaRPr>
          </a:p>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In close partnership working with our recognised trade union, ENABLE’s PAs are currently all paid no less than 14% beyond the UK Government’s (minimum) national living wage, and 9% beyond the real living wage.</a:t>
            </a:r>
            <a:endParaRPr lang="en-GB" sz="1100" b="1">
              <a:solidFill>
                <a:schemeClr val="tx1"/>
              </a:solidFill>
              <a:latin typeface="Arial Rounded MT Bold" panose="020F0704030504030204"/>
              <a:ea typeface="Calibri" panose="020F0502020204030204" pitchFamily="34" charset="0"/>
              <a:cs typeface="Times New Roman" panose="02020603050405020304" pitchFamily="18" charset="0"/>
            </a:endParaRPr>
          </a:p>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A new report published this week (Skills for Care) found the average vacancy rate for social care providers in England is 11%, with recent evidence suggesting a very similar picture in Scotland.</a:t>
            </a:r>
            <a:endParaRPr lang="en-GB" sz="1100" b="1">
              <a:solidFill>
                <a:schemeClr val="tx1"/>
              </a:solidFill>
              <a:latin typeface="Arial Rounded MT Bold"/>
              <a:ea typeface="Calibri" panose="020F0502020204030204" pitchFamily="34" charset="0"/>
              <a:cs typeface="Times New Roman" panose="02020603050405020304" pitchFamily="18" charset="0"/>
            </a:endParaRPr>
          </a:p>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Yet ENABLE’s vacancy rate is just 5% - reducing to 3% when the most challenging geographical area of Scotland is excluded.</a:t>
            </a:r>
            <a:endParaRPr lang="en-GB" sz="1100" b="1">
              <a:solidFill>
                <a:schemeClr val="tx1"/>
              </a:solidFill>
              <a:latin typeface="Arial Rounded MT Bold"/>
              <a:ea typeface="Calibri" panose="020F0502020204030204" pitchFamily="34" charset="0"/>
              <a:cs typeface="Times New Roman" panose="02020603050405020304" pitchFamily="18" charset="0"/>
            </a:endParaRPr>
          </a:p>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Independent research by the University of Strathclyde in 2021 found that the ENABLE PA model has a clear impact on employee retention and wellbeing of people we support, built on a clear people and culture strategy which is purpose-led, embodies self-directedness, servant leadership and “demonstrate by doing”.</a:t>
            </a:r>
            <a:endParaRPr lang="en-GB" sz="1100" b="1">
              <a:solidFill>
                <a:schemeClr val="tx1"/>
              </a:solidFill>
              <a:latin typeface="Arial Rounded MT Bold" panose="020F07040305040302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C15D9CF-22CB-4A5F-A379-69C2A2C7C671}" type="slidenum">
              <a:rPr lang="en-GB" smtClean="0"/>
              <a:t>9</a:t>
            </a:fld>
            <a:endParaRPr lang="en-GB"/>
          </a:p>
        </p:txBody>
      </p:sp>
    </p:spTree>
    <p:extLst>
      <p:ext uri="{BB962C8B-B14F-4D97-AF65-F5344CB8AC3E}">
        <p14:creationId xmlns:p14="http://schemas.microsoft.com/office/powerpoint/2010/main" val="601589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Speaking from a provider’s perspective, it is important to reflect on what moving our care and support services to this model has done for ENABLE as an organisation.</a:t>
            </a:r>
            <a:endParaRPr lang="en-GB" sz="1100" b="1">
              <a:solidFill>
                <a:schemeClr val="tx1"/>
              </a:solidFill>
              <a:latin typeface="Arial Rounded MT Bold"/>
              <a:ea typeface="Calibri" panose="020F0502020204030204" pitchFamily="34" charset="0"/>
              <a:cs typeface="Times New Roman" panose="02020603050405020304" pitchFamily="18" charset="0"/>
            </a:endParaRPr>
          </a:p>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We have seen some of the fastest growing demand in the sector for our care and support services, alongside increasingly frequent approaches from local authority commissioners asking us to step in to uphold people’s human rights when their existing provider has failed or withdrawn from their service.</a:t>
            </a:r>
            <a:endParaRPr lang="en-GB" sz="1100" b="1">
              <a:solidFill>
                <a:schemeClr val="tx1"/>
              </a:solidFill>
              <a:latin typeface="Arial Rounded MT Bold"/>
              <a:ea typeface="Calibri" panose="020F0502020204030204" pitchFamily="34" charset="0"/>
              <a:cs typeface="Times New Roman" panose="02020603050405020304" pitchFamily="18" charset="0"/>
            </a:endParaRPr>
          </a:p>
          <a:p>
            <a:pPr marL="371532" indent="-371532">
              <a:buClr>
                <a:srgbClr val="53247F"/>
              </a:buClr>
              <a:buFont typeface="Symbol" panose="05050102010706020507" pitchFamily="18" charset="2"/>
              <a:buChar char=""/>
            </a:pPr>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One of the biggest strengths of the PA Model is that it is scalable and transferable to all types of social care services. This includes services to support people with complex needs to live in their own home in the community, equipping ENABLE to be a key partner as the final stages of deinstitutionalisation are finally achieved over the next few years.</a:t>
            </a:r>
            <a:endParaRPr lang="en-GB" sz="1100" b="1">
              <a:solidFill>
                <a:schemeClr val="tx1"/>
              </a:solidFill>
              <a:latin typeface="Arial Rounded MT Bold"/>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C15D9CF-22CB-4A5F-A379-69C2A2C7C671}" type="slidenum">
              <a:rPr lang="en-GB" smtClean="0"/>
              <a:t>10</a:t>
            </a:fld>
            <a:endParaRPr lang="en-GB"/>
          </a:p>
        </p:txBody>
      </p:sp>
    </p:spTree>
    <p:extLst>
      <p:ext uri="{BB962C8B-B14F-4D97-AF65-F5344CB8AC3E}">
        <p14:creationId xmlns:p14="http://schemas.microsoft.com/office/powerpoint/2010/main" val="3592404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532" indent="-371532">
              <a:lnSpc>
                <a:spcPct val="104000"/>
              </a:lnSpc>
              <a:spcAft>
                <a:spcPts val="22"/>
              </a:spcAft>
              <a:buClr>
                <a:srgbClr val="53247F"/>
              </a:buClr>
              <a:buFont typeface="Symbol" panose="05050102010706020507" pitchFamily="18" charset="2"/>
              <a:buChar char=""/>
            </a:pPr>
            <a:r>
              <a:rPr lang="en-GB" sz="1100">
                <a:solidFill>
                  <a:schemeClr val="tx1"/>
                </a:solidFill>
                <a:latin typeface="Arial" panose="020B0604020202020204" pitchFamily="34" charset="0"/>
                <a:ea typeface="Arial" panose="020B0604020202020204" pitchFamily="34" charset="0"/>
              </a:rPr>
              <a:t>As this is just a brief overview, I will leave it there.</a:t>
            </a:r>
          </a:p>
          <a:p>
            <a:pPr marL="371532" indent="-371532">
              <a:lnSpc>
                <a:spcPct val="104000"/>
              </a:lnSpc>
              <a:spcAft>
                <a:spcPts val="22"/>
              </a:spcAft>
              <a:buClr>
                <a:srgbClr val="53247F"/>
              </a:buClr>
              <a:buFont typeface="Symbol" panose="05050102010706020507" pitchFamily="18" charset="2"/>
              <a:buChar char=""/>
            </a:pPr>
            <a:r>
              <a:rPr lang="en-GB" sz="1100">
                <a:solidFill>
                  <a:schemeClr val="tx1"/>
                </a:solidFill>
                <a:latin typeface="Arial" panose="020B0604020202020204" pitchFamily="34" charset="0"/>
                <a:ea typeface="Arial" panose="020B0604020202020204" pitchFamily="34" charset="0"/>
              </a:rPr>
              <a:t>However, if you would like to hear more detail about the ENABLE PA Model, I gave evidence this summer to the UK Parliament’s House of Lords Adult Social Care Committee.</a:t>
            </a:r>
          </a:p>
          <a:p>
            <a:pPr marL="371532" indent="-371532">
              <a:lnSpc>
                <a:spcPct val="104000"/>
              </a:lnSpc>
              <a:spcAft>
                <a:spcPts val="22"/>
              </a:spcAft>
              <a:buClr>
                <a:srgbClr val="53247F"/>
              </a:buClr>
              <a:buFont typeface="Symbol" panose="05050102010706020507" pitchFamily="18" charset="2"/>
              <a:buChar char=""/>
            </a:pPr>
            <a:r>
              <a:rPr lang="en-GB" sz="1100">
                <a:solidFill>
                  <a:schemeClr val="tx1"/>
                </a:solidFill>
                <a:latin typeface="Arial" panose="020B0604020202020204" pitchFamily="34" charset="0"/>
                <a:ea typeface="Arial" panose="020B0604020202020204" pitchFamily="34" charset="0"/>
              </a:rPr>
              <a:t>You can find the link to that session as a featured item on my LinkedIn profile, and the Committee will be publishing a report from their inquiry in the coming months.</a:t>
            </a:r>
          </a:p>
          <a:p>
            <a:pPr marL="371532" indent="-371532">
              <a:lnSpc>
                <a:spcPct val="104000"/>
              </a:lnSpc>
              <a:spcAft>
                <a:spcPts val="22"/>
              </a:spcAft>
              <a:buClr>
                <a:srgbClr val="53247F"/>
              </a:buClr>
              <a:buFont typeface="Symbol" panose="05050102010706020507" pitchFamily="18" charset="2"/>
              <a:buChar char=""/>
            </a:pPr>
            <a:r>
              <a:rPr lang="en-GB" sz="1100">
                <a:solidFill>
                  <a:schemeClr val="tx1"/>
                </a:solidFill>
                <a:latin typeface="Arial" panose="020B0604020202020204" pitchFamily="34" charset="0"/>
                <a:ea typeface="Arial" panose="020B0604020202020204" pitchFamily="34" charset="0"/>
              </a:rPr>
              <a:t>Thank you all for listening. I am really looking forward to hearing from the other speakers, and to taking your questions later.</a:t>
            </a:r>
          </a:p>
          <a:p>
            <a:pPr marL="201591" indent="-6880">
              <a:lnSpc>
                <a:spcPct val="104000"/>
              </a:lnSpc>
              <a:spcAft>
                <a:spcPts val="22"/>
              </a:spcAft>
            </a:pPr>
            <a:r>
              <a:rPr lang="en-GB" sz="1100">
                <a:solidFill>
                  <a:schemeClr val="tx1"/>
                </a:solidFill>
                <a:latin typeface="Arial" panose="020B0604020202020204" pitchFamily="34" charset="0"/>
                <a:ea typeface="Times New Roman" panose="02020603050405020304" pitchFamily="18" charset="0"/>
              </a:rPr>
              <a:t> </a:t>
            </a:r>
            <a:endParaRPr lang="en-GB" sz="1100">
              <a:solidFill>
                <a:schemeClr val="tx1"/>
              </a:solidFill>
              <a:latin typeface="Arial" panose="020B0604020202020204" pitchFamily="34" charset="0"/>
              <a:ea typeface="Arial" panose="020B0604020202020204" pitchFamily="34" charset="0"/>
            </a:endParaRPr>
          </a:p>
          <a:p>
            <a:pPr marL="201591" indent="91507">
              <a:lnSpc>
                <a:spcPct val="104000"/>
              </a:lnSpc>
              <a:spcAft>
                <a:spcPts val="22"/>
              </a:spcAft>
            </a:pPr>
            <a:r>
              <a:rPr lang="en-GB" sz="1100">
                <a:solidFill>
                  <a:schemeClr val="tx1"/>
                </a:solidFill>
                <a:latin typeface="Arial" panose="020B0604020202020204" pitchFamily="34" charset="0"/>
                <a:ea typeface="Times New Roman" panose="02020603050405020304" pitchFamily="18" charset="0"/>
              </a:rPr>
              <a:t>[HAND BACK TO THOMAS]</a:t>
            </a:r>
            <a:endParaRPr lang="en-GB" sz="1100">
              <a:solidFill>
                <a:schemeClr val="tx1"/>
              </a:solidFill>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EC15D9CF-22CB-4A5F-A379-69C2A2C7C671}" type="slidenum">
              <a:rPr lang="en-GB" smtClean="0"/>
              <a:t>11</a:t>
            </a:fld>
            <a:endParaRPr lang="en-GB"/>
          </a:p>
        </p:txBody>
      </p:sp>
    </p:spTree>
    <p:extLst>
      <p:ext uri="{BB962C8B-B14F-4D97-AF65-F5344CB8AC3E}">
        <p14:creationId xmlns:p14="http://schemas.microsoft.com/office/powerpoint/2010/main" val="3977086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linkedin.com/in/theresashearer/"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2.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10.jpeg"/><Relationship Id="rId10" Type="http://schemas.openxmlformats.org/officeDocument/2006/relationships/image" Target="../media/image16.png"/><Relationship Id="rId4" Type="http://schemas.openxmlformats.org/officeDocument/2006/relationships/image" Target="../media/image7.jpeg"/><Relationship Id="rId9" Type="http://schemas.openxmlformats.org/officeDocument/2006/relationships/image" Target="../media/image11.jpe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jpeg"/><Relationship Id="rId7" Type="http://schemas.openxmlformats.org/officeDocument/2006/relationships/image" Target="../media/image7.jpeg"/><Relationship Id="rId12" Type="http://schemas.openxmlformats.org/officeDocument/2006/relationships/image" Target="../media/image17.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15.jpeg"/><Relationship Id="rId9"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jpeg"/><Relationship Id="rId7" Type="http://schemas.openxmlformats.org/officeDocument/2006/relationships/image" Target="../media/image7.jpeg"/><Relationship Id="rId12" Type="http://schemas.openxmlformats.org/officeDocument/2006/relationships/image" Target="../media/image17.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15.jpeg"/><Relationship Id="rId9"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4.png"/><Relationship Id="rId7" Type="http://schemas.openxmlformats.org/officeDocument/2006/relationships/image" Target="../media/image6.svg"/><Relationship Id="rId12" Type="http://schemas.openxmlformats.org/officeDocument/2006/relationships/image" Target="../media/image14.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jpeg"/><Relationship Id="rId5" Type="http://schemas.openxmlformats.org/officeDocument/2006/relationships/image" Target="../media/image9.png"/><Relationship Id="rId15" Type="http://schemas.openxmlformats.org/officeDocument/2006/relationships/image" Target="../media/image17.svg"/><Relationship Id="rId10" Type="http://schemas.openxmlformats.org/officeDocument/2006/relationships/image" Target="../media/image12.jpeg"/><Relationship Id="rId4" Type="http://schemas.openxmlformats.org/officeDocument/2006/relationships/image" Target="../media/image7.jpeg"/><Relationship Id="rId9" Type="http://schemas.openxmlformats.org/officeDocument/2006/relationships/image" Target="../media/image11.jpe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10.jpeg"/><Relationship Id="rId10" Type="http://schemas.openxmlformats.org/officeDocument/2006/relationships/image" Target="../media/image16.png"/><Relationship Id="rId4" Type="http://schemas.openxmlformats.org/officeDocument/2006/relationships/image" Target="../media/image7.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75675"/>
            <a:ext cx="13442167" cy="1824621"/>
            <a:chOff x="0" y="0"/>
            <a:chExt cx="3815415" cy="517899"/>
          </a:xfrm>
        </p:grpSpPr>
        <p:sp>
          <p:nvSpPr>
            <p:cNvPr id="3" name="Freeform 3"/>
            <p:cNvSpPr/>
            <p:nvPr/>
          </p:nvSpPr>
          <p:spPr>
            <a:xfrm>
              <a:off x="0" y="0"/>
              <a:ext cx="3815415" cy="517899"/>
            </a:xfrm>
            <a:custGeom>
              <a:avLst/>
              <a:gdLst/>
              <a:ahLst/>
              <a:cxnLst/>
              <a:rect l="l" t="t" r="r" b="b"/>
              <a:pathLst>
                <a:path w="3815415" h="517899">
                  <a:moveTo>
                    <a:pt x="0" y="0"/>
                  </a:moveTo>
                  <a:lnTo>
                    <a:pt x="3815415" y="0"/>
                  </a:lnTo>
                  <a:lnTo>
                    <a:pt x="3815415" y="517899"/>
                  </a:lnTo>
                  <a:lnTo>
                    <a:pt x="0" y="517899"/>
                  </a:lnTo>
                  <a:close/>
                </a:path>
              </a:pathLst>
            </a:custGeom>
            <a:solidFill>
              <a:srgbClr val="54C1E2"/>
            </a:solidFill>
          </p:spPr>
        </p:sp>
      </p:grpSp>
      <p:grpSp>
        <p:nvGrpSpPr>
          <p:cNvPr id="19" name="Group 16">
            <a:extLst>
              <a:ext uri="{FF2B5EF4-FFF2-40B4-BE49-F238E27FC236}">
                <a16:creationId xmlns:a16="http://schemas.microsoft.com/office/drawing/2014/main" id="{AD9B3CF0-8907-CB54-9C2C-0B7A5A5AD482}"/>
              </a:ext>
            </a:extLst>
          </p:cNvPr>
          <p:cNvGrpSpPr/>
          <p:nvPr/>
        </p:nvGrpSpPr>
        <p:grpSpPr>
          <a:xfrm>
            <a:off x="-3750085" y="6277541"/>
            <a:ext cx="16206383" cy="4009459"/>
            <a:chOff x="0" y="0"/>
            <a:chExt cx="6168310" cy="1570990"/>
          </a:xfrm>
        </p:grpSpPr>
        <p:sp>
          <p:nvSpPr>
            <p:cNvPr id="20" name="Freeform 17">
              <a:extLst>
                <a:ext uri="{FF2B5EF4-FFF2-40B4-BE49-F238E27FC236}">
                  <a16:creationId xmlns:a16="http://schemas.microsoft.com/office/drawing/2014/main" id="{3970266E-3D6C-D98F-CA82-CA7F79C43AEF}"/>
                </a:ext>
              </a:extLst>
            </p:cNvPr>
            <p:cNvSpPr/>
            <p:nvPr/>
          </p:nvSpPr>
          <p:spPr>
            <a:xfrm>
              <a:off x="0" y="0"/>
              <a:ext cx="1863090" cy="1570990"/>
            </a:xfrm>
            <a:custGeom>
              <a:avLst/>
              <a:gdLst/>
              <a:ahLst/>
              <a:cxnLst/>
              <a:rect l="l" t="t" r="r" b="b"/>
              <a:pathLst>
                <a:path w="1863090" h="1570990">
                  <a:moveTo>
                    <a:pt x="956310" y="0"/>
                  </a:moveTo>
                  <a:lnTo>
                    <a:pt x="906780" y="0"/>
                  </a:lnTo>
                  <a:lnTo>
                    <a:pt x="0" y="1570990"/>
                  </a:lnTo>
                  <a:lnTo>
                    <a:pt x="49530" y="1570990"/>
                  </a:lnTo>
                  <a:lnTo>
                    <a:pt x="901700" y="1570990"/>
                  </a:lnTo>
                  <a:lnTo>
                    <a:pt x="951230" y="1570990"/>
                  </a:lnTo>
                  <a:lnTo>
                    <a:pt x="1813560" y="1570990"/>
                  </a:lnTo>
                  <a:lnTo>
                    <a:pt x="1863090" y="1570990"/>
                  </a:lnTo>
                  <a:close/>
                </a:path>
              </a:pathLst>
            </a:custGeom>
            <a:solidFill>
              <a:srgbClr val="FFFFFF"/>
            </a:solidFill>
          </p:spPr>
        </p:sp>
        <p:sp>
          <p:nvSpPr>
            <p:cNvPr id="21" name="Freeform 18">
              <a:extLst>
                <a:ext uri="{FF2B5EF4-FFF2-40B4-BE49-F238E27FC236}">
                  <a16:creationId xmlns:a16="http://schemas.microsoft.com/office/drawing/2014/main" id="{6955E5BA-652E-195E-7378-AAE382B5621A}"/>
                </a:ext>
              </a:extLst>
            </p:cNvPr>
            <p:cNvSpPr/>
            <p:nvPr/>
          </p:nvSpPr>
          <p:spPr>
            <a:xfrm>
              <a:off x="906780" y="0"/>
              <a:ext cx="5261530" cy="1570990"/>
            </a:xfrm>
            <a:custGeom>
              <a:avLst/>
              <a:gdLst/>
              <a:ahLst/>
              <a:cxnLst/>
              <a:rect l="l" t="t" r="r" b="b"/>
              <a:pathLst>
                <a:path w="5261530" h="1570990">
                  <a:moveTo>
                    <a:pt x="4354750" y="0"/>
                  </a:moveTo>
                  <a:lnTo>
                    <a:pt x="0" y="0"/>
                  </a:lnTo>
                  <a:lnTo>
                    <a:pt x="906780" y="1570990"/>
                  </a:lnTo>
                  <a:lnTo>
                    <a:pt x="5261530" y="1570990"/>
                  </a:lnTo>
                  <a:close/>
                </a:path>
              </a:pathLst>
            </a:custGeom>
            <a:solidFill>
              <a:srgbClr val="FFFFFF"/>
            </a:solidFill>
          </p:spPr>
        </p:sp>
      </p:grpSp>
      <p:grpSp>
        <p:nvGrpSpPr>
          <p:cNvPr id="4" name="Group 4"/>
          <p:cNvGrpSpPr>
            <a:grpSpLocks noChangeAspect="1"/>
          </p:cNvGrpSpPr>
          <p:nvPr/>
        </p:nvGrpSpPr>
        <p:grpSpPr>
          <a:xfrm>
            <a:off x="11435294" y="1363595"/>
            <a:ext cx="6196719" cy="6196694"/>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44711" r="-44711"/>
              </a:stretch>
            </a:blipFill>
          </p:spPr>
        </p:sp>
      </p:grpSp>
      <p:grpSp>
        <p:nvGrpSpPr>
          <p:cNvPr id="9" name="Group 9"/>
          <p:cNvGrpSpPr/>
          <p:nvPr/>
        </p:nvGrpSpPr>
        <p:grpSpPr>
          <a:xfrm rot="-10800000">
            <a:off x="11649384" y="8059526"/>
            <a:ext cx="10699756" cy="2647120"/>
            <a:chOff x="0" y="0"/>
            <a:chExt cx="6168310" cy="1570990"/>
          </a:xfrm>
        </p:grpSpPr>
        <p:sp>
          <p:nvSpPr>
            <p:cNvPr id="10" name="Freeform 10"/>
            <p:cNvSpPr/>
            <p:nvPr/>
          </p:nvSpPr>
          <p:spPr>
            <a:xfrm>
              <a:off x="0" y="0"/>
              <a:ext cx="1863090" cy="1570990"/>
            </a:xfrm>
            <a:custGeom>
              <a:avLst/>
              <a:gdLst/>
              <a:ahLst/>
              <a:cxnLst/>
              <a:rect l="l" t="t" r="r" b="b"/>
              <a:pathLst>
                <a:path w="1863090" h="1570990">
                  <a:moveTo>
                    <a:pt x="956310" y="0"/>
                  </a:moveTo>
                  <a:lnTo>
                    <a:pt x="906780" y="0"/>
                  </a:lnTo>
                  <a:lnTo>
                    <a:pt x="0" y="1570990"/>
                  </a:lnTo>
                  <a:lnTo>
                    <a:pt x="49530" y="1570990"/>
                  </a:lnTo>
                  <a:lnTo>
                    <a:pt x="901700" y="1570990"/>
                  </a:lnTo>
                  <a:lnTo>
                    <a:pt x="951230" y="1570990"/>
                  </a:lnTo>
                  <a:lnTo>
                    <a:pt x="1813560" y="1570990"/>
                  </a:lnTo>
                  <a:lnTo>
                    <a:pt x="1863090" y="1570990"/>
                  </a:lnTo>
                  <a:close/>
                </a:path>
              </a:pathLst>
            </a:custGeom>
            <a:solidFill>
              <a:srgbClr val="25798C"/>
            </a:solidFill>
          </p:spPr>
        </p:sp>
        <p:sp>
          <p:nvSpPr>
            <p:cNvPr id="11" name="Freeform 11"/>
            <p:cNvSpPr/>
            <p:nvPr/>
          </p:nvSpPr>
          <p:spPr>
            <a:xfrm>
              <a:off x="906780" y="0"/>
              <a:ext cx="5261530" cy="1570990"/>
            </a:xfrm>
            <a:custGeom>
              <a:avLst/>
              <a:gdLst/>
              <a:ahLst/>
              <a:cxnLst/>
              <a:rect l="l" t="t" r="r" b="b"/>
              <a:pathLst>
                <a:path w="5261530" h="1570990">
                  <a:moveTo>
                    <a:pt x="4354750" y="0"/>
                  </a:moveTo>
                  <a:lnTo>
                    <a:pt x="0" y="0"/>
                  </a:lnTo>
                  <a:lnTo>
                    <a:pt x="906780" y="1570990"/>
                  </a:lnTo>
                  <a:lnTo>
                    <a:pt x="5261530" y="1570990"/>
                  </a:lnTo>
                  <a:close/>
                </a:path>
              </a:pathLst>
            </a:custGeom>
            <a:solidFill>
              <a:srgbClr val="25798C"/>
            </a:solidFill>
          </p:spPr>
        </p:sp>
      </p:grpSp>
      <p:pic>
        <p:nvPicPr>
          <p:cNvPr id="12" name="Picture 12"/>
          <p:cNvPicPr>
            <a:picLocks noChangeAspect="1"/>
          </p:cNvPicPr>
          <p:nvPr/>
        </p:nvPicPr>
        <p:blipFill>
          <a:blip r:embed="rId3"/>
          <a:srcRect/>
          <a:stretch>
            <a:fillRect/>
          </a:stretch>
        </p:blipFill>
        <p:spPr>
          <a:xfrm>
            <a:off x="7030162" y="9110930"/>
            <a:ext cx="2113838" cy="918559"/>
          </a:xfrm>
          <a:prstGeom prst="rect">
            <a:avLst/>
          </a:prstGeom>
        </p:spPr>
      </p:pic>
      <p:pic>
        <p:nvPicPr>
          <p:cNvPr id="13" name="Picture 13"/>
          <p:cNvPicPr>
            <a:picLocks noChangeAspect="1"/>
          </p:cNvPicPr>
          <p:nvPr/>
        </p:nvPicPr>
        <p:blipFill>
          <a:blip r:embed="rId4"/>
          <a:srcRect/>
          <a:stretch>
            <a:fillRect/>
          </a:stretch>
        </p:blipFill>
        <p:spPr>
          <a:xfrm>
            <a:off x="2363422" y="8968541"/>
            <a:ext cx="1491370" cy="829089"/>
          </a:xfrm>
          <a:prstGeom prst="rect">
            <a:avLst/>
          </a:prstGeom>
        </p:spPr>
      </p:pic>
      <p:pic>
        <p:nvPicPr>
          <p:cNvPr id="14" name="Picture 14"/>
          <p:cNvPicPr>
            <a:picLocks noChangeAspect="1"/>
          </p:cNvPicPr>
          <p:nvPr/>
        </p:nvPicPr>
        <p:blipFill>
          <a:blip r:embed="rId5"/>
          <a:srcRect b="18520"/>
          <a:stretch>
            <a:fillRect/>
          </a:stretch>
        </p:blipFill>
        <p:spPr>
          <a:xfrm>
            <a:off x="-533400" y="2115753"/>
            <a:ext cx="10999011" cy="5817089"/>
          </a:xfrm>
          <a:prstGeom prst="rect">
            <a:avLst/>
          </a:prstGeom>
        </p:spPr>
      </p:pic>
      <p:sp>
        <p:nvSpPr>
          <p:cNvPr id="15" name="TextBox 15"/>
          <p:cNvSpPr txBox="1"/>
          <p:nvPr/>
        </p:nvSpPr>
        <p:spPr>
          <a:xfrm>
            <a:off x="353393" y="548376"/>
            <a:ext cx="8981859" cy="3134755"/>
          </a:xfrm>
          <a:prstGeom prst="rect">
            <a:avLst/>
          </a:prstGeom>
        </p:spPr>
        <p:txBody>
          <a:bodyPr lIns="0" tIns="0" rIns="0" bIns="0" rtlCol="0" anchor="t">
            <a:spAutoFit/>
          </a:bodyPr>
          <a:lstStyle/>
          <a:p>
            <a:pPr algn="ctr">
              <a:lnSpc>
                <a:spcPts val="12533"/>
              </a:lnSpc>
            </a:pPr>
            <a:r>
              <a:rPr lang="en-US" sz="8952">
                <a:solidFill>
                  <a:srgbClr val="000000"/>
                </a:solidFill>
                <a:latin typeface="Oswald"/>
              </a:rPr>
              <a:t>Welcome!</a:t>
            </a:r>
          </a:p>
          <a:p>
            <a:pPr marL="0" lvl="0" indent="0" algn="ctr">
              <a:lnSpc>
                <a:spcPts val="12533"/>
              </a:lnSpc>
              <a:spcBef>
                <a:spcPct val="0"/>
              </a:spcBef>
            </a:pPr>
            <a:r>
              <a:rPr lang="en-US" sz="8952">
                <a:solidFill>
                  <a:srgbClr val="000000"/>
                </a:solidFill>
                <a:latin typeface="Oswald"/>
              </a:rPr>
              <a:t>We will begin shortly </a:t>
            </a:r>
          </a:p>
        </p:txBody>
      </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071708" y="908559"/>
            <a:ext cx="6923891" cy="6835769"/>
          </a:xfrm>
          <a:prstGeom prst="rect">
            <a:avLst/>
          </a:prstGeom>
        </p:spPr>
      </p:pic>
      <p:pic>
        <p:nvPicPr>
          <p:cNvPr id="17" name="Picture 17"/>
          <p:cNvPicPr>
            <a:picLocks noChangeAspect="1"/>
          </p:cNvPicPr>
          <p:nvPr/>
        </p:nvPicPr>
        <p:blipFill>
          <a:blip r:embed="rId8"/>
          <a:srcRect/>
          <a:stretch>
            <a:fillRect/>
          </a:stretch>
        </p:blipFill>
        <p:spPr>
          <a:xfrm>
            <a:off x="4353107" y="9383086"/>
            <a:ext cx="2426172" cy="511702"/>
          </a:xfrm>
          <a:prstGeom prst="rect">
            <a:avLst/>
          </a:prstGeom>
        </p:spPr>
      </p:pic>
      <p:sp>
        <p:nvSpPr>
          <p:cNvPr id="18" name="TextBox 18"/>
          <p:cNvSpPr txBox="1"/>
          <p:nvPr/>
        </p:nvSpPr>
        <p:spPr>
          <a:xfrm>
            <a:off x="14305764" y="320469"/>
            <a:ext cx="3689835" cy="408882"/>
          </a:xfrm>
          <a:prstGeom prst="rect">
            <a:avLst/>
          </a:prstGeom>
        </p:spPr>
        <p:txBody>
          <a:bodyPr lIns="0" tIns="0" rIns="0" bIns="0" rtlCol="0" anchor="t">
            <a:spAutoFit/>
          </a:bodyPr>
          <a:lstStyle/>
          <a:p>
            <a:pPr marL="0" lvl="0" indent="0" algn="l">
              <a:lnSpc>
                <a:spcPts val="3078"/>
              </a:lnSpc>
              <a:spcBef>
                <a:spcPct val="0"/>
              </a:spcBef>
            </a:pPr>
            <a:r>
              <a:rPr lang="en-US" sz="2748" u="none">
                <a:solidFill>
                  <a:srgbClr val="25798C"/>
                </a:solidFill>
                <a:latin typeface="Josefin Sans Regular"/>
              </a:rPr>
              <a:t>#QualitySocialServices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CF99B6-86F4-479B-84EC-6D9E3913AD20}"/>
              </a:ext>
            </a:extLst>
          </p:cNvPr>
          <p:cNvSpPr/>
          <p:nvPr/>
        </p:nvSpPr>
        <p:spPr>
          <a:xfrm>
            <a:off x="0" y="0"/>
            <a:ext cx="18288000" cy="10287000"/>
          </a:xfrm>
          <a:prstGeom prst="rect">
            <a:avLst/>
          </a:prstGeom>
          <a:gradFill flip="none" rotWithShape="1">
            <a:gsLst>
              <a:gs pos="0">
                <a:srgbClr val="53247F">
                  <a:tint val="66000"/>
                  <a:satMod val="160000"/>
                </a:srgbClr>
              </a:gs>
              <a:gs pos="61000">
                <a:srgbClr val="53247F">
                  <a:tint val="44500"/>
                  <a:satMod val="160000"/>
                </a:srgbClr>
              </a:gs>
              <a:gs pos="100000">
                <a:srgbClr val="53247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700"/>
          </a:p>
        </p:txBody>
      </p:sp>
      <p:sp>
        <p:nvSpPr>
          <p:cNvPr id="11" name="Content Placeholder 2">
            <a:extLst>
              <a:ext uri="{FF2B5EF4-FFF2-40B4-BE49-F238E27FC236}">
                <a16:creationId xmlns:a16="http://schemas.microsoft.com/office/drawing/2014/main" id="{2661211D-2296-4D5F-B0F7-2C60C17D50CB}"/>
              </a:ext>
            </a:extLst>
          </p:cNvPr>
          <p:cNvSpPr txBox="1">
            <a:spLocks/>
          </p:cNvSpPr>
          <p:nvPr/>
        </p:nvSpPr>
        <p:spPr>
          <a:xfrm>
            <a:off x="410097" y="6309939"/>
            <a:ext cx="8223387" cy="2761797"/>
          </a:xfrm>
          <a:prstGeom prst="rect">
            <a:avLst/>
          </a:prstGeom>
          <a:solidFill>
            <a:srgbClr val="53247F"/>
          </a:solidFill>
          <a:ln w="76200">
            <a:solidFill>
              <a:srgbClr val="92D8D1"/>
            </a:solidFill>
          </a:ln>
        </p:spPr>
        <p:txBody>
          <a:bodyPr vert="horz" lIns="137160" tIns="68580" rIns="137160" bIns="6858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Font typeface="Arial" panose="020B0604020202020204" pitchFamily="34" charset="0"/>
              <a:buChar char="•"/>
            </a:pPr>
            <a:endParaRPr lang="en-GB" sz="600">
              <a:solidFill>
                <a:schemeClr val="bg1"/>
              </a:solidFill>
              <a:latin typeface="Arial" panose="020B0604020202020204" pitchFamily="34" charset="0"/>
              <a:cs typeface="Arial" panose="020B0604020202020204" pitchFamily="34" charset="0"/>
            </a:endParaRPr>
          </a:p>
          <a:p>
            <a:pPr marL="1200150" lvl="1" indent="-514350" algn="l">
              <a:buClr>
                <a:srgbClr val="92D8D1"/>
              </a:buClr>
              <a:buFont typeface="Wingdings" panose="05000000000000000000" pitchFamily="2" charset="2"/>
              <a:buChar char="Ø"/>
            </a:pPr>
            <a:r>
              <a:rPr lang="en-GB" sz="3600" b="1">
                <a:solidFill>
                  <a:schemeClr val="bg1"/>
                </a:solidFill>
                <a:latin typeface="Arial" panose="020B0604020202020204" pitchFamily="34" charset="0"/>
                <a:cs typeface="Times New Roman" panose="02020603050405020304" pitchFamily="18" charset="0"/>
              </a:rPr>
              <a:t>More people choose the PA Model for their support.</a:t>
            </a:r>
          </a:p>
          <a:p>
            <a:pPr marL="1200150" lvl="1" indent="-514350" algn="l">
              <a:buClr>
                <a:srgbClr val="92D8D1"/>
              </a:buClr>
              <a:buFont typeface="Wingdings" panose="05000000000000000000" pitchFamily="2" charset="2"/>
              <a:buChar char="Ø"/>
            </a:pPr>
            <a:r>
              <a:rPr lang="en-GB" sz="3600" b="1">
                <a:solidFill>
                  <a:schemeClr val="bg1"/>
                </a:solidFill>
                <a:latin typeface="Arial" panose="020B0604020202020204" pitchFamily="34" charset="0"/>
                <a:cs typeface="Times New Roman" panose="02020603050405020304" pitchFamily="18" charset="0"/>
              </a:rPr>
              <a:t>More people choose to work for ENABLE.</a:t>
            </a:r>
          </a:p>
          <a:p>
            <a:pPr lvl="1" algn="l">
              <a:buClr>
                <a:srgbClr val="92D8D1"/>
              </a:buClr>
            </a:pPr>
            <a:endParaRPr lang="en-GB" sz="3600" b="1">
              <a:solidFill>
                <a:srgbClr val="92D8D1"/>
              </a:solidFill>
              <a:latin typeface="Arial" panose="020B06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6062052-7516-4A13-88DF-5F62E73473D6}"/>
              </a:ext>
            </a:extLst>
          </p:cNvPr>
          <p:cNvSpPr txBox="1"/>
          <p:nvPr/>
        </p:nvSpPr>
        <p:spPr>
          <a:xfrm>
            <a:off x="3802062" y="407936"/>
            <a:ext cx="10683876" cy="1015663"/>
          </a:xfrm>
          <a:prstGeom prst="rect">
            <a:avLst/>
          </a:prstGeom>
          <a:solidFill>
            <a:srgbClr val="53247F"/>
          </a:solidFill>
          <a:ln w="76200">
            <a:solidFill>
              <a:srgbClr val="92D8D1"/>
            </a:solidFill>
          </a:ln>
        </p:spPr>
        <p:txBody>
          <a:bodyPr wrap="square" rtlCol="0">
            <a:spAutoFit/>
          </a:bodyPr>
          <a:lstStyle/>
          <a:p>
            <a:pPr algn="ctr"/>
            <a:r>
              <a:rPr lang="en-GB" sz="6000" b="1">
                <a:solidFill>
                  <a:schemeClr val="bg1"/>
                </a:solidFill>
                <a:latin typeface="Arial" panose="020B0604020202020204" pitchFamily="34" charset="0"/>
                <a:cs typeface="Arial" panose="020B0604020202020204" pitchFamily="34" charset="0"/>
              </a:rPr>
              <a:t>What it means: For ENABLE</a:t>
            </a:r>
          </a:p>
        </p:txBody>
      </p:sp>
      <p:graphicFrame>
        <p:nvGraphicFramePr>
          <p:cNvPr id="7" name="Chart 6">
            <a:extLst>
              <a:ext uri="{FF2B5EF4-FFF2-40B4-BE49-F238E27FC236}">
                <a16:creationId xmlns:a16="http://schemas.microsoft.com/office/drawing/2014/main" id="{E52CDDE3-65E0-4545-8190-770E3B55F0AE}"/>
              </a:ext>
            </a:extLst>
          </p:cNvPr>
          <p:cNvGraphicFramePr>
            <a:graphicFrameLocks/>
          </p:cNvGraphicFramePr>
          <p:nvPr/>
        </p:nvGraphicFramePr>
        <p:xfrm>
          <a:off x="-306195" y="1254633"/>
          <a:ext cx="9194937" cy="4769103"/>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a:extLst>
              <a:ext uri="{FF2B5EF4-FFF2-40B4-BE49-F238E27FC236}">
                <a16:creationId xmlns:a16="http://schemas.microsoft.com/office/drawing/2014/main" id="{D4DDCE27-7FCD-41DD-87F4-BC1CCEA8894A}"/>
              </a:ext>
            </a:extLst>
          </p:cNvPr>
          <p:cNvSpPr txBox="1">
            <a:spLocks/>
          </p:cNvSpPr>
          <p:nvPr/>
        </p:nvSpPr>
        <p:spPr>
          <a:xfrm>
            <a:off x="8888742" y="1877700"/>
            <a:ext cx="9144000" cy="7622034"/>
          </a:xfrm>
          <a:prstGeom prst="rect">
            <a:avLst/>
          </a:prstGeom>
          <a:solidFill>
            <a:srgbClr val="53247F"/>
          </a:solidFill>
          <a:ln w="76200">
            <a:solidFill>
              <a:srgbClr val="92D8D1"/>
            </a:solidFill>
          </a:ln>
        </p:spPr>
        <p:txBody>
          <a:bodyPr vert="horz" lIns="137160" tIns="68580" rIns="137160" bIns="6858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Font typeface="Arial" panose="020B0604020202020204" pitchFamily="34" charset="0"/>
              <a:buChar char="•"/>
            </a:pPr>
            <a:endParaRPr lang="en-GB" sz="600">
              <a:solidFill>
                <a:schemeClr val="bg1"/>
              </a:solidFill>
              <a:latin typeface="Arial" panose="020B0604020202020204" pitchFamily="34" charset="0"/>
              <a:cs typeface="Arial" panose="020B0604020202020204" pitchFamily="34" charset="0"/>
            </a:endParaRPr>
          </a:p>
          <a:p>
            <a:pPr marL="428625" indent="-428625" algn="l">
              <a:buClr>
                <a:srgbClr val="92D8D1"/>
              </a:buClr>
              <a:buFont typeface="Arial" panose="020B0604020202020204" pitchFamily="34" charset="0"/>
              <a:buChar char="•"/>
            </a:pPr>
            <a:r>
              <a:rPr lang="en-GB" sz="3600" b="1">
                <a:solidFill>
                  <a:srgbClr val="92D8D1"/>
                </a:solidFill>
                <a:latin typeface="Arial" panose="020B0604020202020204" pitchFamily="34" charset="0"/>
                <a:ea typeface="Calibri" panose="020F0502020204030204" pitchFamily="34" charset="0"/>
                <a:cs typeface="Times New Roman" panose="02020603050405020304" pitchFamily="18" charset="0"/>
              </a:rPr>
              <a:t>Supporting more than twice as many people </a:t>
            </a:r>
            <a:r>
              <a:rPr lang="en-GB" sz="3600">
                <a:solidFill>
                  <a:schemeClr val="bg1"/>
                </a:solidFill>
                <a:latin typeface="Arial" panose="020B0604020202020204" pitchFamily="34" charset="0"/>
                <a:ea typeface="Calibri" panose="020F0502020204030204" pitchFamily="34" charset="0"/>
                <a:cs typeface="Times New Roman" panose="02020603050405020304" pitchFamily="18" charset="0"/>
              </a:rPr>
              <a:t>– from </a:t>
            </a:r>
            <a:r>
              <a:rPr lang="en-GB" sz="3600" b="1">
                <a:solidFill>
                  <a:srgbClr val="92D8D1"/>
                </a:solidFill>
                <a:latin typeface="Arial" panose="020B0604020202020204" pitchFamily="34" charset="0"/>
                <a:ea typeface="Calibri" panose="020F0502020204030204" pitchFamily="34" charset="0"/>
                <a:cs typeface="Times New Roman" panose="02020603050405020304" pitchFamily="18" charset="0"/>
              </a:rPr>
              <a:t>3,000 </a:t>
            </a:r>
            <a:r>
              <a:rPr lang="en-GB" sz="3600">
                <a:solidFill>
                  <a:schemeClr val="bg1"/>
                </a:solidFill>
                <a:latin typeface="Arial" panose="020B0604020202020204" pitchFamily="34" charset="0"/>
                <a:ea typeface="Calibri" panose="020F0502020204030204" pitchFamily="34" charset="0"/>
                <a:cs typeface="Times New Roman" panose="02020603050405020304" pitchFamily="18" charset="0"/>
              </a:rPr>
              <a:t>in 2017/18 to </a:t>
            </a:r>
            <a:r>
              <a:rPr lang="en-GB" sz="3600" b="1">
                <a:solidFill>
                  <a:srgbClr val="92D8D1"/>
                </a:solidFill>
                <a:latin typeface="Arial" panose="020B0604020202020204" pitchFamily="34" charset="0"/>
                <a:ea typeface="Calibri" panose="020F0502020204030204" pitchFamily="34" charset="0"/>
                <a:cs typeface="Times New Roman" panose="02020603050405020304" pitchFamily="18" charset="0"/>
              </a:rPr>
              <a:t>6,500 </a:t>
            </a:r>
            <a:r>
              <a:rPr lang="en-GB" sz="3600">
                <a:solidFill>
                  <a:schemeClr val="bg1"/>
                </a:solidFill>
                <a:latin typeface="Arial" panose="020B0604020202020204" pitchFamily="34" charset="0"/>
                <a:ea typeface="Calibri" panose="020F0502020204030204" pitchFamily="34" charset="0"/>
                <a:cs typeface="Times New Roman" panose="02020603050405020304" pitchFamily="18" charset="0"/>
              </a:rPr>
              <a:t>in 2022/23.</a:t>
            </a:r>
          </a:p>
          <a:p>
            <a:pPr marL="428625" indent="-428625" algn="l">
              <a:buClr>
                <a:srgbClr val="92D8D1"/>
              </a:buClr>
              <a:buFont typeface="Arial" panose="020B0604020202020204" pitchFamily="34" charset="0"/>
              <a:buChar char="•"/>
            </a:pPr>
            <a:r>
              <a:rPr lang="en-GB" sz="3600" b="1">
                <a:solidFill>
                  <a:srgbClr val="92D8D1"/>
                </a:solidFill>
                <a:latin typeface="Arial" panose="020B0604020202020204" pitchFamily="34" charset="0"/>
                <a:cs typeface="Times New Roman" panose="02020603050405020304" pitchFamily="18" charset="0"/>
              </a:rPr>
              <a:t>Doubled revenue levels </a:t>
            </a:r>
            <a:r>
              <a:rPr lang="en-GB" sz="3600">
                <a:solidFill>
                  <a:schemeClr val="bg1"/>
                </a:solidFill>
                <a:latin typeface="Arial" panose="020B0604020202020204" pitchFamily="34" charset="0"/>
                <a:cs typeface="Times New Roman" panose="02020603050405020304" pitchFamily="18" charset="0"/>
              </a:rPr>
              <a:t>from </a:t>
            </a:r>
            <a:r>
              <a:rPr lang="en-GB" sz="3600" b="1">
                <a:solidFill>
                  <a:srgbClr val="92D8D1"/>
                </a:solidFill>
                <a:latin typeface="Arial" panose="020B0604020202020204" pitchFamily="34" charset="0"/>
                <a:cs typeface="Times New Roman" panose="02020603050405020304" pitchFamily="18" charset="0"/>
              </a:rPr>
              <a:t>£30m </a:t>
            </a:r>
            <a:r>
              <a:rPr lang="en-GB" sz="3600">
                <a:solidFill>
                  <a:schemeClr val="bg1"/>
                </a:solidFill>
                <a:latin typeface="Arial" panose="020B0604020202020204" pitchFamily="34" charset="0"/>
                <a:cs typeface="Times New Roman" panose="02020603050405020304" pitchFamily="18" charset="0"/>
              </a:rPr>
              <a:t>in 2017/18 to a projected </a:t>
            </a:r>
            <a:r>
              <a:rPr lang="en-GB" sz="3600" b="1">
                <a:solidFill>
                  <a:srgbClr val="92D8D1"/>
                </a:solidFill>
                <a:latin typeface="Arial" panose="020B0604020202020204" pitchFamily="34" charset="0"/>
                <a:cs typeface="Times New Roman" panose="02020603050405020304" pitchFamily="18" charset="0"/>
              </a:rPr>
              <a:t>£60m </a:t>
            </a:r>
            <a:r>
              <a:rPr lang="en-GB" sz="3600">
                <a:solidFill>
                  <a:schemeClr val="bg1"/>
                </a:solidFill>
                <a:latin typeface="Arial" panose="020B0604020202020204" pitchFamily="34" charset="0"/>
                <a:cs typeface="Times New Roman" panose="02020603050405020304" pitchFamily="18" charset="0"/>
              </a:rPr>
              <a:t>in 2022/23.</a:t>
            </a:r>
          </a:p>
          <a:p>
            <a:pPr marL="428625" indent="-428625" algn="l">
              <a:buClr>
                <a:srgbClr val="92D8D1"/>
              </a:buClr>
              <a:buFont typeface="Arial" panose="020B0604020202020204" pitchFamily="34" charset="0"/>
              <a:buChar char="•"/>
            </a:pPr>
            <a:r>
              <a:rPr lang="en-GB" sz="3600">
                <a:solidFill>
                  <a:schemeClr val="bg1"/>
                </a:solidFill>
                <a:latin typeface="Arial" panose="020B0604020202020204" pitchFamily="34" charset="0"/>
                <a:ea typeface="Calibri" panose="020F0502020204030204" pitchFamily="34" charset="0"/>
                <a:cs typeface="Times New Roman" panose="02020603050405020304" pitchFamily="18" charset="0"/>
              </a:rPr>
              <a:t>Approaches from commissioners to </a:t>
            </a:r>
            <a:r>
              <a:rPr lang="en-GB" sz="3600" b="1">
                <a:solidFill>
                  <a:srgbClr val="92D8D1"/>
                </a:solidFill>
                <a:latin typeface="Arial" panose="020B0604020202020204" pitchFamily="34" charset="0"/>
                <a:ea typeface="Calibri" panose="020F0502020204030204" pitchFamily="34" charset="0"/>
                <a:cs typeface="Times New Roman" panose="02020603050405020304" pitchFamily="18" charset="0"/>
              </a:rPr>
              <a:t>take on services </a:t>
            </a:r>
            <a:r>
              <a:rPr lang="en-GB" sz="3600">
                <a:solidFill>
                  <a:schemeClr val="bg1"/>
                </a:solidFill>
                <a:latin typeface="Arial" panose="020B0604020202020204" pitchFamily="34" charset="0"/>
                <a:ea typeface="Calibri" panose="020F0502020204030204" pitchFamily="34" charset="0"/>
                <a:cs typeface="Times New Roman" panose="02020603050405020304" pitchFamily="18" charset="0"/>
              </a:rPr>
              <a:t>from failing providers.</a:t>
            </a:r>
            <a:endParaRPr lang="en-GB" sz="3600">
              <a:solidFill>
                <a:schemeClr val="bg1"/>
              </a:solidFill>
              <a:latin typeface="Arial" panose="020B0604020202020204" pitchFamily="34" charset="0"/>
              <a:cs typeface="Times New Roman" panose="02020603050405020304" pitchFamily="18" charset="0"/>
            </a:endParaRPr>
          </a:p>
          <a:p>
            <a:pPr marL="428625" indent="-428625" algn="l">
              <a:buClr>
                <a:srgbClr val="92D8D1"/>
              </a:buClr>
              <a:buFont typeface="Arial" panose="020B0604020202020204" pitchFamily="34" charset="0"/>
              <a:buChar char="•"/>
            </a:pPr>
            <a:r>
              <a:rPr lang="en-GB" sz="3600" b="1">
                <a:solidFill>
                  <a:srgbClr val="92D8D1"/>
                </a:solidFill>
                <a:latin typeface="Arial" panose="020B0604020202020204" pitchFamily="34" charset="0"/>
                <a:cs typeface="Times New Roman" panose="02020603050405020304" pitchFamily="18" charset="0"/>
              </a:rPr>
              <a:t>Largest community-based care charity </a:t>
            </a:r>
            <a:r>
              <a:rPr lang="en-GB" sz="3600">
                <a:solidFill>
                  <a:schemeClr val="bg1"/>
                </a:solidFill>
                <a:latin typeface="Arial" panose="020B0604020202020204" pitchFamily="34" charset="0"/>
                <a:cs typeface="Times New Roman" panose="02020603050405020304" pitchFamily="18" charset="0"/>
              </a:rPr>
              <a:t>in Scotland.</a:t>
            </a:r>
          </a:p>
          <a:p>
            <a:pPr marL="428625" indent="-428625" algn="l">
              <a:buClr>
                <a:srgbClr val="92D8D1"/>
              </a:buClr>
              <a:buFont typeface="Arial" panose="020B0604020202020204" pitchFamily="34" charset="0"/>
              <a:buChar char="•"/>
            </a:pPr>
            <a:r>
              <a:rPr lang="en-GB" sz="3600">
                <a:solidFill>
                  <a:schemeClr val="bg1"/>
                </a:solidFill>
                <a:latin typeface="Arial" panose="020B0604020202020204" pitchFamily="34" charset="0"/>
                <a:cs typeface="Times New Roman" panose="02020603050405020304" pitchFamily="18" charset="0"/>
              </a:rPr>
              <a:t>One of Scotland’s </a:t>
            </a:r>
            <a:r>
              <a:rPr lang="en-GB" sz="3600" b="1">
                <a:solidFill>
                  <a:srgbClr val="92D8D1"/>
                </a:solidFill>
                <a:latin typeface="Arial" panose="020B0604020202020204" pitchFamily="34" charset="0"/>
                <a:cs typeface="Times New Roman" panose="02020603050405020304" pitchFamily="18" charset="0"/>
              </a:rPr>
              <a:t>40</a:t>
            </a:r>
            <a:r>
              <a:rPr lang="en-GB" sz="3600">
                <a:solidFill>
                  <a:schemeClr val="bg1"/>
                </a:solidFill>
                <a:latin typeface="Arial" panose="020B0604020202020204" pitchFamily="34" charset="0"/>
                <a:cs typeface="Times New Roman" panose="02020603050405020304" pitchFamily="18" charset="0"/>
              </a:rPr>
              <a:t> </a:t>
            </a:r>
            <a:r>
              <a:rPr lang="en-GB" sz="3600" b="1">
                <a:solidFill>
                  <a:srgbClr val="92D8D1"/>
                </a:solidFill>
                <a:latin typeface="Arial" panose="020B0604020202020204" pitchFamily="34" charset="0"/>
                <a:cs typeface="Times New Roman" panose="02020603050405020304" pitchFamily="18" charset="0"/>
              </a:rPr>
              <a:t>largest employers</a:t>
            </a:r>
            <a:r>
              <a:rPr lang="en-GB" sz="3600">
                <a:solidFill>
                  <a:schemeClr val="bg1"/>
                </a:solidFill>
                <a:latin typeface="Arial" panose="020B0604020202020204" pitchFamily="34" charset="0"/>
                <a:cs typeface="Times New Roman" panose="02020603050405020304" pitchFamily="18" charset="0"/>
              </a:rPr>
              <a:t>.</a:t>
            </a:r>
          </a:p>
          <a:p>
            <a:pPr marL="428625" indent="-428625" algn="l">
              <a:buClr>
                <a:srgbClr val="92D8D1"/>
              </a:buClr>
              <a:buFont typeface="Arial" panose="020B0604020202020204" pitchFamily="34" charset="0"/>
              <a:buChar char="•"/>
            </a:pPr>
            <a:r>
              <a:rPr lang="en-GB" sz="3600">
                <a:solidFill>
                  <a:schemeClr val="bg1"/>
                </a:solidFill>
                <a:latin typeface="Arial" panose="020B0604020202020204" pitchFamily="34" charset="0"/>
                <a:cs typeface="Times New Roman" panose="02020603050405020304" pitchFamily="18" charset="0"/>
              </a:rPr>
              <a:t>Recognised as one of the </a:t>
            </a:r>
            <a:r>
              <a:rPr lang="en-GB" sz="3600" b="1">
                <a:solidFill>
                  <a:srgbClr val="92D8D1"/>
                </a:solidFill>
                <a:latin typeface="Arial" panose="020B0604020202020204" pitchFamily="34" charset="0"/>
                <a:cs typeface="Times New Roman" panose="02020603050405020304" pitchFamily="18" charset="0"/>
              </a:rPr>
              <a:t>top 30 social care providers in the UK</a:t>
            </a:r>
            <a:r>
              <a:rPr lang="en-GB" sz="3600">
                <a:solidFill>
                  <a:schemeClr val="bg1"/>
                </a:solidFill>
                <a:latin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3192746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CF99B6-86F4-479B-84EC-6D9E3913AD20}"/>
              </a:ext>
            </a:extLst>
          </p:cNvPr>
          <p:cNvSpPr/>
          <p:nvPr/>
        </p:nvSpPr>
        <p:spPr>
          <a:xfrm>
            <a:off x="0" y="0"/>
            <a:ext cx="18288000" cy="10287000"/>
          </a:xfrm>
          <a:prstGeom prst="rect">
            <a:avLst/>
          </a:prstGeom>
          <a:gradFill flip="none" rotWithShape="1">
            <a:gsLst>
              <a:gs pos="0">
                <a:srgbClr val="53247F">
                  <a:tint val="66000"/>
                  <a:satMod val="160000"/>
                </a:srgbClr>
              </a:gs>
              <a:gs pos="61000">
                <a:srgbClr val="53247F">
                  <a:tint val="44500"/>
                  <a:satMod val="160000"/>
                </a:srgbClr>
              </a:gs>
              <a:gs pos="100000">
                <a:srgbClr val="53247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700"/>
          </a:p>
        </p:txBody>
      </p:sp>
      <p:sp>
        <p:nvSpPr>
          <p:cNvPr id="11" name="Content Placeholder 2">
            <a:extLst>
              <a:ext uri="{FF2B5EF4-FFF2-40B4-BE49-F238E27FC236}">
                <a16:creationId xmlns:a16="http://schemas.microsoft.com/office/drawing/2014/main" id="{2661211D-2296-4D5F-B0F7-2C60C17D50CB}"/>
              </a:ext>
            </a:extLst>
          </p:cNvPr>
          <p:cNvSpPr txBox="1">
            <a:spLocks/>
          </p:cNvSpPr>
          <p:nvPr/>
        </p:nvSpPr>
        <p:spPr>
          <a:xfrm>
            <a:off x="650807" y="7696199"/>
            <a:ext cx="16986387" cy="2182865"/>
          </a:xfrm>
          <a:prstGeom prst="rect">
            <a:avLst/>
          </a:prstGeom>
          <a:solidFill>
            <a:srgbClr val="53247F"/>
          </a:solidFill>
          <a:ln w="76200">
            <a:solidFill>
              <a:srgbClr val="92D8D1"/>
            </a:solidFill>
          </a:ln>
        </p:spPr>
        <p:txBody>
          <a:bodyPr vert="horz" lIns="137160" tIns="68580" rIns="137160" bIns="6858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Font typeface="Arial" panose="020B0604020202020204" pitchFamily="34" charset="0"/>
              <a:buChar char="•"/>
            </a:pPr>
            <a:endParaRPr lang="en-GB" sz="600">
              <a:solidFill>
                <a:schemeClr val="bg1"/>
              </a:solidFill>
              <a:latin typeface="Arial" panose="020B0604020202020204" pitchFamily="34" charset="0"/>
              <a:cs typeface="Arial" panose="020B0604020202020204" pitchFamily="34" charset="0"/>
            </a:endParaRPr>
          </a:p>
          <a:p>
            <a:pPr marL="685800" indent="-685800" algn="l">
              <a:buFont typeface="Arial" panose="020B0604020202020204" pitchFamily="34" charset="0"/>
              <a:buChar char="•"/>
            </a:pPr>
            <a:r>
              <a:rPr lang="en-GB" sz="3600">
                <a:solidFill>
                  <a:schemeClr val="bg1"/>
                </a:solidFill>
                <a:latin typeface="Arial" panose="020B0604020202020204" pitchFamily="34" charset="0"/>
                <a:cs typeface="Arial" panose="020B0604020202020204" pitchFamily="34" charset="0"/>
              </a:rPr>
              <a:t>Evidence session with the UK Parliament’s House of Lords Adult Social Care Committee</a:t>
            </a:r>
          </a:p>
          <a:p>
            <a:pPr marL="685800" indent="-685800" algn="l">
              <a:buFont typeface="Arial" panose="020B0604020202020204" pitchFamily="34" charset="0"/>
              <a:buChar char="•"/>
            </a:pPr>
            <a:r>
              <a:rPr lang="en-GB" sz="3600">
                <a:solidFill>
                  <a:schemeClr val="bg1"/>
                </a:solidFill>
                <a:latin typeface="Arial" panose="020B0604020202020204" pitchFamily="34" charset="0"/>
                <a:cs typeface="Arial" panose="020B0604020202020204" pitchFamily="34" charset="0"/>
              </a:rPr>
              <a:t>     </a:t>
            </a:r>
            <a:r>
              <a:rPr lang="en-GB" sz="3600">
                <a:solidFill>
                  <a:srgbClr val="92D8D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https://www.linkedin.com/in/theresashearer/</a:t>
            </a:r>
            <a:r>
              <a:rPr lang="en-GB" sz="3600">
                <a:solidFill>
                  <a:srgbClr val="92D8D1"/>
                </a:solidFill>
                <a:latin typeface="Arial" panose="020B0604020202020204" pitchFamily="34" charset="0"/>
                <a:cs typeface="Arial" panose="020B0604020202020204" pitchFamily="34" charset="0"/>
              </a:rPr>
              <a:t> </a:t>
            </a:r>
            <a:endParaRPr lang="en-GB" sz="3600" b="1">
              <a:solidFill>
                <a:srgbClr val="92D8D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6062052-7516-4A13-88DF-5F62E73473D6}"/>
              </a:ext>
            </a:extLst>
          </p:cNvPr>
          <p:cNvSpPr txBox="1"/>
          <p:nvPr/>
        </p:nvSpPr>
        <p:spPr>
          <a:xfrm>
            <a:off x="3106737" y="407936"/>
            <a:ext cx="12074526" cy="1015663"/>
          </a:xfrm>
          <a:prstGeom prst="rect">
            <a:avLst/>
          </a:prstGeom>
          <a:solidFill>
            <a:srgbClr val="53247F"/>
          </a:solidFill>
          <a:ln w="76200">
            <a:solidFill>
              <a:srgbClr val="92D8D1"/>
            </a:solidFill>
          </a:ln>
        </p:spPr>
        <p:txBody>
          <a:bodyPr wrap="square" rtlCol="0">
            <a:spAutoFit/>
          </a:bodyPr>
          <a:lstStyle/>
          <a:p>
            <a:pPr algn="ctr"/>
            <a:r>
              <a:rPr lang="en-GB" sz="6000" b="1">
                <a:solidFill>
                  <a:schemeClr val="bg1"/>
                </a:solidFill>
                <a:latin typeface="Arial" panose="020B0604020202020204" pitchFamily="34" charset="0"/>
                <a:cs typeface="Arial" panose="020B0604020202020204" pitchFamily="34" charset="0"/>
              </a:rPr>
              <a:t>More on the ENABLE PA Model</a:t>
            </a:r>
          </a:p>
        </p:txBody>
      </p:sp>
      <p:pic>
        <p:nvPicPr>
          <p:cNvPr id="4" name="Picture 3" descr="Graphical user interface&#10;&#10;Description automatically generated">
            <a:extLst>
              <a:ext uri="{FF2B5EF4-FFF2-40B4-BE49-F238E27FC236}">
                <a16:creationId xmlns:a16="http://schemas.microsoft.com/office/drawing/2014/main" id="{7244694D-8E88-45B4-A3A6-0EF331B66F9E}"/>
              </a:ext>
            </a:extLst>
          </p:cNvPr>
          <p:cNvPicPr>
            <a:picLocks noChangeAspect="1"/>
          </p:cNvPicPr>
          <p:nvPr/>
        </p:nvPicPr>
        <p:blipFill rotWithShape="1">
          <a:blip r:embed="rId4">
            <a:extLst>
              <a:ext uri="{28A0092B-C50C-407E-A947-70E740481C1C}">
                <a14:useLocalDpi xmlns:a14="http://schemas.microsoft.com/office/drawing/2010/main" val="0"/>
              </a:ext>
            </a:extLst>
          </a:blip>
          <a:srcRect t="589" b="7983"/>
          <a:stretch/>
        </p:blipFill>
        <p:spPr>
          <a:xfrm>
            <a:off x="794108" y="1888263"/>
            <a:ext cx="4699028" cy="5400000"/>
          </a:xfrm>
          <a:prstGeom prst="rect">
            <a:avLst/>
          </a:prstGeom>
          <a:ln w="76200">
            <a:solidFill>
              <a:srgbClr val="92D8D1"/>
            </a:solidFill>
          </a:ln>
        </p:spPr>
      </p:pic>
      <p:pic>
        <p:nvPicPr>
          <p:cNvPr id="9" name="Picture 8">
            <a:extLst>
              <a:ext uri="{FF2B5EF4-FFF2-40B4-BE49-F238E27FC236}">
                <a16:creationId xmlns:a16="http://schemas.microsoft.com/office/drawing/2014/main" id="{6118802A-EC12-47FB-BABD-45442B6696D0}"/>
              </a:ext>
            </a:extLst>
          </p:cNvPr>
          <p:cNvPicPr>
            <a:picLocks noChangeAspect="1"/>
          </p:cNvPicPr>
          <p:nvPr/>
        </p:nvPicPr>
        <p:blipFill rotWithShape="1">
          <a:blip r:embed="rId5">
            <a:extLst>
              <a:ext uri="{28A0092B-C50C-407E-A947-70E740481C1C}">
                <a14:useLocalDpi xmlns:a14="http://schemas.microsoft.com/office/drawing/2010/main" val="0"/>
              </a:ext>
            </a:extLst>
          </a:blip>
          <a:srcRect r="8333" b="8333"/>
          <a:stretch/>
        </p:blipFill>
        <p:spPr>
          <a:xfrm>
            <a:off x="1409366" y="9063462"/>
            <a:ext cx="611133" cy="611133"/>
          </a:xfrm>
          <a:prstGeom prst="rect">
            <a:avLst/>
          </a:prstGeom>
          <a:ln w="12700">
            <a:noFill/>
          </a:ln>
        </p:spPr>
      </p:pic>
      <p:pic>
        <p:nvPicPr>
          <p:cNvPr id="3" name="Picture 2">
            <a:extLst>
              <a:ext uri="{FF2B5EF4-FFF2-40B4-BE49-F238E27FC236}">
                <a16:creationId xmlns:a16="http://schemas.microsoft.com/office/drawing/2014/main" id="{0C34F906-FFA7-4186-8614-AEDB52A21318}"/>
              </a:ext>
            </a:extLst>
          </p:cNvPr>
          <p:cNvPicPr>
            <a:picLocks noChangeAspect="1"/>
          </p:cNvPicPr>
          <p:nvPr/>
        </p:nvPicPr>
        <p:blipFill>
          <a:blip r:embed="rId6"/>
          <a:stretch>
            <a:fillRect/>
          </a:stretch>
        </p:blipFill>
        <p:spPr>
          <a:xfrm>
            <a:off x="7893893" y="1877700"/>
            <a:ext cx="9600000" cy="5400000"/>
          </a:xfrm>
          <a:prstGeom prst="rect">
            <a:avLst/>
          </a:prstGeom>
          <a:ln w="76200">
            <a:solidFill>
              <a:srgbClr val="92D8D1"/>
            </a:solidFill>
          </a:ln>
        </p:spPr>
      </p:pic>
    </p:spTree>
    <p:extLst>
      <p:ext uri="{BB962C8B-B14F-4D97-AF65-F5344CB8AC3E}">
        <p14:creationId xmlns:p14="http://schemas.microsoft.com/office/powerpoint/2010/main" val="2854868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01667" y="1763207"/>
            <a:ext cx="3865533" cy="3865517"/>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t="-908" b="-48955"/>
              </a:stretch>
            </a:blipFill>
          </p:spPr>
        </p:sp>
      </p:grpSp>
      <p:pic>
        <p:nvPicPr>
          <p:cNvPr id="8" name="Picture 8"/>
          <p:cNvPicPr>
            <a:picLocks noChangeAspect="1"/>
          </p:cNvPicPr>
          <p:nvPr/>
        </p:nvPicPr>
        <p:blipFill>
          <a:blip r:embed="rId3"/>
          <a:srcRect l="8845" t="17520" r="7328" b="19856"/>
          <a:stretch>
            <a:fillRect/>
          </a:stretch>
        </p:blipFill>
        <p:spPr>
          <a:xfrm>
            <a:off x="15118353" y="43010"/>
            <a:ext cx="3000731" cy="1455075"/>
          </a:xfrm>
          <a:prstGeom prst="rect">
            <a:avLst/>
          </a:prstGeom>
        </p:spPr>
      </p:pic>
      <p:pic>
        <p:nvPicPr>
          <p:cNvPr id="9" name="Picture 9"/>
          <p:cNvPicPr>
            <a:picLocks noChangeAspect="1"/>
          </p:cNvPicPr>
          <p:nvPr/>
        </p:nvPicPr>
        <p:blipFill>
          <a:blip r:embed="rId4"/>
          <a:srcRect/>
          <a:stretch>
            <a:fillRect/>
          </a:stretch>
        </p:blipFill>
        <p:spPr>
          <a:xfrm>
            <a:off x="15879611" y="9511971"/>
            <a:ext cx="2426172" cy="511702"/>
          </a:xfrm>
          <a:prstGeom prst="rect">
            <a:avLst/>
          </a:prstGeom>
        </p:spPr>
      </p:pic>
      <p:grpSp>
        <p:nvGrpSpPr>
          <p:cNvPr id="13" name="Group 13"/>
          <p:cNvGrpSpPr>
            <a:grpSpLocks noChangeAspect="1"/>
          </p:cNvGrpSpPr>
          <p:nvPr/>
        </p:nvGrpSpPr>
        <p:grpSpPr>
          <a:xfrm>
            <a:off x="10460067" y="5260899"/>
            <a:ext cx="3865533" cy="3865517"/>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t="-7271" b="-30422"/>
              </a:stretch>
            </a:blipFill>
          </p:spPr>
        </p:sp>
      </p:gr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10800" y="4971467"/>
            <a:ext cx="4314842" cy="4259926"/>
          </a:xfrm>
          <a:prstGeom prst="rect">
            <a:avLst/>
          </a:prstGeom>
        </p:spPr>
      </p:pic>
      <p:grpSp>
        <p:nvGrpSpPr>
          <p:cNvPr id="16" name="Group 16"/>
          <p:cNvGrpSpPr>
            <a:grpSpLocks noChangeAspect="1"/>
          </p:cNvGrpSpPr>
          <p:nvPr/>
        </p:nvGrpSpPr>
        <p:grpSpPr>
          <a:xfrm>
            <a:off x="6899095" y="1450812"/>
            <a:ext cx="3997505" cy="3997488"/>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35713" r="-35713"/>
              </a:stretch>
            </a:blipFill>
          </p:spPr>
        </p:sp>
      </p:grpSp>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53623" y="1135160"/>
            <a:ext cx="4547777" cy="4489896"/>
          </a:xfrm>
          <a:prstGeom prst="rect">
            <a:avLst/>
          </a:prstGeom>
        </p:spPr>
      </p:pic>
      <p:grpSp>
        <p:nvGrpSpPr>
          <p:cNvPr id="19" name="Group 19"/>
          <p:cNvGrpSpPr>
            <a:grpSpLocks noChangeAspect="1"/>
          </p:cNvGrpSpPr>
          <p:nvPr/>
        </p:nvGrpSpPr>
        <p:grpSpPr>
          <a:xfrm>
            <a:off x="14060204" y="1562100"/>
            <a:ext cx="3865533" cy="3865517"/>
            <a:chOff x="0" y="0"/>
            <a:chExt cx="6350000" cy="6349975"/>
          </a:xfrm>
        </p:grpSpPr>
        <p:sp>
          <p:nvSpPr>
            <p:cNvPr id="20" name="Freeform 2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b="-33375"/>
              </a:stretch>
            </a:blipFill>
          </p:spPr>
        </p:sp>
      </p:grpSp>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966988" y="1333500"/>
            <a:ext cx="4168612" cy="4115557"/>
          </a:xfrm>
          <a:prstGeom prst="rect">
            <a:avLst/>
          </a:prstGeom>
        </p:spPr>
      </p:pic>
      <p:sp>
        <p:nvSpPr>
          <p:cNvPr id="34" name="TextBox 34"/>
          <p:cNvSpPr txBox="1"/>
          <p:nvPr/>
        </p:nvSpPr>
        <p:spPr>
          <a:xfrm>
            <a:off x="337714" y="449933"/>
            <a:ext cx="13987885" cy="565476"/>
          </a:xfrm>
          <a:prstGeom prst="rect">
            <a:avLst/>
          </a:prstGeom>
        </p:spPr>
        <p:txBody>
          <a:bodyPr wrap="square" lIns="0" tIns="0" rIns="0" bIns="0" rtlCol="0" anchor="t">
            <a:spAutoFit/>
          </a:bodyPr>
          <a:lstStyle/>
          <a:p>
            <a:pPr>
              <a:lnSpc>
                <a:spcPts val="4845"/>
              </a:lnSpc>
            </a:pPr>
            <a:r>
              <a:rPr lang="en-US" sz="3461">
                <a:solidFill>
                  <a:srgbClr val="25798C"/>
                </a:solidFill>
                <a:latin typeface="Oswald Bold"/>
              </a:rPr>
              <a:t>Panel 2: Promising Models Of Quality Measurement Processes From Scotland </a:t>
            </a:r>
          </a:p>
        </p:txBody>
      </p:sp>
      <p:sp>
        <p:nvSpPr>
          <p:cNvPr id="35" name="TextBox 35"/>
          <p:cNvSpPr txBox="1"/>
          <p:nvPr/>
        </p:nvSpPr>
        <p:spPr>
          <a:xfrm>
            <a:off x="152400" y="9837066"/>
            <a:ext cx="2750013" cy="287404"/>
          </a:xfrm>
          <a:prstGeom prst="rect">
            <a:avLst/>
          </a:prstGeom>
        </p:spPr>
        <p:txBody>
          <a:bodyPr lIns="0" tIns="0" rIns="0" bIns="0" rtlCol="0" anchor="t">
            <a:spAutoFit/>
          </a:bodyPr>
          <a:lstStyle/>
          <a:p>
            <a:pPr marL="0" lvl="0" indent="0" algn="l">
              <a:lnSpc>
                <a:spcPts val="2294"/>
              </a:lnSpc>
              <a:spcBef>
                <a:spcPct val="0"/>
              </a:spcBef>
            </a:pPr>
            <a:r>
              <a:rPr lang="en-US" sz="2048" u="none">
                <a:solidFill>
                  <a:srgbClr val="25798C"/>
                </a:solidFill>
                <a:latin typeface="Josefin Sans Regular"/>
              </a:rPr>
              <a:t>#QualitySocialServices </a:t>
            </a:r>
          </a:p>
        </p:txBody>
      </p:sp>
      <p:sp>
        <p:nvSpPr>
          <p:cNvPr id="36" name="TextBox 36"/>
          <p:cNvSpPr txBox="1"/>
          <p:nvPr/>
        </p:nvSpPr>
        <p:spPr>
          <a:xfrm>
            <a:off x="649992" y="5829300"/>
            <a:ext cx="3160008" cy="745526"/>
          </a:xfrm>
          <a:prstGeom prst="rect">
            <a:avLst/>
          </a:prstGeom>
        </p:spPr>
        <p:txBody>
          <a:bodyPr lIns="0" tIns="0" rIns="0" bIns="0" rtlCol="0" anchor="t">
            <a:spAutoFit/>
          </a:bodyPr>
          <a:lstStyle/>
          <a:p>
            <a:pPr algn="ctr">
              <a:lnSpc>
                <a:spcPts val="3076"/>
              </a:lnSpc>
            </a:pPr>
            <a:r>
              <a:rPr lang="en-US" sz="2197">
                <a:solidFill>
                  <a:srgbClr val="000000"/>
                </a:solidFill>
                <a:latin typeface="Poppins Bold"/>
              </a:rPr>
              <a:t>Thomas Bignal </a:t>
            </a:r>
          </a:p>
          <a:p>
            <a:pPr algn="ctr">
              <a:lnSpc>
                <a:spcPts val="2940"/>
              </a:lnSpc>
            </a:pPr>
            <a:r>
              <a:rPr lang="en-US" sz="2100">
                <a:solidFill>
                  <a:srgbClr val="000000"/>
                </a:solidFill>
                <a:latin typeface="Poppins Medium"/>
              </a:rPr>
              <a:t>EASPD</a:t>
            </a:r>
          </a:p>
        </p:txBody>
      </p:sp>
      <p:sp>
        <p:nvSpPr>
          <p:cNvPr id="37" name="TextBox 37"/>
          <p:cNvSpPr txBox="1"/>
          <p:nvPr/>
        </p:nvSpPr>
        <p:spPr>
          <a:xfrm>
            <a:off x="10952851" y="9296507"/>
            <a:ext cx="2763149" cy="1104533"/>
          </a:xfrm>
          <a:prstGeom prst="rect">
            <a:avLst/>
          </a:prstGeom>
        </p:spPr>
        <p:txBody>
          <a:bodyPr lIns="0" tIns="0" rIns="0" bIns="0" rtlCol="0" anchor="t">
            <a:spAutoFit/>
          </a:bodyPr>
          <a:lstStyle/>
          <a:p>
            <a:pPr algn="ctr">
              <a:lnSpc>
                <a:spcPts val="3079"/>
              </a:lnSpc>
            </a:pPr>
            <a:r>
              <a:rPr lang="en-US" sz="2199">
                <a:solidFill>
                  <a:srgbClr val="000000"/>
                </a:solidFill>
                <a:latin typeface="Poppins Bold"/>
              </a:rPr>
              <a:t>Theresa Shearer</a:t>
            </a:r>
          </a:p>
          <a:p>
            <a:pPr algn="ctr">
              <a:lnSpc>
                <a:spcPts val="2940"/>
              </a:lnSpc>
            </a:pPr>
            <a:r>
              <a:rPr lang="en-US" sz="2100">
                <a:solidFill>
                  <a:srgbClr val="000000"/>
                </a:solidFill>
                <a:latin typeface="Poppins Medium"/>
              </a:rPr>
              <a:t>ENABLE Group</a:t>
            </a:r>
          </a:p>
          <a:p>
            <a:pPr algn="ctr">
              <a:lnSpc>
                <a:spcPts val="2691"/>
              </a:lnSpc>
            </a:pPr>
            <a:endParaRPr lang="en-US" sz="2100">
              <a:solidFill>
                <a:srgbClr val="000000"/>
              </a:solidFill>
              <a:latin typeface="Poppins Medium"/>
            </a:endParaRPr>
          </a:p>
        </p:txBody>
      </p:sp>
      <p:sp>
        <p:nvSpPr>
          <p:cNvPr id="42" name="TextBox 42"/>
          <p:cNvSpPr txBox="1"/>
          <p:nvPr/>
        </p:nvSpPr>
        <p:spPr>
          <a:xfrm>
            <a:off x="14279763" y="5560999"/>
            <a:ext cx="3708973" cy="1117001"/>
          </a:xfrm>
          <a:prstGeom prst="rect">
            <a:avLst/>
          </a:prstGeom>
        </p:spPr>
        <p:txBody>
          <a:bodyPr lIns="0" tIns="0" rIns="0" bIns="0" rtlCol="0" anchor="t">
            <a:spAutoFit/>
          </a:bodyPr>
          <a:lstStyle/>
          <a:p>
            <a:pPr algn="ctr">
              <a:lnSpc>
                <a:spcPts val="3076"/>
              </a:lnSpc>
            </a:pPr>
            <a:r>
              <a:rPr lang="en-US" sz="2197">
                <a:solidFill>
                  <a:srgbClr val="000000"/>
                </a:solidFill>
                <a:latin typeface="Poppins Bold"/>
              </a:rPr>
              <a:t>Andy Kerr </a:t>
            </a:r>
          </a:p>
          <a:p>
            <a:pPr algn="ctr">
              <a:lnSpc>
                <a:spcPts val="2940"/>
              </a:lnSpc>
            </a:pPr>
            <a:r>
              <a:rPr lang="en-US" sz="2100">
                <a:solidFill>
                  <a:srgbClr val="000000"/>
                </a:solidFill>
                <a:latin typeface="Poppins Medium"/>
              </a:rPr>
              <a:t>Former Scottish Minister of Health and Social Care</a:t>
            </a:r>
          </a:p>
        </p:txBody>
      </p:sp>
      <p:sp>
        <p:nvSpPr>
          <p:cNvPr id="43" name="TextBox 43"/>
          <p:cNvSpPr txBox="1"/>
          <p:nvPr/>
        </p:nvSpPr>
        <p:spPr>
          <a:xfrm>
            <a:off x="7676251" y="5701431"/>
            <a:ext cx="2763149" cy="1081119"/>
          </a:xfrm>
          <a:prstGeom prst="rect">
            <a:avLst/>
          </a:prstGeom>
        </p:spPr>
        <p:txBody>
          <a:bodyPr lIns="0" tIns="0" rIns="0" bIns="0" rtlCol="0" anchor="t">
            <a:spAutoFit/>
          </a:bodyPr>
          <a:lstStyle/>
          <a:p>
            <a:pPr algn="ctr">
              <a:lnSpc>
                <a:spcPts val="3079"/>
              </a:lnSpc>
            </a:pPr>
            <a:r>
              <a:rPr lang="en-US" sz="2199">
                <a:solidFill>
                  <a:srgbClr val="000000"/>
                </a:solidFill>
                <a:latin typeface="Poppins Bold"/>
              </a:rPr>
              <a:t>Denise </a:t>
            </a:r>
            <a:r>
              <a:rPr lang="en-US" sz="2199" err="1">
                <a:solidFill>
                  <a:srgbClr val="000000"/>
                </a:solidFill>
                <a:latin typeface="Poppins Bold"/>
              </a:rPr>
              <a:t>Fernie</a:t>
            </a:r>
            <a:endParaRPr lang="en-US" sz="2199">
              <a:solidFill>
                <a:srgbClr val="000000"/>
              </a:solidFill>
              <a:latin typeface="Poppins Bold"/>
            </a:endParaRPr>
          </a:p>
          <a:p>
            <a:pPr algn="ctr">
              <a:lnSpc>
                <a:spcPts val="2940"/>
              </a:lnSpc>
            </a:pPr>
            <a:r>
              <a:rPr lang="en-US" sz="2100">
                <a:solidFill>
                  <a:srgbClr val="000000"/>
                </a:solidFill>
                <a:latin typeface="Poppins Medium"/>
              </a:rPr>
              <a:t>ENABLE Group </a:t>
            </a:r>
          </a:p>
          <a:p>
            <a:pPr algn="ctr">
              <a:lnSpc>
                <a:spcPts val="2691"/>
              </a:lnSpc>
            </a:pPr>
            <a:endParaRPr lang="en-US" sz="2100">
              <a:solidFill>
                <a:srgbClr val="000000"/>
              </a:solidFill>
              <a:latin typeface="Poppins Medium"/>
            </a:endParaRPr>
          </a:p>
        </p:txBody>
      </p:sp>
      <p:sp>
        <p:nvSpPr>
          <p:cNvPr id="44" name="TextBox 44"/>
          <p:cNvSpPr txBox="1"/>
          <p:nvPr/>
        </p:nvSpPr>
        <p:spPr>
          <a:xfrm>
            <a:off x="3547481" y="9472581"/>
            <a:ext cx="3539119" cy="1081119"/>
          </a:xfrm>
          <a:prstGeom prst="rect">
            <a:avLst/>
          </a:prstGeom>
        </p:spPr>
        <p:txBody>
          <a:bodyPr lIns="0" tIns="0" rIns="0" bIns="0" rtlCol="0" anchor="t">
            <a:spAutoFit/>
          </a:bodyPr>
          <a:lstStyle/>
          <a:p>
            <a:pPr algn="ctr">
              <a:lnSpc>
                <a:spcPts val="3079"/>
              </a:lnSpc>
            </a:pPr>
            <a:r>
              <a:rPr lang="en-US" sz="2199">
                <a:solidFill>
                  <a:srgbClr val="000000"/>
                </a:solidFill>
                <a:latin typeface="Poppins Bold"/>
              </a:rPr>
              <a:t>Leigh-Anne Macdonald</a:t>
            </a:r>
          </a:p>
          <a:p>
            <a:pPr algn="ctr">
              <a:lnSpc>
                <a:spcPts val="2940"/>
              </a:lnSpc>
            </a:pPr>
            <a:r>
              <a:rPr lang="en-US" sz="2100">
                <a:solidFill>
                  <a:srgbClr val="000000"/>
                </a:solidFill>
                <a:latin typeface="Poppins Medium"/>
              </a:rPr>
              <a:t>ENABLE Group</a:t>
            </a:r>
          </a:p>
          <a:p>
            <a:pPr algn="ctr">
              <a:lnSpc>
                <a:spcPts val="2691"/>
              </a:lnSpc>
            </a:pPr>
            <a:endParaRPr lang="en-US" sz="2100">
              <a:solidFill>
                <a:srgbClr val="000000"/>
              </a:solidFill>
              <a:latin typeface="Poppins Medium"/>
            </a:endParaRPr>
          </a:p>
        </p:txBody>
      </p:sp>
      <p:grpSp>
        <p:nvGrpSpPr>
          <p:cNvPr id="47" name="Group 16">
            <a:extLst>
              <a:ext uri="{FF2B5EF4-FFF2-40B4-BE49-F238E27FC236}">
                <a16:creationId xmlns:a16="http://schemas.microsoft.com/office/drawing/2014/main" id="{2294CEF4-EDFE-C011-7FBC-65DA320D94AD}"/>
              </a:ext>
            </a:extLst>
          </p:cNvPr>
          <p:cNvGrpSpPr>
            <a:grpSpLocks noChangeAspect="1"/>
          </p:cNvGrpSpPr>
          <p:nvPr/>
        </p:nvGrpSpPr>
        <p:grpSpPr>
          <a:xfrm>
            <a:off x="3662655" y="5284454"/>
            <a:ext cx="3821462" cy="3821446"/>
            <a:chOff x="0" y="0"/>
            <a:chExt cx="6350000" cy="6349975"/>
          </a:xfrm>
        </p:grpSpPr>
        <p:sp>
          <p:nvSpPr>
            <p:cNvPr id="48" name="Freeform 17">
              <a:extLst>
                <a:ext uri="{FF2B5EF4-FFF2-40B4-BE49-F238E27FC236}">
                  <a16:creationId xmlns:a16="http://schemas.microsoft.com/office/drawing/2014/main" id="{E946D593-203F-D335-32DE-9F89591F260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35713" r="-35713"/>
              </a:stretch>
            </a:blipFill>
          </p:spPr>
        </p:sp>
      </p:grpSp>
      <p:pic>
        <p:nvPicPr>
          <p:cNvPr id="46" name="Picture 18">
            <a:extLst>
              <a:ext uri="{FF2B5EF4-FFF2-40B4-BE49-F238E27FC236}">
                <a16:creationId xmlns:a16="http://schemas.microsoft.com/office/drawing/2014/main" id="{DE940368-241E-55E9-2264-2919AB75F8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69317" y="4945926"/>
            <a:ext cx="4445149" cy="4388574"/>
          </a:xfrm>
          <a:prstGeom prst="rect">
            <a:avLst/>
          </a:prstGeom>
        </p:spPr>
      </p:pic>
      <p:pic>
        <p:nvPicPr>
          <p:cNvPr id="49" name="Picture 4">
            <a:extLst>
              <a:ext uri="{FF2B5EF4-FFF2-40B4-BE49-F238E27FC236}">
                <a16:creationId xmlns:a16="http://schemas.microsoft.com/office/drawing/2014/main" id="{063FB3A4-D0BD-66EB-FA5C-828BDF2E9AB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4952" y="1674698"/>
            <a:ext cx="4094648" cy="4042534"/>
          </a:xfrm>
          <a:prstGeom prst="rect">
            <a:avLst/>
          </a:prstGeom>
        </p:spPr>
      </p:pic>
    </p:spTree>
    <p:extLst>
      <p:ext uri="{BB962C8B-B14F-4D97-AF65-F5344CB8AC3E}">
        <p14:creationId xmlns:p14="http://schemas.microsoft.com/office/powerpoint/2010/main" val="2775306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22">
            <a:extLst>
              <a:ext uri="{FF2B5EF4-FFF2-40B4-BE49-F238E27FC236}">
                <a16:creationId xmlns:a16="http://schemas.microsoft.com/office/drawing/2014/main" id="{8B39877E-79D2-4862-92CC-689B359644F0}"/>
              </a:ext>
            </a:extLst>
          </p:cNvPr>
          <p:cNvGrpSpPr>
            <a:grpSpLocks noChangeAspect="1"/>
          </p:cNvGrpSpPr>
          <p:nvPr/>
        </p:nvGrpSpPr>
        <p:grpSpPr>
          <a:xfrm>
            <a:off x="13847435" y="1530025"/>
            <a:ext cx="3876152" cy="3876138"/>
            <a:chOff x="0" y="0"/>
            <a:chExt cx="6350000" cy="6349975"/>
          </a:xfrm>
        </p:grpSpPr>
        <p:sp>
          <p:nvSpPr>
            <p:cNvPr id="58" name="Freeform 23">
              <a:extLst>
                <a:ext uri="{FF2B5EF4-FFF2-40B4-BE49-F238E27FC236}">
                  <a16:creationId xmlns:a16="http://schemas.microsoft.com/office/drawing/2014/main" id="{F6CCAF04-B245-7D87-00FE-1681B2F4A8A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391" r="-1391"/>
              </a:stretch>
            </a:blipFill>
          </p:spPr>
        </p:sp>
      </p:grpSp>
      <p:grpSp>
        <p:nvGrpSpPr>
          <p:cNvPr id="55" name="Group 28">
            <a:extLst>
              <a:ext uri="{FF2B5EF4-FFF2-40B4-BE49-F238E27FC236}">
                <a16:creationId xmlns:a16="http://schemas.microsoft.com/office/drawing/2014/main" id="{2EE29EED-ACB2-63A8-139A-329B5F414551}"/>
              </a:ext>
            </a:extLst>
          </p:cNvPr>
          <p:cNvGrpSpPr>
            <a:grpSpLocks noChangeAspect="1"/>
          </p:cNvGrpSpPr>
          <p:nvPr/>
        </p:nvGrpSpPr>
        <p:grpSpPr>
          <a:xfrm>
            <a:off x="10295370" y="5217057"/>
            <a:ext cx="3984393" cy="3984379"/>
            <a:chOff x="0" y="0"/>
            <a:chExt cx="6350000" cy="6349975"/>
          </a:xfrm>
        </p:grpSpPr>
        <p:sp>
          <p:nvSpPr>
            <p:cNvPr id="56" name="Freeform 29">
              <a:extLst>
                <a:ext uri="{FF2B5EF4-FFF2-40B4-BE49-F238E27FC236}">
                  <a16:creationId xmlns:a16="http://schemas.microsoft.com/office/drawing/2014/main" id="{0FA0BE44-CC1B-BDDC-0A4F-61E88A9D113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t="-5093" b="-44907"/>
              </a:stretch>
            </a:blipFill>
          </p:spPr>
        </p:sp>
      </p:grpSp>
      <p:grpSp>
        <p:nvGrpSpPr>
          <p:cNvPr id="53" name="Group 31">
            <a:extLst>
              <a:ext uri="{FF2B5EF4-FFF2-40B4-BE49-F238E27FC236}">
                <a16:creationId xmlns:a16="http://schemas.microsoft.com/office/drawing/2014/main" id="{8DF80B9F-46A9-E145-6867-4D47EED627B6}"/>
              </a:ext>
            </a:extLst>
          </p:cNvPr>
          <p:cNvGrpSpPr>
            <a:grpSpLocks noChangeAspect="1"/>
          </p:cNvGrpSpPr>
          <p:nvPr/>
        </p:nvGrpSpPr>
        <p:grpSpPr>
          <a:xfrm>
            <a:off x="6248400" y="1305918"/>
            <a:ext cx="4191000" cy="4190985"/>
            <a:chOff x="0" y="0"/>
            <a:chExt cx="6350000" cy="6349975"/>
          </a:xfrm>
        </p:grpSpPr>
        <p:sp>
          <p:nvSpPr>
            <p:cNvPr id="54" name="Freeform 32">
              <a:extLst>
                <a:ext uri="{FF2B5EF4-FFF2-40B4-BE49-F238E27FC236}">
                  <a16:creationId xmlns:a16="http://schemas.microsoft.com/office/drawing/2014/main" id="{AF4937CC-56B3-F081-BC2C-DB88510101B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16666" b="-16666"/>
              </a:stretch>
            </a:blipFill>
          </p:spPr>
        </p:sp>
      </p:grpSp>
      <p:grpSp>
        <p:nvGrpSpPr>
          <p:cNvPr id="2" name="Group 2"/>
          <p:cNvGrpSpPr>
            <a:grpSpLocks noChangeAspect="1"/>
          </p:cNvGrpSpPr>
          <p:nvPr/>
        </p:nvGrpSpPr>
        <p:grpSpPr>
          <a:xfrm>
            <a:off x="401667" y="1763207"/>
            <a:ext cx="3865533" cy="3865517"/>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t="-908" b="-48955"/>
              </a:stretch>
            </a:blipFill>
          </p:spPr>
        </p:sp>
      </p:grpSp>
      <p:pic>
        <p:nvPicPr>
          <p:cNvPr id="8" name="Picture 8"/>
          <p:cNvPicPr>
            <a:picLocks noChangeAspect="1"/>
          </p:cNvPicPr>
          <p:nvPr/>
        </p:nvPicPr>
        <p:blipFill>
          <a:blip r:embed="rId6"/>
          <a:srcRect l="8845" t="17520" r="7328" b="19856"/>
          <a:stretch>
            <a:fillRect/>
          </a:stretch>
        </p:blipFill>
        <p:spPr>
          <a:xfrm>
            <a:off x="15118353" y="43010"/>
            <a:ext cx="3000731" cy="1455075"/>
          </a:xfrm>
          <a:prstGeom prst="rect">
            <a:avLst/>
          </a:prstGeom>
        </p:spPr>
      </p:pic>
      <p:pic>
        <p:nvPicPr>
          <p:cNvPr id="9" name="Picture 9"/>
          <p:cNvPicPr>
            <a:picLocks noChangeAspect="1"/>
          </p:cNvPicPr>
          <p:nvPr/>
        </p:nvPicPr>
        <p:blipFill>
          <a:blip r:embed="rId7"/>
          <a:srcRect/>
          <a:stretch>
            <a:fillRect/>
          </a:stretch>
        </p:blipFill>
        <p:spPr>
          <a:xfrm>
            <a:off x="15879611" y="9511971"/>
            <a:ext cx="2426172" cy="51170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63158" y="5074574"/>
            <a:ext cx="4314842" cy="4259926"/>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96000" y="1135160"/>
            <a:ext cx="4547777" cy="4489896"/>
          </a:xfrm>
          <a:prstGeom prst="rect">
            <a:avLst/>
          </a:prstGeom>
        </p:spPr>
      </p:pic>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563600" y="1333500"/>
            <a:ext cx="4168612" cy="4115557"/>
          </a:xfrm>
          <a:prstGeom prst="rect">
            <a:avLst/>
          </a:prstGeom>
        </p:spPr>
      </p:pic>
      <p:sp>
        <p:nvSpPr>
          <p:cNvPr id="34" name="TextBox 34"/>
          <p:cNvSpPr txBox="1"/>
          <p:nvPr/>
        </p:nvSpPr>
        <p:spPr>
          <a:xfrm>
            <a:off x="337714" y="449933"/>
            <a:ext cx="13987885" cy="565476"/>
          </a:xfrm>
          <a:prstGeom prst="rect">
            <a:avLst/>
          </a:prstGeom>
        </p:spPr>
        <p:txBody>
          <a:bodyPr wrap="square" lIns="0" tIns="0" rIns="0" bIns="0" rtlCol="0" anchor="t">
            <a:spAutoFit/>
          </a:bodyPr>
          <a:lstStyle/>
          <a:p>
            <a:pPr>
              <a:lnSpc>
                <a:spcPts val="4845"/>
              </a:lnSpc>
            </a:pPr>
            <a:r>
              <a:rPr lang="en-US" sz="3461">
                <a:solidFill>
                  <a:srgbClr val="25798C"/>
                </a:solidFill>
                <a:latin typeface="Oswald Bold"/>
              </a:rPr>
              <a:t>Panel 2: Promising Models Of Quality Measurement Processes From Malta </a:t>
            </a:r>
          </a:p>
        </p:txBody>
      </p:sp>
      <p:sp>
        <p:nvSpPr>
          <p:cNvPr id="35" name="TextBox 35"/>
          <p:cNvSpPr txBox="1"/>
          <p:nvPr/>
        </p:nvSpPr>
        <p:spPr>
          <a:xfrm>
            <a:off x="152400" y="9837066"/>
            <a:ext cx="2750013" cy="287404"/>
          </a:xfrm>
          <a:prstGeom prst="rect">
            <a:avLst/>
          </a:prstGeom>
        </p:spPr>
        <p:txBody>
          <a:bodyPr lIns="0" tIns="0" rIns="0" bIns="0" rtlCol="0" anchor="t">
            <a:spAutoFit/>
          </a:bodyPr>
          <a:lstStyle/>
          <a:p>
            <a:pPr marL="0" lvl="0" indent="0" algn="l">
              <a:lnSpc>
                <a:spcPts val="2294"/>
              </a:lnSpc>
              <a:spcBef>
                <a:spcPct val="0"/>
              </a:spcBef>
            </a:pPr>
            <a:r>
              <a:rPr lang="en-US" sz="2048" u="none">
                <a:solidFill>
                  <a:srgbClr val="25798C"/>
                </a:solidFill>
                <a:latin typeface="Josefin Sans Regular"/>
              </a:rPr>
              <a:t>#QualitySocialServices </a:t>
            </a:r>
          </a:p>
        </p:txBody>
      </p:sp>
      <p:sp>
        <p:nvSpPr>
          <p:cNvPr id="36" name="TextBox 36"/>
          <p:cNvSpPr txBox="1"/>
          <p:nvPr/>
        </p:nvSpPr>
        <p:spPr>
          <a:xfrm>
            <a:off x="649992" y="5829300"/>
            <a:ext cx="3160008" cy="745526"/>
          </a:xfrm>
          <a:prstGeom prst="rect">
            <a:avLst/>
          </a:prstGeom>
        </p:spPr>
        <p:txBody>
          <a:bodyPr lIns="0" tIns="0" rIns="0" bIns="0" rtlCol="0" anchor="t">
            <a:spAutoFit/>
          </a:bodyPr>
          <a:lstStyle/>
          <a:p>
            <a:pPr algn="ctr">
              <a:lnSpc>
                <a:spcPts val="3076"/>
              </a:lnSpc>
            </a:pPr>
            <a:r>
              <a:rPr lang="en-US" sz="2197">
                <a:solidFill>
                  <a:srgbClr val="000000"/>
                </a:solidFill>
                <a:latin typeface="Poppins Bold"/>
              </a:rPr>
              <a:t>Thomas Bignal </a:t>
            </a:r>
          </a:p>
          <a:p>
            <a:pPr algn="ctr">
              <a:lnSpc>
                <a:spcPts val="2940"/>
              </a:lnSpc>
            </a:pPr>
            <a:r>
              <a:rPr lang="en-US" sz="2100">
                <a:solidFill>
                  <a:srgbClr val="000000"/>
                </a:solidFill>
                <a:latin typeface="Poppins Medium"/>
              </a:rPr>
              <a:t>EASPD</a:t>
            </a:r>
          </a:p>
        </p:txBody>
      </p:sp>
      <p:sp>
        <p:nvSpPr>
          <p:cNvPr id="37" name="TextBox 37"/>
          <p:cNvSpPr txBox="1"/>
          <p:nvPr/>
        </p:nvSpPr>
        <p:spPr>
          <a:xfrm>
            <a:off x="10972800" y="9477967"/>
            <a:ext cx="2763149" cy="751872"/>
          </a:xfrm>
          <a:prstGeom prst="rect">
            <a:avLst/>
          </a:prstGeom>
        </p:spPr>
        <p:txBody>
          <a:bodyPr lIns="0" tIns="0" rIns="0" bIns="0" rtlCol="0" anchor="t">
            <a:spAutoFit/>
          </a:bodyPr>
          <a:lstStyle/>
          <a:p>
            <a:pPr algn="ctr">
              <a:lnSpc>
                <a:spcPts val="3076"/>
              </a:lnSpc>
            </a:pPr>
            <a:r>
              <a:rPr lang="en-US" sz="2200">
                <a:solidFill>
                  <a:srgbClr val="000000"/>
                </a:solidFill>
                <a:latin typeface="Poppins Bold"/>
              </a:rPr>
              <a:t>Glenda </a:t>
            </a:r>
            <a:r>
              <a:rPr lang="en-US" sz="2200" err="1">
                <a:solidFill>
                  <a:srgbClr val="000000"/>
                </a:solidFill>
                <a:latin typeface="Poppins Bold"/>
              </a:rPr>
              <a:t>Curmi</a:t>
            </a:r>
            <a:endParaRPr lang="en-US" sz="2200">
              <a:solidFill>
                <a:srgbClr val="000000"/>
              </a:solidFill>
              <a:latin typeface="Poppins Bold"/>
            </a:endParaRPr>
          </a:p>
          <a:p>
            <a:pPr algn="ctr">
              <a:lnSpc>
                <a:spcPts val="2940"/>
              </a:lnSpc>
            </a:pPr>
            <a:r>
              <a:rPr lang="en-US" sz="2100" err="1">
                <a:solidFill>
                  <a:srgbClr val="000000"/>
                </a:solidFill>
                <a:latin typeface="Poppins Medium"/>
              </a:rPr>
              <a:t>Aġenzija</a:t>
            </a:r>
            <a:r>
              <a:rPr lang="en-US" sz="2100">
                <a:solidFill>
                  <a:srgbClr val="000000"/>
                </a:solidFill>
                <a:latin typeface="Poppins Medium"/>
              </a:rPr>
              <a:t> Sapport</a:t>
            </a:r>
          </a:p>
        </p:txBody>
      </p:sp>
      <p:sp>
        <p:nvSpPr>
          <p:cNvPr id="42" name="TextBox 42"/>
          <p:cNvSpPr txBox="1"/>
          <p:nvPr/>
        </p:nvSpPr>
        <p:spPr>
          <a:xfrm>
            <a:off x="14279763" y="5560999"/>
            <a:ext cx="3708973" cy="748282"/>
          </a:xfrm>
          <a:prstGeom prst="rect">
            <a:avLst/>
          </a:prstGeom>
        </p:spPr>
        <p:txBody>
          <a:bodyPr wrap="square" lIns="0" tIns="0" rIns="0" bIns="0" rtlCol="0" anchor="t">
            <a:spAutoFit/>
          </a:bodyPr>
          <a:lstStyle/>
          <a:p>
            <a:pPr algn="ctr">
              <a:lnSpc>
                <a:spcPts val="3079"/>
              </a:lnSpc>
            </a:pPr>
            <a:r>
              <a:rPr lang="en-US" sz="2200">
                <a:solidFill>
                  <a:srgbClr val="000000"/>
                </a:solidFill>
                <a:latin typeface="Poppins Bold"/>
              </a:rPr>
              <a:t>Cynthia </a:t>
            </a:r>
            <a:r>
              <a:rPr lang="en-US" sz="2200" err="1">
                <a:solidFill>
                  <a:srgbClr val="000000"/>
                </a:solidFill>
                <a:latin typeface="Poppins Bold"/>
              </a:rPr>
              <a:t>Deguara</a:t>
            </a:r>
            <a:r>
              <a:rPr lang="en-US" sz="2200">
                <a:solidFill>
                  <a:srgbClr val="000000"/>
                </a:solidFill>
                <a:latin typeface="Poppins Bold"/>
              </a:rPr>
              <a:t> </a:t>
            </a:r>
          </a:p>
          <a:p>
            <a:pPr algn="ctr">
              <a:lnSpc>
                <a:spcPts val="2940"/>
              </a:lnSpc>
            </a:pPr>
            <a:r>
              <a:rPr lang="en-US" sz="2100">
                <a:solidFill>
                  <a:srgbClr val="000000"/>
                </a:solidFill>
                <a:latin typeface="Poppins Medium"/>
              </a:rPr>
              <a:t>SCSA</a:t>
            </a:r>
          </a:p>
        </p:txBody>
      </p:sp>
      <p:sp>
        <p:nvSpPr>
          <p:cNvPr id="43" name="TextBox 43"/>
          <p:cNvSpPr txBox="1"/>
          <p:nvPr/>
        </p:nvSpPr>
        <p:spPr>
          <a:xfrm>
            <a:off x="7676251" y="5701431"/>
            <a:ext cx="2763149" cy="743793"/>
          </a:xfrm>
          <a:prstGeom prst="rect">
            <a:avLst/>
          </a:prstGeom>
        </p:spPr>
        <p:txBody>
          <a:bodyPr lIns="0" tIns="0" rIns="0" bIns="0" rtlCol="0" anchor="t">
            <a:spAutoFit/>
          </a:bodyPr>
          <a:lstStyle/>
          <a:p>
            <a:pPr algn="ctr">
              <a:lnSpc>
                <a:spcPts val="3079"/>
              </a:lnSpc>
            </a:pPr>
            <a:r>
              <a:rPr lang="en-US" sz="2200">
                <a:solidFill>
                  <a:srgbClr val="000000"/>
                </a:solidFill>
                <a:latin typeface="Poppins Bold"/>
              </a:rPr>
              <a:t>Riva Scicluna </a:t>
            </a:r>
          </a:p>
          <a:p>
            <a:pPr algn="ctr">
              <a:lnSpc>
                <a:spcPts val="2691"/>
              </a:lnSpc>
            </a:pPr>
            <a:r>
              <a:rPr lang="en-US" sz="2100" err="1">
                <a:solidFill>
                  <a:srgbClr val="000000"/>
                </a:solidFill>
                <a:latin typeface="Poppins Medium"/>
              </a:rPr>
              <a:t>Aġenzija</a:t>
            </a:r>
            <a:r>
              <a:rPr lang="en-US" sz="2100">
                <a:solidFill>
                  <a:srgbClr val="000000"/>
                </a:solidFill>
                <a:latin typeface="Poppins Medium"/>
              </a:rPr>
              <a:t> Sapport</a:t>
            </a:r>
          </a:p>
        </p:txBody>
      </p:sp>
      <p:sp>
        <p:nvSpPr>
          <p:cNvPr id="44" name="TextBox 44"/>
          <p:cNvSpPr txBox="1"/>
          <p:nvPr/>
        </p:nvSpPr>
        <p:spPr>
          <a:xfrm>
            <a:off x="3547481" y="9472581"/>
            <a:ext cx="3539119" cy="762645"/>
          </a:xfrm>
          <a:prstGeom prst="rect">
            <a:avLst/>
          </a:prstGeom>
        </p:spPr>
        <p:txBody>
          <a:bodyPr lIns="0" tIns="0" rIns="0" bIns="0" rtlCol="0" anchor="t">
            <a:spAutoFit/>
          </a:bodyPr>
          <a:lstStyle/>
          <a:p>
            <a:pPr algn="ctr">
              <a:lnSpc>
                <a:spcPts val="3076"/>
              </a:lnSpc>
            </a:pPr>
            <a:r>
              <a:rPr lang="en-US" sz="2200">
                <a:solidFill>
                  <a:srgbClr val="000000"/>
                </a:solidFill>
                <a:latin typeface="Poppins Bold"/>
              </a:rPr>
              <a:t>Jean Fred Agius </a:t>
            </a:r>
          </a:p>
          <a:p>
            <a:pPr algn="ctr">
              <a:lnSpc>
                <a:spcPts val="2940"/>
              </a:lnSpc>
            </a:pPr>
            <a:r>
              <a:rPr lang="en-US" sz="2100" err="1">
                <a:solidFill>
                  <a:srgbClr val="000000"/>
                </a:solidFill>
                <a:latin typeface="Poppins Medium"/>
              </a:rPr>
              <a:t>Aġenzija</a:t>
            </a:r>
            <a:r>
              <a:rPr lang="en-US" sz="2100">
                <a:solidFill>
                  <a:srgbClr val="000000"/>
                </a:solidFill>
                <a:latin typeface="Poppins Medium"/>
              </a:rPr>
              <a:t> Sapport</a:t>
            </a:r>
          </a:p>
        </p:txBody>
      </p:sp>
      <p:grpSp>
        <p:nvGrpSpPr>
          <p:cNvPr id="50" name="Group 26">
            <a:extLst>
              <a:ext uri="{FF2B5EF4-FFF2-40B4-BE49-F238E27FC236}">
                <a16:creationId xmlns:a16="http://schemas.microsoft.com/office/drawing/2014/main" id="{637A5FA2-236C-2EFF-7197-E68F576E5ACE}"/>
              </a:ext>
            </a:extLst>
          </p:cNvPr>
          <p:cNvGrpSpPr>
            <a:grpSpLocks noChangeAspect="1"/>
          </p:cNvGrpSpPr>
          <p:nvPr/>
        </p:nvGrpSpPr>
        <p:grpSpPr>
          <a:xfrm>
            <a:off x="3171468" y="5291009"/>
            <a:ext cx="4112547" cy="4112532"/>
            <a:chOff x="0" y="0"/>
            <a:chExt cx="6350000" cy="6349975"/>
          </a:xfrm>
        </p:grpSpPr>
        <p:sp>
          <p:nvSpPr>
            <p:cNvPr id="51" name="Freeform 27">
              <a:extLst>
                <a:ext uri="{FF2B5EF4-FFF2-40B4-BE49-F238E27FC236}">
                  <a16:creationId xmlns:a16="http://schemas.microsoft.com/office/drawing/2014/main" id="{ADDCB312-16DE-F0E3-7EAB-197D33693CF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t="-25000" b="-25000"/>
              </a:stretch>
            </a:blipFill>
          </p:spPr>
        </p:sp>
      </p:grpSp>
      <p:pic>
        <p:nvPicPr>
          <p:cNvPr id="46" name="Picture 18">
            <a:extLst>
              <a:ext uri="{FF2B5EF4-FFF2-40B4-BE49-F238E27FC236}">
                <a16:creationId xmlns:a16="http://schemas.microsoft.com/office/drawing/2014/main" id="{DE940368-241E-55E9-2264-2919AB75F8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48000" y="5098326"/>
            <a:ext cx="4445149" cy="4388574"/>
          </a:xfrm>
          <a:prstGeom prst="rect">
            <a:avLst/>
          </a:prstGeom>
        </p:spPr>
      </p:pic>
      <p:pic>
        <p:nvPicPr>
          <p:cNvPr id="49" name="Picture 4">
            <a:extLst>
              <a:ext uri="{FF2B5EF4-FFF2-40B4-BE49-F238E27FC236}">
                <a16:creationId xmlns:a16="http://schemas.microsoft.com/office/drawing/2014/main" id="{063FB3A4-D0BD-66EB-FA5C-828BDF2E9AB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24952" y="1674698"/>
            <a:ext cx="4094648" cy="4042534"/>
          </a:xfrm>
          <a:prstGeom prst="rect">
            <a:avLst/>
          </a:prstGeom>
        </p:spPr>
      </p:pic>
    </p:spTree>
    <p:extLst>
      <p:ext uri="{BB962C8B-B14F-4D97-AF65-F5344CB8AC3E}">
        <p14:creationId xmlns:p14="http://schemas.microsoft.com/office/powerpoint/2010/main" val="3344094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794CB1-0151-B6A9-FC7D-6BDEE5FE4C8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799" y="2364285"/>
            <a:ext cx="18973797" cy="5519650"/>
          </a:xfrm>
          <a:prstGeom prst="rect">
            <a:avLst/>
          </a:prstGeom>
        </p:spPr>
      </p:pic>
      <p:pic>
        <p:nvPicPr>
          <p:cNvPr id="8" name="Picture 7">
            <a:extLst>
              <a:ext uri="{FF2B5EF4-FFF2-40B4-BE49-F238E27FC236}">
                <a16:creationId xmlns:a16="http://schemas.microsoft.com/office/drawing/2014/main" id="{7551C318-2CFC-EFC4-3809-35A61830B1E3}"/>
              </a:ext>
            </a:extLst>
          </p:cNvPr>
          <p:cNvPicPr>
            <a:picLocks noChangeAspect="1"/>
          </p:cNvPicPr>
          <p:nvPr/>
        </p:nvPicPr>
        <p:blipFill>
          <a:blip r:embed="rId3"/>
          <a:srcRect l="8845" t="17520" r="7328" b="19856"/>
          <a:stretch>
            <a:fillRect/>
          </a:stretch>
        </p:blipFill>
        <p:spPr>
          <a:xfrm>
            <a:off x="14726034" y="0"/>
            <a:ext cx="3561966" cy="1727221"/>
          </a:xfrm>
          <a:prstGeom prst="rect">
            <a:avLst/>
          </a:prstGeom>
        </p:spPr>
      </p:pic>
      <p:sp>
        <p:nvSpPr>
          <p:cNvPr id="9" name="TextBox 8">
            <a:extLst>
              <a:ext uri="{FF2B5EF4-FFF2-40B4-BE49-F238E27FC236}">
                <a16:creationId xmlns:a16="http://schemas.microsoft.com/office/drawing/2014/main" id="{9D076F08-8CB9-BFD9-6EE4-1E020BB0755A}"/>
              </a:ext>
            </a:extLst>
          </p:cNvPr>
          <p:cNvSpPr txBox="1"/>
          <p:nvPr/>
        </p:nvSpPr>
        <p:spPr>
          <a:xfrm>
            <a:off x="304800" y="9258300"/>
            <a:ext cx="4191000" cy="582852"/>
          </a:xfrm>
          <a:prstGeom prst="rect">
            <a:avLst/>
          </a:prstGeom>
        </p:spPr>
        <p:txBody>
          <a:bodyPr wrap="square" lIns="0" tIns="0" rIns="0" bIns="0" rtlCol="0" anchor="t">
            <a:spAutoFit/>
          </a:bodyPr>
          <a:lstStyle/>
          <a:p>
            <a:pPr algn="ctr">
              <a:lnSpc>
                <a:spcPts val="5094"/>
              </a:lnSpc>
            </a:pPr>
            <a:r>
              <a:rPr lang="en-US" sz="2400">
                <a:solidFill>
                  <a:schemeClr val="accent5">
                    <a:lumMod val="75000"/>
                  </a:schemeClr>
                </a:solidFill>
                <a:latin typeface="Josefin Sans Regular"/>
              </a:rPr>
              <a:t>#QualitySocialServices</a:t>
            </a:r>
          </a:p>
        </p:txBody>
      </p:sp>
    </p:spTree>
    <p:extLst>
      <p:ext uri="{BB962C8B-B14F-4D97-AF65-F5344CB8AC3E}">
        <p14:creationId xmlns:p14="http://schemas.microsoft.com/office/powerpoint/2010/main" val="126817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631079" y="5378332"/>
            <a:ext cx="9539745" cy="277589"/>
            <a:chOff x="0" y="0"/>
            <a:chExt cx="4022673" cy="517899"/>
          </a:xfrm>
        </p:grpSpPr>
        <p:sp>
          <p:nvSpPr>
            <p:cNvPr id="3" name="Freeform 3"/>
            <p:cNvSpPr/>
            <p:nvPr/>
          </p:nvSpPr>
          <p:spPr>
            <a:xfrm>
              <a:off x="0" y="0"/>
              <a:ext cx="4022673" cy="517899"/>
            </a:xfrm>
            <a:custGeom>
              <a:avLst/>
              <a:gdLst/>
              <a:ahLst/>
              <a:cxnLst/>
              <a:rect l="l" t="t" r="r" b="b"/>
              <a:pathLst>
                <a:path w="4022673" h="517899">
                  <a:moveTo>
                    <a:pt x="0" y="0"/>
                  </a:moveTo>
                  <a:lnTo>
                    <a:pt x="4022673" y="0"/>
                  </a:lnTo>
                  <a:lnTo>
                    <a:pt x="4022673" y="517899"/>
                  </a:lnTo>
                  <a:lnTo>
                    <a:pt x="0" y="517899"/>
                  </a:lnTo>
                  <a:close/>
                </a:path>
              </a:pathLst>
            </a:custGeom>
            <a:solidFill>
              <a:srgbClr val="D72B60"/>
            </a:solidFill>
          </p:spPr>
        </p:sp>
      </p:grpSp>
      <p:pic>
        <p:nvPicPr>
          <p:cNvPr id="7" name="Picture 7"/>
          <p:cNvPicPr>
            <a:picLocks noChangeAspect="1"/>
          </p:cNvPicPr>
          <p:nvPr/>
        </p:nvPicPr>
        <p:blipFill>
          <a:blip r:embed="rId2"/>
          <a:srcRect l="8845" t="17520" r="7328" b="19856"/>
          <a:stretch>
            <a:fillRect/>
          </a:stretch>
        </p:blipFill>
        <p:spPr>
          <a:xfrm>
            <a:off x="14726034" y="0"/>
            <a:ext cx="3561966" cy="1727221"/>
          </a:xfrm>
          <a:prstGeom prst="rect">
            <a:avLst/>
          </a:prstGeom>
        </p:spPr>
      </p:pic>
      <p:sp>
        <p:nvSpPr>
          <p:cNvPr id="11" name="TextBox 11"/>
          <p:cNvSpPr txBox="1"/>
          <p:nvPr/>
        </p:nvSpPr>
        <p:spPr>
          <a:xfrm>
            <a:off x="1240971" y="510542"/>
            <a:ext cx="5410200" cy="2433358"/>
          </a:xfrm>
          <a:prstGeom prst="rect">
            <a:avLst/>
          </a:prstGeom>
        </p:spPr>
        <p:txBody>
          <a:bodyPr wrap="square" lIns="0" tIns="0" rIns="0" bIns="0" rtlCol="0" anchor="t">
            <a:spAutoFit/>
          </a:bodyPr>
          <a:lstStyle/>
          <a:p>
            <a:pPr>
              <a:lnSpc>
                <a:spcPts val="9872"/>
              </a:lnSpc>
            </a:pPr>
            <a:r>
              <a:rPr lang="mt-MT" sz="7051">
                <a:solidFill>
                  <a:srgbClr val="000000"/>
                </a:solidFill>
                <a:latin typeface="Oswald"/>
              </a:rPr>
              <a:t>Strengths &amp; Challenges</a:t>
            </a:r>
            <a:endParaRPr lang="en-US" sz="7051">
              <a:solidFill>
                <a:srgbClr val="000000"/>
              </a:solidFill>
              <a:latin typeface="Oswald"/>
            </a:endParaRPr>
          </a:p>
        </p:txBody>
      </p:sp>
      <p:grpSp>
        <p:nvGrpSpPr>
          <p:cNvPr id="4" name="Group 4"/>
          <p:cNvGrpSpPr/>
          <p:nvPr/>
        </p:nvGrpSpPr>
        <p:grpSpPr>
          <a:xfrm rot="16200000">
            <a:off x="-1053119" y="1114617"/>
            <a:ext cx="2566759" cy="460522"/>
            <a:chOff x="0" y="0"/>
            <a:chExt cx="6898800" cy="1570990"/>
          </a:xfrm>
        </p:grpSpPr>
        <p:sp>
          <p:nvSpPr>
            <p:cNvPr id="5" name="Freeform 5"/>
            <p:cNvSpPr/>
            <p:nvPr/>
          </p:nvSpPr>
          <p:spPr>
            <a:xfrm>
              <a:off x="0" y="0"/>
              <a:ext cx="1863090" cy="1570990"/>
            </a:xfrm>
            <a:custGeom>
              <a:avLst/>
              <a:gdLst/>
              <a:ahLst/>
              <a:cxnLst/>
              <a:rect l="l" t="t" r="r" b="b"/>
              <a:pathLst>
                <a:path w="1863090" h="1570990">
                  <a:moveTo>
                    <a:pt x="956310" y="0"/>
                  </a:moveTo>
                  <a:lnTo>
                    <a:pt x="906780" y="0"/>
                  </a:lnTo>
                  <a:lnTo>
                    <a:pt x="0" y="1570990"/>
                  </a:lnTo>
                  <a:lnTo>
                    <a:pt x="49530" y="1570990"/>
                  </a:lnTo>
                  <a:lnTo>
                    <a:pt x="901700" y="1570990"/>
                  </a:lnTo>
                  <a:lnTo>
                    <a:pt x="951230" y="1570990"/>
                  </a:lnTo>
                  <a:lnTo>
                    <a:pt x="1813560" y="1570990"/>
                  </a:lnTo>
                  <a:lnTo>
                    <a:pt x="1863090" y="1570990"/>
                  </a:lnTo>
                  <a:close/>
                </a:path>
              </a:pathLst>
            </a:custGeom>
            <a:solidFill>
              <a:srgbClr val="FFFFFF"/>
            </a:solidFill>
          </p:spPr>
        </p:sp>
        <p:sp>
          <p:nvSpPr>
            <p:cNvPr id="6" name="Freeform 6"/>
            <p:cNvSpPr/>
            <p:nvPr/>
          </p:nvSpPr>
          <p:spPr>
            <a:xfrm>
              <a:off x="906780" y="0"/>
              <a:ext cx="5992020" cy="1570990"/>
            </a:xfrm>
            <a:custGeom>
              <a:avLst/>
              <a:gdLst/>
              <a:ahLst/>
              <a:cxnLst/>
              <a:rect l="l" t="t" r="r" b="b"/>
              <a:pathLst>
                <a:path w="5992020" h="1570990">
                  <a:moveTo>
                    <a:pt x="5085240" y="0"/>
                  </a:moveTo>
                  <a:lnTo>
                    <a:pt x="0" y="0"/>
                  </a:lnTo>
                  <a:lnTo>
                    <a:pt x="906780" y="1570990"/>
                  </a:lnTo>
                  <a:lnTo>
                    <a:pt x="5992020" y="1570990"/>
                  </a:lnTo>
                  <a:close/>
                </a:path>
              </a:pathLst>
            </a:custGeom>
            <a:solidFill>
              <a:srgbClr val="FFFFFF"/>
            </a:solidFill>
          </p:spPr>
        </p:sp>
      </p:grpSp>
      <p:sp>
        <p:nvSpPr>
          <p:cNvPr id="8" name="TextBox 7">
            <a:extLst>
              <a:ext uri="{FF2B5EF4-FFF2-40B4-BE49-F238E27FC236}">
                <a16:creationId xmlns:a16="http://schemas.microsoft.com/office/drawing/2014/main" id="{068B8922-51B4-412D-1D10-D6FCA25ECEA6}"/>
              </a:ext>
            </a:extLst>
          </p:cNvPr>
          <p:cNvSpPr txBox="1"/>
          <p:nvPr/>
        </p:nvSpPr>
        <p:spPr>
          <a:xfrm>
            <a:off x="971549" y="9315050"/>
            <a:ext cx="4191000" cy="582852"/>
          </a:xfrm>
          <a:prstGeom prst="rect">
            <a:avLst/>
          </a:prstGeom>
        </p:spPr>
        <p:txBody>
          <a:bodyPr wrap="square" lIns="0" tIns="0" rIns="0" bIns="0" rtlCol="0" anchor="t">
            <a:spAutoFit/>
          </a:bodyPr>
          <a:lstStyle/>
          <a:p>
            <a:pPr algn="ctr">
              <a:lnSpc>
                <a:spcPts val="5094"/>
              </a:lnSpc>
            </a:pPr>
            <a:r>
              <a:rPr lang="en-US" sz="2400">
                <a:solidFill>
                  <a:schemeClr val="accent5">
                    <a:lumMod val="75000"/>
                  </a:schemeClr>
                </a:solidFill>
                <a:latin typeface="Josefin Sans Regular"/>
              </a:rPr>
              <a:t>#QualitySocialServices</a:t>
            </a:r>
          </a:p>
        </p:txBody>
      </p:sp>
      <p:sp>
        <p:nvSpPr>
          <p:cNvPr id="17" name="Text Placeholder 16">
            <a:extLst>
              <a:ext uri="{FF2B5EF4-FFF2-40B4-BE49-F238E27FC236}">
                <a16:creationId xmlns:a16="http://schemas.microsoft.com/office/drawing/2014/main" id="{CE6AC90F-BA17-8943-A28E-8FEB2DB04707}"/>
              </a:ext>
            </a:extLst>
          </p:cNvPr>
          <p:cNvSpPr txBox="1">
            <a:spLocks/>
          </p:cNvSpPr>
          <p:nvPr/>
        </p:nvSpPr>
        <p:spPr>
          <a:xfrm>
            <a:off x="1240971" y="3231945"/>
            <a:ext cx="7848600" cy="5791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MT" b="1" u="sng"/>
              <a:t>Strengths</a:t>
            </a:r>
            <a:endParaRPr lang="en-US" b="1" u="sng"/>
          </a:p>
          <a:p>
            <a:pPr marL="0" indent="0">
              <a:buNone/>
            </a:pPr>
            <a:endParaRPr lang="en-US" sz="1400" b="1" u="sng"/>
          </a:p>
          <a:p>
            <a:r>
              <a:rPr lang="en-GB"/>
              <a:t>The Social Care Standards Authority</a:t>
            </a:r>
            <a:r>
              <a:rPr lang="mt-MT"/>
              <a:t>: </a:t>
            </a:r>
            <a:r>
              <a:rPr lang="en-GB"/>
              <a:t>establishes standards and monitors services being provided to ensure good quality services to persons with disabilities;</a:t>
            </a:r>
          </a:p>
          <a:p>
            <a:r>
              <a:rPr lang="en-MT"/>
              <a:t>Collaboration between the national agency and other NGOs</a:t>
            </a:r>
            <a:r>
              <a:rPr lang="en-US"/>
              <a:t> and service providers</a:t>
            </a:r>
            <a:r>
              <a:rPr lang="en-MT"/>
              <a:t>;</a:t>
            </a:r>
          </a:p>
          <a:p>
            <a:r>
              <a:rPr lang="en-MT"/>
              <a:t>Moving towards independent living rather than institutionalisation</a:t>
            </a:r>
          </a:p>
        </p:txBody>
      </p:sp>
      <p:sp>
        <p:nvSpPr>
          <p:cNvPr id="20" name="Text Placeholder 16">
            <a:extLst>
              <a:ext uri="{FF2B5EF4-FFF2-40B4-BE49-F238E27FC236}">
                <a16:creationId xmlns:a16="http://schemas.microsoft.com/office/drawing/2014/main" id="{CE6AC90F-BA17-8943-A28E-8FEB2DB04707}"/>
              </a:ext>
            </a:extLst>
          </p:cNvPr>
          <p:cNvSpPr txBox="1">
            <a:spLocks/>
          </p:cNvSpPr>
          <p:nvPr/>
        </p:nvSpPr>
        <p:spPr>
          <a:xfrm>
            <a:off x="9906000" y="3231945"/>
            <a:ext cx="7592789" cy="5791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MT" b="1" u="sng"/>
              <a:t>Challenges</a:t>
            </a:r>
          </a:p>
          <a:p>
            <a:pPr marL="0" indent="0">
              <a:buNone/>
            </a:pPr>
            <a:endParaRPr lang="en-MT" sz="1400" b="1" u="sng"/>
          </a:p>
          <a:p>
            <a:r>
              <a:rPr lang="en-MT"/>
              <a:t>Lack of human resources specialising in disability</a:t>
            </a:r>
          </a:p>
          <a:p>
            <a:r>
              <a:rPr lang="mt-MT"/>
              <a:t>Lack of legal framework to safeguard and protect vulnerable persons with disabilities</a:t>
            </a:r>
            <a:endParaRPr lang="en-US"/>
          </a:p>
          <a:p>
            <a:r>
              <a:rPr lang="en-US"/>
              <a:t>Some parents are still holding to the myth that persons with disability should be </a:t>
            </a:r>
            <a:r>
              <a:rPr lang="en-US" err="1"/>
              <a:t>institutionali</a:t>
            </a:r>
            <a:r>
              <a:rPr lang="mt-MT"/>
              <a:t>s</a:t>
            </a:r>
            <a:r>
              <a:rPr lang="en-US" err="1"/>
              <a:t>ed</a:t>
            </a:r>
            <a:r>
              <a:rPr lang="en-US"/>
              <a:t> to ensure quality of care/life</a:t>
            </a:r>
          </a:p>
          <a:p>
            <a:endParaRPr lang="en-MT" b="1"/>
          </a:p>
        </p:txBody>
      </p:sp>
    </p:spTree>
    <p:extLst>
      <p:ext uri="{BB962C8B-B14F-4D97-AF65-F5344CB8AC3E}">
        <p14:creationId xmlns:p14="http://schemas.microsoft.com/office/powerpoint/2010/main" val="2827412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22">
            <a:extLst>
              <a:ext uri="{FF2B5EF4-FFF2-40B4-BE49-F238E27FC236}">
                <a16:creationId xmlns:a16="http://schemas.microsoft.com/office/drawing/2014/main" id="{8B39877E-79D2-4862-92CC-689B359644F0}"/>
              </a:ext>
            </a:extLst>
          </p:cNvPr>
          <p:cNvGrpSpPr>
            <a:grpSpLocks noChangeAspect="1"/>
          </p:cNvGrpSpPr>
          <p:nvPr/>
        </p:nvGrpSpPr>
        <p:grpSpPr>
          <a:xfrm>
            <a:off x="13847435" y="1530025"/>
            <a:ext cx="3876152" cy="3876138"/>
            <a:chOff x="0" y="0"/>
            <a:chExt cx="6350000" cy="6349975"/>
          </a:xfrm>
        </p:grpSpPr>
        <p:sp>
          <p:nvSpPr>
            <p:cNvPr id="58" name="Freeform 23">
              <a:extLst>
                <a:ext uri="{FF2B5EF4-FFF2-40B4-BE49-F238E27FC236}">
                  <a16:creationId xmlns:a16="http://schemas.microsoft.com/office/drawing/2014/main" id="{F6CCAF04-B245-7D87-00FE-1681B2F4A8A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391" r="-1391"/>
              </a:stretch>
            </a:blipFill>
          </p:spPr>
        </p:sp>
      </p:grpSp>
      <p:grpSp>
        <p:nvGrpSpPr>
          <p:cNvPr id="55" name="Group 28">
            <a:extLst>
              <a:ext uri="{FF2B5EF4-FFF2-40B4-BE49-F238E27FC236}">
                <a16:creationId xmlns:a16="http://schemas.microsoft.com/office/drawing/2014/main" id="{2EE29EED-ACB2-63A8-139A-329B5F414551}"/>
              </a:ext>
            </a:extLst>
          </p:cNvPr>
          <p:cNvGrpSpPr>
            <a:grpSpLocks noChangeAspect="1"/>
          </p:cNvGrpSpPr>
          <p:nvPr/>
        </p:nvGrpSpPr>
        <p:grpSpPr>
          <a:xfrm>
            <a:off x="10295370" y="5217057"/>
            <a:ext cx="3984393" cy="3984379"/>
            <a:chOff x="0" y="0"/>
            <a:chExt cx="6350000" cy="6349975"/>
          </a:xfrm>
        </p:grpSpPr>
        <p:sp>
          <p:nvSpPr>
            <p:cNvPr id="56" name="Freeform 29">
              <a:extLst>
                <a:ext uri="{FF2B5EF4-FFF2-40B4-BE49-F238E27FC236}">
                  <a16:creationId xmlns:a16="http://schemas.microsoft.com/office/drawing/2014/main" id="{0FA0BE44-CC1B-BDDC-0A4F-61E88A9D113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t="-5093" b="-44907"/>
              </a:stretch>
            </a:blipFill>
          </p:spPr>
        </p:sp>
      </p:grpSp>
      <p:grpSp>
        <p:nvGrpSpPr>
          <p:cNvPr id="53" name="Group 31">
            <a:extLst>
              <a:ext uri="{FF2B5EF4-FFF2-40B4-BE49-F238E27FC236}">
                <a16:creationId xmlns:a16="http://schemas.microsoft.com/office/drawing/2014/main" id="{8DF80B9F-46A9-E145-6867-4D47EED627B6}"/>
              </a:ext>
            </a:extLst>
          </p:cNvPr>
          <p:cNvGrpSpPr>
            <a:grpSpLocks noChangeAspect="1"/>
          </p:cNvGrpSpPr>
          <p:nvPr/>
        </p:nvGrpSpPr>
        <p:grpSpPr>
          <a:xfrm>
            <a:off x="6248400" y="1305918"/>
            <a:ext cx="4191000" cy="4190985"/>
            <a:chOff x="0" y="0"/>
            <a:chExt cx="6350000" cy="6349975"/>
          </a:xfrm>
        </p:grpSpPr>
        <p:sp>
          <p:nvSpPr>
            <p:cNvPr id="54" name="Freeform 32">
              <a:extLst>
                <a:ext uri="{FF2B5EF4-FFF2-40B4-BE49-F238E27FC236}">
                  <a16:creationId xmlns:a16="http://schemas.microsoft.com/office/drawing/2014/main" id="{AF4937CC-56B3-F081-BC2C-DB88510101B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16666" b="-16666"/>
              </a:stretch>
            </a:blipFill>
          </p:spPr>
        </p:sp>
      </p:grpSp>
      <p:grpSp>
        <p:nvGrpSpPr>
          <p:cNvPr id="2" name="Group 2"/>
          <p:cNvGrpSpPr>
            <a:grpSpLocks noChangeAspect="1"/>
          </p:cNvGrpSpPr>
          <p:nvPr/>
        </p:nvGrpSpPr>
        <p:grpSpPr>
          <a:xfrm>
            <a:off x="401667" y="1763207"/>
            <a:ext cx="3865533" cy="3865517"/>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t="-908" b="-48955"/>
              </a:stretch>
            </a:blipFill>
          </p:spPr>
        </p:sp>
      </p:grpSp>
      <p:pic>
        <p:nvPicPr>
          <p:cNvPr id="8" name="Picture 8"/>
          <p:cNvPicPr>
            <a:picLocks noChangeAspect="1"/>
          </p:cNvPicPr>
          <p:nvPr/>
        </p:nvPicPr>
        <p:blipFill>
          <a:blip r:embed="rId6"/>
          <a:srcRect l="8845" t="17520" r="7328" b="19856"/>
          <a:stretch>
            <a:fillRect/>
          </a:stretch>
        </p:blipFill>
        <p:spPr>
          <a:xfrm>
            <a:off x="15118353" y="43010"/>
            <a:ext cx="3000731" cy="1455075"/>
          </a:xfrm>
          <a:prstGeom prst="rect">
            <a:avLst/>
          </a:prstGeom>
        </p:spPr>
      </p:pic>
      <p:pic>
        <p:nvPicPr>
          <p:cNvPr id="9" name="Picture 9"/>
          <p:cNvPicPr>
            <a:picLocks noChangeAspect="1"/>
          </p:cNvPicPr>
          <p:nvPr/>
        </p:nvPicPr>
        <p:blipFill>
          <a:blip r:embed="rId7"/>
          <a:srcRect/>
          <a:stretch>
            <a:fillRect/>
          </a:stretch>
        </p:blipFill>
        <p:spPr>
          <a:xfrm>
            <a:off x="15879611" y="9511971"/>
            <a:ext cx="2426172" cy="51170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63158" y="5074574"/>
            <a:ext cx="4314842" cy="4259926"/>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96000" y="1135160"/>
            <a:ext cx="4547777" cy="4489896"/>
          </a:xfrm>
          <a:prstGeom prst="rect">
            <a:avLst/>
          </a:prstGeom>
        </p:spPr>
      </p:pic>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563600" y="1333500"/>
            <a:ext cx="4168612" cy="4115557"/>
          </a:xfrm>
          <a:prstGeom prst="rect">
            <a:avLst/>
          </a:prstGeom>
        </p:spPr>
      </p:pic>
      <p:sp>
        <p:nvSpPr>
          <p:cNvPr id="34" name="TextBox 34"/>
          <p:cNvSpPr txBox="1"/>
          <p:nvPr/>
        </p:nvSpPr>
        <p:spPr>
          <a:xfrm>
            <a:off x="337714" y="449933"/>
            <a:ext cx="13987885" cy="565476"/>
          </a:xfrm>
          <a:prstGeom prst="rect">
            <a:avLst/>
          </a:prstGeom>
        </p:spPr>
        <p:txBody>
          <a:bodyPr wrap="square" lIns="0" tIns="0" rIns="0" bIns="0" rtlCol="0" anchor="t">
            <a:spAutoFit/>
          </a:bodyPr>
          <a:lstStyle/>
          <a:p>
            <a:pPr>
              <a:lnSpc>
                <a:spcPts val="4845"/>
              </a:lnSpc>
            </a:pPr>
            <a:r>
              <a:rPr lang="en-US" sz="3461">
                <a:solidFill>
                  <a:srgbClr val="25798C"/>
                </a:solidFill>
                <a:latin typeface="Oswald Bold"/>
              </a:rPr>
              <a:t>Panel 2: Promising Models Of Quality Measurement Processes From Malta </a:t>
            </a:r>
          </a:p>
        </p:txBody>
      </p:sp>
      <p:sp>
        <p:nvSpPr>
          <p:cNvPr id="35" name="TextBox 35"/>
          <p:cNvSpPr txBox="1"/>
          <p:nvPr/>
        </p:nvSpPr>
        <p:spPr>
          <a:xfrm>
            <a:off x="152400" y="9837066"/>
            <a:ext cx="2750013" cy="287404"/>
          </a:xfrm>
          <a:prstGeom prst="rect">
            <a:avLst/>
          </a:prstGeom>
        </p:spPr>
        <p:txBody>
          <a:bodyPr lIns="0" tIns="0" rIns="0" bIns="0" rtlCol="0" anchor="t">
            <a:spAutoFit/>
          </a:bodyPr>
          <a:lstStyle/>
          <a:p>
            <a:pPr marL="0" lvl="0" indent="0" algn="l">
              <a:lnSpc>
                <a:spcPts val="2294"/>
              </a:lnSpc>
              <a:spcBef>
                <a:spcPct val="0"/>
              </a:spcBef>
            </a:pPr>
            <a:r>
              <a:rPr lang="en-US" sz="2048" u="none">
                <a:solidFill>
                  <a:srgbClr val="25798C"/>
                </a:solidFill>
                <a:latin typeface="Josefin Sans Regular"/>
              </a:rPr>
              <a:t>#QualitySocialServices </a:t>
            </a:r>
          </a:p>
        </p:txBody>
      </p:sp>
      <p:sp>
        <p:nvSpPr>
          <p:cNvPr id="36" name="TextBox 36"/>
          <p:cNvSpPr txBox="1"/>
          <p:nvPr/>
        </p:nvSpPr>
        <p:spPr>
          <a:xfrm>
            <a:off x="649992" y="5829300"/>
            <a:ext cx="3160008" cy="745526"/>
          </a:xfrm>
          <a:prstGeom prst="rect">
            <a:avLst/>
          </a:prstGeom>
        </p:spPr>
        <p:txBody>
          <a:bodyPr lIns="0" tIns="0" rIns="0" bIns="0" rtlCol="0" anchor="t">
            <a:spAutoFit/>
          </a:bodyPr>
          <a:lstStyle/>
          <a:p>
            <a:pPr algn="ctr">
              <a:lnSpc>
                <a:spcPts val="3076"/>
              </a:lnSpc>
            </a:pPr>
            <a:r>
              <a:rPr lang="en-US" sz="2197">
                <a:solidFill>
                  <a:srgbClr val="000000"/>
                </a:solidFill>
                <a:latin typeface="Poppins Bold"/>
              </a:rPr>
              <a:t>Thomas Bignal </a:t>
            </a:r>
          </a:p>
          <a:p>
            <a:pPr algn="ctr">
              <a:lnSpc>
                <a:spcPts val="2940"/>
              </a:lnSpc>
            </a:pPr>
            <a:r>
              <a:rPr lang="en-US" sz="2100">
                <a:solidFill>
                  <a:srgbClr val="000000"/>
                </a:solidFill>
                <a:latin typeface="Poppins Medium"/>
              </a:rPr>
              <a:t>EASPD</a:t>
            </a:r>
          </a:p>
        </p:txBody>
      </p:sp>
      <p:sp>
        <p:nvSpPr>
          <p:cNvPr id="37" name="TextBox 37"/>
          <p:cNvSpPr txBox="1"/>
          <p:nvPr/>
        </p:nvSpPr>
        <p:spPr>
          <a:xfrm>
            <a:off x="10972800" y="9477967"/>
            <a:ext cx="2763149" cy="751872"/>
          </a:xfrm>
          <a:prstGeom prst="rect">
            <a:avLst/>
          </a:prstGeom>
        </p:spPr>
        <p:txBody>
          <a:bodyPr lIns="0" tIns="0" rIns="0" bIns="0" rtlCol="0" anchor="t">
            <a:spAutoFit/>
          </a:bodyPr>
          <a:lstStyle/>
          <a:p>
            <a:pPr algn="ctr">
              <a:lnSpc>
                <a:spcPts val="3076"/>
              </a:lnSpc>
            </a:pPr>
            <a:r>
              <a:rPr lang="en-US" sz="2200">
                <a:solidFill>
                  <a:srgbClr val="000000"/>
                </a:solidFill>
                <a:latin typeface="Poppins Bold"/>
              </a:rPr>
              <a:t>Glenda </a:t>
            </a:r>
            <a:r>
              <a:rPr lang="en-US" sz="2200" err="1">
                <a:solidFill>
                  <a:srgbClr val="000000"/>
                </a:solidFill>
                <a:latin typeface="Poppins Bold"/>
              </a:rPr>
              <a:t>Curmi</a:t>
            </a:r>
            <a:endParaRPr lang="en-US" sz="2200">
              <a:solidFill>
                <a:srgbClr val="000000"/>
              </a:solidFill>
              <a:latin typeface="Poppins Bold"/>
            </a:endParaRPr>
          </a:p>
          <a:p>
            <a:pPr algn="ctr">
              <a:lnSpc>
                <a:spcPts val="2940"/>
              </a:lnSpc>
            </a:pPr>
            <a:r>
              <a:rPr lang="en-US" sz="2100" err="1">
                <a:solidFill>
                  <a:srgbClr val="000000"/>
                </a:solidFill>
                <a:latin typeface="Poppins Medium"/>
              </a:rPr>
              <a:t>Aġenzija</a:t>
            </a:r>
            <a:r>
              <a:rPr lang="en-US" sz="2100">
                <a:solidFill>
                  <a:srgbClr val="000000"/>
                </a:solidFill>
                <a:latin typeface="Poppins Medium"/>
              </a:rPr>
              <a:t> Sapport</a:t>
            </a:r>
          </a:p>
        </p:txBody>
      </p:sp>
      <p:sp>
        <p:nvSpPr>
          <p:cNvPr id="42" name="TextBox 42"/>
          <p:cNvSpPr txBox="1"/>
          <p:nvPr/>
        </p:nvSpPr>
        <p:spPr>
          <a:xfrm>
            <a:off x="14279763" y="5560999"/>
            <a:ext cx="3708973" cy="748282"/>
          </a:xfrm>
          <a:prstGeom prst="rect">
            <a:avLst/>
          </a:prstGeom>
        </p:spPr>
        <p:txBody>
          <a:bodyPr wrap="square" lIns="0" tIns="0" rIns="0" bIns="0" rtlCol="0" anchor="t">
            <a:spAutoFit/>
          </a:bodyPr>
          <a:lstStyle/>
          <a:p>
            <a:pPr algn="ctr">
              <a:lnSpc>
                <a:spcPts val="3079"/>
              </a:lnSpc>
            </a:pPr>
            <a:r>
              <a:rPr lang="en-US" sz="2200">
                <a:solidFill>
                  <a:srgbClr val="000000"/>
                </a:solidFill>
                <a:latin typeface="Poppins Bold"/>
              </a:rPr>
              <a:t>Cynthia </a:t>
            </a:r>
            <a:r>
              <a:rPr lang="en-US" sz="2200" err="1">
                <a:solidFill>
                  <a:srgbClr val="000000"/>
                </a:solidFill>
                <a:latin typeface="Poppins Bold"/>
              </a:rPr>
              <a:t>Deguara</a:t>
            </a:r>
            <a:r>
              <a:rPr lang="en-US" sz="2200">
                <a:solidFill>
                  <a:srgbClr val="000000"/>
                </a:solidFill>
                <a:latin typeface="Poppins Bold"/>
              </a:rPr>
              <a:t> </a:t>
            </a:r>
          </a:p>
          <a:p>
            <a:pPr algn="ctr">
              <a:lnSpc>
                <a:spcPts val="2940"/>
              </a:lnSpc>
            </a:pPr>
            <a:r>
              <a:rPr lang="en-US" sz="2100">
                <a:solidFill>
                  <a:srgbClr val="000000"/>
                </a:solidFill>
                <a:latin typeface="Poppins Medium"/>
              </a:rPr>
              <a:t>SCSA</a:t>
            </a:r>
          </a:p>
        </p:txBody>
      </p:sp>
      <p:sp>
        <p:nvSpPr>
          <p:cNvPr id="43" name="TextBox 43"/>
          <p:cNvSpPr txBox="1"/>
          <p:nvPr/>
        </p:nvSpPr>
        <p:spPr>
          <a:xfrm>
            <a:off x="7676251" y="5701431"/>
            <a:ext cx="2763149" cy="743793"/>
          </a:xfrm>
          <a:prstGeom prst="rect">
            <a:avLst/>
          </a:prstGeom>
        </p:spPr>
        <p:txBody>
          <a:bodyPr lIns="0" tIns="0" rIns="0" bIns="0" rtlCol="0" anchor="t">
            <a:spAutoFit/>
          </a:bodyPr>
          <a:lstStyle/>
          <a:p>
            <a:pPr algn="ctr">
              <a:lnSpc>
                <a:spcPts val="3079"/>
              </a:lnSpc>
            </a:pPr>
            <a:r>
              <a:rPr lang="en-US" sz="2200">
                <a:solidFill>
                  <a:srgbClr val="000000"/>
                </a:solidFill>
                <a:latin typeface="Poppins Bold"/>
              </a:rPr>
              <a:t>Riva Scicluna </a:t>
            </a:r>
          </a:p>
          <a:p>
            <a:pPr algn="ctr">
              <a:lnSpc>
                <a:spcPts val="2691"/>
              </a:lnSpc>
            </a:pPr>
            <a:r>
              <a:rPr lang="en-US" sz="2100" err="1">
                <a:solidFill>
                  <a:srgbClr val="000000"/>
                </a:solidFill>
                <a:latin typeface="Poppins Medium"/>
              </a:rPr>
              <a:t>Aġenzija</a:t>
            </a:r>
            <a:r>
              <a:rPr lang="en-US" sz="2100">
                <a:solidFill>
                  <a:srgbClr val="000000"/>
                </a:solidFill>
                <a:latin typeface="Poppins Medium"/>
              </a:rPr>
              <a:t> Sapport</a:t>
            </a:r>
          </a:p>
        </p:txBody>
      </p:sp>
      <p:sp>
        <p:nvSpPr>
          <p:cNvPr id="44" name="TextBox 44"/>
          <p:cNvSpPr txBox="1"/>
          <p:nvPr/>
        </p:nvSpPr>
        <p:spPr>
          <a:xfrm>
            <a:off x="3547481" y="9472581"/>
            <a:ext cx="3539119" cy="762645"/>
          </a:xfrm>
          <a:prstGeom prst="rect">
            <a:avLst/>
          </a:prstGeom>
        </p:spPr>
        <p:txBody>
          <a:bodyPr lIns="0" tIns="0" rIns="0" bIns="0" rtlCol="0" anchor="t">
            <a:spAutoFit/>
          </a:bodyPr>
          <a:lstStyle/>
          <a:p>
            <a:pPr algn="ctr">
              <a:lnSpc>
                <a:spcPts val="3076"/>
              </a:lnSpc>
            </a:pPr>
            <a:r>
              <a:rPr lang="en-US" sz="2200">
                <a:solidFill>
                  <a:srgbClr val="000000"/>
                </a:solidFill>
                <a:latin typeface="Poppins Bold"/>
              </a:rPr>
              <a:t>Jean Fred Agius </a:t>
            </a:r>
          </a:p>
          <a:p>
            <a:pPr algn="ctr">
              <a:lnSpc>
                <a:spcPts val="2940"/>
              </a:lnSpc>
            </a:pPr>
            <a:r>
              <a:rPr lang="en-US" sz="2100" err="1">
                <a:solidFill>
                  <a:srgbClr val="000000"/>
                </a:solidFill>
                <a:latin typeface="Poppins Medium"/>
              </a:rPr>
              <a:t>Aġenzija</a:t>
            </a:r>
            <a:r>
              <a:rPr lang="en-US" sz="2100">
                <a:solidFill>
                  <a:srgbClr val="000000"/>
                </a:solidFill>
                <a:latin typeface="Poppins Medium"/>
              </a:rPr>
              <a:t> Sapport</a:t>
            </a:r>
          </a:p>
        </p:txBody>
      </p:sp>
      <p:grpSp>
        <p:nvGrpSpPr>
          <p:cNvPr id="50" name="Group 26">
            <a:extLst>
              <a:ext uri="{FF2B5EF4-FFF2-40B4-BE49-F238E27FC236}">
                <a16:creationId xmlns:a16="http://schemas.microsoft.com/office/drawing/2014/main" id="{637A5FA2-236C-2EFF-7197-E68F576E5ACE}"/>
              </a:ext>
            </a:extLst>
          </p:cNvPr>
          <p:cNvGrpSpPr>
            <a:grpSpLocks noChangeAspect="1"/>
          </p:cNvGrpSpPr>
          <p:nvPr/>
        </p:nvGrpSpPr>
        <p:grpSpPr>
          <a:xfrm>
            <a:off x="3171468" y="5291009"/>
            <a:ext cx="4112547" cy="4112532"/>
            <a:chOff x="0" y="0"/>
            <a:chExt cx="6350000" cy="6349975"/>
          </a:xfrm>
        </p:grpSpPr>
        <p:sp>
          <p:nvSpPr>
            <p:cNvPr id="51" name="Freeform 27">
              <a:extLst>
                <a:ext uri="{FF2B5EF4-FFF2-40B4-BE49-F238E27FC236}">
                  <a16:creationId xmlns:a16="http://schemas.microsoft.com/office/drawing/2014/main" id="{ADDCB312-16DE-F0E3-7EAB-197D33693CF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t="-25000" b="-25000"/>
              </a:stretch>
            </a:blipFill>
          </p:spPr>
        </p:sp>
      </p:grpSp>
      <p:pic>
        <p:nvPicPr>
          <p:cNvPr id="46" name="Picture 18">
            <a:extLst>
              <a:ext uri="{FF2B5EF4-FFF2-40B4-BE49-F238E27FC236}">
                <a16:creationId xmlns:a16="http://schemas.microsoft.com/office/drawing/2014/main" id="{DE940368-241E-55E9-2264-2919AB75F8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48000" y="5098326"/>
            <a:ext cx="4445149" cy="4388574"/>
          </a:xfrm>
          <a:prstGeom prst="rect">
            <a:avLst/>
          </a:prstGeom>
        </p:spPr>
      </p:pic>
      <p:pic>
        <p:nvPicPr>
          <p:cNvPr id="49" name="Picture 4">
            <a:extLst>
              <a:ext uri="{FF2B5EF4-FFF2-40B4-BE49-F238E27FC236}">
                <a16:creationId xmlns:a16="http://schemas.microsoft.com/office/drawing/2014/main" id="{063FB3A4-D0BD-66EB-FA5C-828BDF2E9AB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24952" y="1674698"/>
            <a:ext cx="4094648" cy="4042534"/>
          </a:xfrm>
          <a:prstGeom prst="rect">
            <a:avLst/>
          </a:prstGeom>
        </p:spPr>
      </p:pic>
    </p:spTree>
    <p:extLst>
      <p:ext uri="{BB962C8B-B14F-4D97-AF65-F5344CB8AC3E}">
        <p14:creationId xmlns:p14="http://schemas.microsoft.com/office/powerpoint/2010/main" val="578828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96152" y="898456"/>
            <a:ext cx="10526952" cy="1548956"/>
          </a:xfrm>
          <a:prstGeom prst="rect">
            <a:avLst/>
          </a:prstGeom>
        </p:spPr>
        <p:txBody>
          <a:bodyPr lIns="0" tIns="0" rIns="0" bIns="0" rtlCol="0" anchor="t">
            <a:spAutoFit/>
          </a:bodyPr>
          <a:lstStyle/>
          <a:p>
            <a:pPr marL="0" lvl="0" indent="0" algn="l">
              <a:lnSpc>
                <a:spcPts val="12793"/>
              </a:lnSpc>
              <a:spcBef>
                <a:spcPct val="0"/>
              </a:spcBef>
            </a:pPr>
            <a:r>
              <a:rPr lang="en-US" sz="9138" u="none">
                <a:solidFill>
                  <a:srgbClr val="25798C"/>
                </a:solidFill>
                <a:latin typeface="Oswald Bold"/>
              </a:rPr>
              <a:t>CONFERENCE DINNER</a:t>
            </a:r>
          </a:p>
        </p:txBody>
      </p:sp>
      <p:sp>
        <p:nvSpPr>
          <p:cNvPr id="3" name="TextBox 3"/>
          <p:cNvSpPr txBox="1"/>
          <p:nvPr/>
        </p:nvSpPr>
        <p:spPr>
          <a:xfrm>
            <a:off x="396152" y="3111241"/>
            <a:ext cx="11947268" cy="3408420"/>
          </a:xfrm>
          <a:prstGeom prst="rect">
            <a:avLst/>
          </a:prstGeom>
        </p:spPr>
        <p:txBody>
          <a:bodyPr lIns="0" tIns="0" rIns="0" bIns="0" rtlCol="0" anchor="t">
            <a:spAutoFit/>
          </a:bodyPr>
          <a:lstStyle/>
          <a:p>
            <a:pPr>
              <a:lnSpc>
                <a:spcPts val="5328"/>
              </a:lnSpc>
            </a:pPr>
            <a:r>
              <a:rPr lang="en-US" sz="4757">
                <a:solidFill>
                  <a:srgbClr val="000000"/>
                </a:solidFill>
                <a:latin typeface="Josefin Sans Regular"/>
              </a:rPr>
              <a:t>Join us for the conference dinner at Xara Lodge in Rabat at 19h30! </a:t>
            </a:r>
          </a:p>
          <a:p>
            <a:pPr>
              <a:lnSpc>
                <a:spcPts val="5328"/>
              </a:lnSpc>
            </a:pPr>
            <a:endParaRPr lang="en-US" sz="4757">
              <a:solidFill>
                <a:srgbClr val="000000"/>
              </a:solidFill>
              <a:latin typeface="Josefin Sans Regular"/>
            </a:endParaRPr>
          </a:p>
          <a:p>
            <a:pPr>
              <a:lnSpc>
                <a:spcPts val="5328"/>
              </a:lnSpc>
            </a:pPr>
            <a:r>
              <a:rPr lang="en-US" sz="4757">
                <a:solidFill>
                  <a:srgbClr val="000000"/>
                </a:solidFill>
                <a:latin typeface="Josefin Sans Regular"/>
              </a:rPr>
              <a:t>For more information regarding transport, check the EASPD conference App.</a:t>
            </a:r>
          </a:p>
        </p:txBody>
      </p:sp>
      <p:pic>
        <p:nvPicPr>
          <p:cNvPr id="4" name="Picture 4"/>
          <p:cNvPicPr>
            <a:picLocks noChangeAspect="1"/>
          </p:cNvPicPr>
          <p:nvPr/>
        </p:nvPicPr>
        <p:blipFill>
          <a:blip r:embed="rId2"/>
          <a:srcRect/>
          <a:stretch>
            <a:fillRect/>
          </a:stretch>
        </p:blipFill>
        <p:spPr>
          <a:xfrm>
            <a:off x="15112457" y="474040"/>
            <a:ext cx="2915109" cy="614823"/>
          </a:xfrm>
          <a:prstGeom prst="rect">
            <a:avLst/>
          </a:prstGeom>
        </p:spPr>
      </p:pic>
      <p:sp>
        <p:nvSpPr>
          <p:cNvPr id="5" name="TextBox 5"/>
          <p:cNvSpPr txBox="1"/>
          <p:nvPr/>
        </p:nvSpPr>
        <p:spPr>
          <a:xfrm>
            <a:off x="385584" y="372570"/>
            <a:ext cx="3689835" cy="408882"/>
          </a:xfrm>
          <a:prstGeom prst="rect">
            <a:avLst/>
          </a:prstGeom>
        </p:spPr>
        <p:txBody>
          <a:bodyPr lIns="0" tIns="0" rIns="0" bIns="0" rtlCol="0" anchor="t">
            <a:spAutoFit/>
          </a:bodyPr>
          <a:lstStyle/>
          <a:p>
            <a:pPr marL="0" lvl="0" indent="0" algn="l">
              <a:lnSpc>
                <a:spcPts val="3078"/>
              </a:lnSpc>
              <a:spcBef>
                <a:spcPct val="0"/>
              </a:spcBef>
            </a:pPr>
            <a:r>
              <a:rPr lang="en-US" sz="2748" u="none">
                <a:solidFill>
                  <a:srgbClr val="25798C"/>
                </a:solidFill>
                <a:latin typeface="Josefin Sans Regular"/>
              </a:rPr>
              <a:t>#QualitySocialServices </a:t>
            </a:r>
          </a:p>
        </p:txBody>
      </p:sp>
      <p:grpSp>
        <p:nvGrpSpPr>
          <p:cNvPr id="6" name="Group 6"/>
          <p:cNvGrpSpPr/>
          <p:nvPr/>
        </p:nvGrpSpPr>
        <p:grpSpPr>
          <a:xfrm>
            <a:off x="0" y="9817407"/>
            <a:ext cx="13442167" cy="583113"/>
            <a:chOff x="0" y="0"/>
            <a:chExt cx="3815415" cy="165510"/>
          </a:xfrm>
        </p:grpSpPr>
        <p:sp>
          <p:nvSpPr>
            <p:cNvPr id="7" name="Freeform 7"/>
            <p:cNvSpPr/>
            <p:nvPr/>
          </p:nvSpPr>
          <p:spPr>
            <a:xfrm>
              <a:off x="0" y="0"/>
              <a:ext cx="3815415" cy="165510"/>
            </a:xfrm>
            <a:custGeom>
              <a:avLst/>
              <a:gdLst/>
              <a:ahLst/>
              <a:cxnLst/>
              <a:rect l="l" t="t" r="r" b="b"/>
              <a:pathLst>
                <a:path w="3815415" h="165510">
                  <a:moveTo>
                    <a:pt x="0" y="0"/>
                  </a:moveTo>
                  <a:lnTo>
                    <a:pt x="3815415" y="0"/>
                  </a:lnTo>
                  <a:lnTo>
                    <a:pt x="3815415" y="165510"/>
                  </a:lnTo>
                  <a:lnTo>
                    <a:pt x="0" y="165510"/>
                  </a:lnTo>
                  <a:close/>
                </a:path>
              </a:pathLst>
            </a:custGeom>
            <a:solidFill>
              <a:srgbClr val="54C1E2"/>
            </a:solidFill>
          </p:spPr>
        </p:sp>
      </p:grpSp>
      <p:grpSp>
        <p:nvGrpSpPr>
          <p:cNvPr id="8" name="Group 8"/>
          <p:cNvGrpSpPr/>
          <p:nvPr/>
        </p:nvGrpSpPr>
        <p:grpSpPr>
          <a:xfrm rot="-10800000">
            <a:off x="11220134" y="7934740"/>
            <a:ext cx="10699756" cy="2647120"/>
            <a:chOff x="0" y="0"/>
            <a:chExt cx="6168310" cy="1570990"/>
          </a:xfrm>
        </p:grpSpPr>
        <p:sp>
          <p:nvSpPr>
            <p:cNvPr id="9" name="Freeform 9"/>
            <p:cNvSpPr/>
            <p:nvPr/>
          </p:nvSpPr>
          <p:spPr>
            <a:xfrm>
              <a:off x="0" y="0"/>
              <a:ext cx="1863090" cy="1570990"/>
            </a:xfrm>
            <a:custGeom>
              <a:avLst/>
              <a:gdLst/>
              <a:ahLst/>
              <a:cxnLst/>
              <a:rect l="l" t="t" r="r" b="b"/>
              <a:pathLst>
                <a:path w="1863090" h="1570990">
                  <a:moveTo>
                    <a:pt x="956310" y="0"/>
                  </a:moveTo>
                  <a:lnTo>
                    <a:pt x="906780" y="0"/>
                  </a:lnTo>
                  <a:lnTo>
                    <a:pt x="0" y="1570990"/>
                  </a:lnTo>
                  <a:lnTo>
                    <a:pt x="49530" y="1570990"/>
                  </a:lnTo>
                  <a:lnTo>
                    <a:pt x="901700" y="1570990"/>
                  </a:lnTo>
                  <a:lnTo>
                    <a:pt x="951230" y="1570990"/>
                  </a:lnTo>
                  <a:lnTo>
                    <a:pt x="1813560" y="1570990"/>
                  </a:lnTo>
                  <a:lnTo>
                    <a:pt x="1863090" y="1570990"/>
                  </a:lnTo>
                  <a:close/>
                </a:path>
              </a:pathLst>
            </a:custGeom>
            <a:solidFill>
              <a:srgbClr val="D72B60"/>
            </a:solidFill>
          </p:spPr>
        </p:sp>
        <p:sp>
          <p:nvSpPr>
            <p:cNvPr id="10" name="Freeform 10"/>
            <p:cNvSpPr/>
            <p:nvPr/>
          </p:nvSpPr>
          <p:spPr>
            <a:xfrm>
              <a:off x="906780" y="0"/>
              <a:ext cx="5261530" cy="1570990"/>
            </a:xfrm>
            <a:custGeom>
              <a:avLst/>
              <a:gdLst/>
              <a:ahLst/>
              <a:cxnLst/>
              <a:rect l="l" t="t" r="r" b="b"/>
              <a:pathLst>
                <a:path w="5261530" h="1570990">
                  <a:moveTo>
                    <a:pt x="4354750" y="0"/>
                  </a:moveTo>
                  <a:lnTo>
                    <a:pt x="0" y="0"/>
                  </a:lnTo>
                  <a:lnTo>
                    <a:pt x="906780" y="1570990"/>
                  </a:lnTo>
                  <a:lnTo>
                    <a:pt x="5261530" y="1570990"/>
                  </a:lnTo>
                  <a:close/>
                </a:path>
              </a:pathLst>
            </a:custGeom>
            <a:solidFill>
              <a:srgbClr val="25798C"/>
            </a:solidFill>
          </p:spPr>
        </p:sp>
      </p:grpSp>
      <p:grpSp>
        <p:nvGrpSpPr>
          <p:cNvPr id="11" name="Group 11"/>
          <p:cNvGrpSpPr/>
          <p:nvPr/>
        </p:nvGrpSpPr>
        <p:grpSpPr>
          <a:xfrm>
            <a:off x="-1405394" y="6519660"/>
            <a:ext cx="13748814" cy="3401457"/>
            <a:chOff x="0" y="0"/>
            <a:chExt cx="6168310" cy="1570990"/>
          </a:xfrm>
        </p:grpSpPr>
        <p:sp>
          <p:nvSpPr>
            <p:cNvPr id="12" name="Freeform 12"/>
            <p:cNvSpPr/>
            <p:nvPr/>
          </p:nvSpPr>
          <p:spPr>
            <a:xfrm>
              <a:off x="0" y="0"/>
              <a:ext cx="1863090" cy="1570990"/>
            </a:xfrm>
            <a:custGeom>
              <a:avLst/>
              <a:gdLst/>
              <a:ahLst/>
              <a:cxnLst/>
              <a:rect l="l" t="t" r="r" b="b"/>
              <a:pathLst>
                <a:path w="1863090" h="1570990">
                  <a:moveTo>
                    <a:pt x="956310" y="0"/>
                  </a:moveTo>
                  <a:lnTo>
                    <a:pt x="906780" y="0"/>
                  </a:lnTo>
                  <a:lnTo>
                    <a:pt x="0" y="1570990"/>
                  </a:lnTo>
                  <a:lnTo>
                    <a:pt x="49530" y="1570990"/>
                  </a:lnTo>
                  <a:lnTo>
                    <a:pt x="901700" y="1570990"/>
                  </a:lnTo>
                  <a:lnTo>
                    <a:pt x="951230" y="1570990"/>
                  </a:lnTo>
                  <a:lnTo>
                    <a:pt x="1813560" y="1570990"/>
                  </a:lnTo>
                  <a:lnTo>
                    <a:pt x="1863090" y="1570990"/>
                  </a:lnTo>
                  <a:close/>
                </a:path>
              </a:pathLst>
            </a:custGeom>
            <a:solidFill>
              <a:srgbClr val="FFFFFF"/>
            </a:solidFill>
          </p:spPr>
        </p:sp>
        <p:sp>
          <p:nvSpPr>
            <p:cNvPr id="13" name="Freeform 13"/>
            <p:cNvSpPr/>
            <p:nvPr/>
          </p:nvSpPr>
          <p:spPr>
            <a:xfrm>
              <a:off x="906780" y="0"/>
              <a:ext cx="5261530" cy="1570990"/>
            </a:xfrm>
            <a:custGeom>
              <a:avLst/>
              <a:gdLst/>
              <a:ahLst/>
              <a:cxnLst/>
              <a:rect l="l" t="t" r="r" b="b"/>
              <a:pathLst>
                <a:path w="5261530" h="1570990">
                  <a:moveTo>
                    <a:pt x="4354750" y="0"/>
                  </a:moveTo>
                  <a:lnTo>
                    <a:pt x="0" y="0"/>
                  </a:lnTo>
                  <a:lnTo>
                    <a:pt x="906780" y="1570990"/>
                  </a:lnTo>
                  <a:lnTo>
                    <a:pt x="5261530" y="1570990"/>
                  </a:lnTo>
                  <a:close/>
                </a:path>
              </a:pathLst>
            </a:custGeom>
            <a:solidFill>
              <a:srgbClr val="FFFFFF"/>
            </a:solidFill>
          </p:spPr>
        </p:sp>
      </p:grpSp>
      <p:pic>
        <p:nvPicPr>
          <p:cNvPr id="14" name="Picture 14"/>
          <p:cNvPicPr>
            <a:picLocks noChangeAspect="1"/>
          </p:cNvPicPr>
          <p:nvPr/>
        </p:nvPicPr>
        <p:blipFill>
          <a:blip r:embed="rId3"/>
          <a:srcRect l="8845" t="17520" r="7328" b="19856"/>
          <a:stretch>
            <a:fillRect/>
          </a:stretch>
        </p:blipFill>
        <p:spPr>
          <a:xfrm>
            <a:off x="2230502" y="6899244"/>
            <a:ext cx="6231865" cy="3021873"/>
          </a:xfrm>
          <a:prstGeom prst="rect">
            <a:avLst/>
          </a:prstGeom>
        </p:spPr>
      </p:pic>
      <p:grpSp>
        <p:nvGrpSpPr>
          <p:cNvPr id="15" name="Group 15"/>
          <p:cNvGrpSpPr>
            <a:grpSpLocks noChangeAspect="1"/>
          </p:cNvGrpSpPr>
          <p:nvPr/>
        </p:nvGrpSpPr>
        <p:grpSpPr>
          <a:xfrm>
            <a:off x="12388472" y="2296379"/>
            <a:ext cx="5447971" cy="5447949"/>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44711" r="-44711"/>
              </a:stretch>
            </a:blipFill>
          </p:spPr>
        </p:sp>
      </p:gr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862898" y="1745834"/>
            <a:ext cx="6199081" cy="612018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739472"/>
            <a:ext cx="11427598" cy="4009459"/>
            <a:chOff x="0" y="0"/>
            <a:chExt cx="4349457" cy="1570990"/>
          </a:xfrm>
        </p:grpSpPr>
        <p:sp>
          <p:nvSpPr>
            <p:cNvPr id="3" name="Freeform 3"/>
            <p:cNvSpPr/>
            <p:nvPr/>
          </p:nvSpPr>
          <p:spPr>
            <a:xfrm>
              <a:off x="0" y="0"/>
              <a:ext cx="1863090" cy="1570990"/>
            </a:xfrm>
            <a:custGeom>
              <a:avLst/>
              <a:gdLst/>
              <a:ahLst/>
              <a:cxnLst/>
              <a:rect l="l" t="t" r="r" b="b"/>
              <a:pathLst>
                <a:path w="1863090" h="1570990">
                  <a:moveTo>
                    <a:pt x="956310" y="0"/>
                  </a:moveTo>
                  <a:lnTo>
                    <a:pt x="906780" y="0"/>
                  </a:lnTo>
                  <a:lnTo>
                    <a:pt x="0" y="1570990"/>
                  </a:lnTo>
                  <a:lnTo>
                    <a:pt x="49530" y="1570990"/>
                  </a:lnTo>
                  <a:lnTo>
                    <a:pt x="901700" y="1570990"/>
                  </a:lnTo>
                  <a:lnTo>
                    <a:pt x="951230" y="1570990"/>
                  </a:lnTo>
                  <a:lnTo>
                    <a:pt x="1813560" y="1570990"/>
                  </a:lnTo>
                  <a:lnTo>
                    <a:pt x="1863090" y="1570990"/>
                  </a:lnTo>
                  <a:close/>
                </a:path>
              </a:pathLst>
            </a:custGeom>
            <a:solidFill>
              <a:srgbClr val="FFFFFF"/>
            </a:solidFill>
          </p:spPr>
        </p:sp>
        <p:sp>
          <p:nvSpPr>
            <p:cNvPr id="4" name="Freeform 4"/>
            <p:cNvSpPr/>
            <p:nvPr/>
          </p:nvSpPr>
          <p:spPr>
            <a:xfrm>
              <a:off x="906780" y="0"/>
              <a:ext cx="3442677" cy="1570990"/>
            </a:xfrm>
            <a:custGeom>
              <a:avLst/>
              <a:gdLst/>
              <a:ahLst/>
              <a:cxnLst/>
              <a:rect l="l" t="t" r="r" b="b"/>
              <a:pathLst>
                <a:path w="3442677" h="1570990">
                  <a:moveTo>
                    <a:pt x="2535897" y="0"/>
                  </a:moveTo>
                  <a:lnTo>
                    <a:pt x="0" y="0"/>
                  </a:lnTo>
                  <a:lnTo>
                    <a:pt x="906780" y="1570990"/>
                  </a:lnTo>
                  <a:lnTo>
                    <a:pt x="3442677" y="1570990"/>
                  </a:lnTo>
                  <a:close/>
                </a:path>
              </a:pathLst>
            </a:custGeom>
            <a:solidFill>
              <a:srgbClr val="FFFFFF"/>
            </a:solidFill>
          </p:spPr>
        </p:sp>
      </p:grpSp>
      <p:grpSp>
        <p:nvGrpSpPr>
          <p:cNvPr id="5" name="Group 5"/>
          <p:cNvGrpSpPr/>
          <p:nvPr/>
        </p:nvGrpSpPr>
        <p:grpSpPr>
          <a:xfrm>
            <a:off x="0" y="9898333"/>
            <a:ext cx="13442167" cy="808312"/>
            <a:chOff x="0" y="0"/>
            <a:chExt cx="3815415" cy="229431"/>
          </a:xfrm>
        </p:grpSpPr>
        <p:sp>
          <p:nvSpPr>
            <p:cNvPr id="6" name="Freeform 6"/>
            <p:cNvSpPr/>
            <p:nvPr/>
          </p:nvSpPr>
          <p:spPr>
            <a:xfrm>
              <a:off x="0" y="0"/>
              <a:ext cx="3815415" cy="229431"/>
            </a:xfrm>
            <a:custGeom>
              <a:avLst/>
              <a:gdLst/>
              <a:ahLst/>
              <a:cxnLst/>
              <a:rect l="l" t="t" r="r" b="b"/>
              <a:pathLst>
                <a:path w="3815415" h="229431">
                  <a:moveTo>
                    <a:pt x="0" y="0"/>
                  </a:moveTo>
                  <a:lnTo>
                    <a:pt x="3815415" y="0"/>
                  </a:lnTo>
                  <a:lnTo>
                    <a:pt x="3815415" y="229431"/>
                  </a:lnTo>
                  <a:lnTo>
                    <a:pt x="0" y="229431"/>
                  </a:lnTo>
                  <a:close/>
                </a:path>
              </a:pathLst>
            </a:custGeom>
            <a:solidFill>
              <a:srgbClr val="54C1E2"/>
            </a:solidFill>
          </p:spPr>
        </p:sp>
      </p:grpSp>
      <p:grpSp>
        <p:nvGrpSpPr>
          <p:cNvPr id="7" name="Group 7"/>
          <p:cNvGrpSpPr/>
          <p:nvPr/>
        </p:nvGrpSpPr>
        <p:grpSpPr>
          <a:xfrm rot="-10800000">
            <a:off x="11649384" y="8059526"/>
            <a:ext cx="10699756" cy="2647120"/>
            <a:chOff x="0" y="0"/>
            <a:chExt cx="6168310" cy="1570990"/>
          </a:xfrm>
        </p:grpSpPr>
        <p:sp>
          <p:nvSpPr>
            <p:cNvPr id="8" name="Freeform 8"/>
            <p:cNvSpPr/>
            <p:nvPr/>
          </p:nvSpPr>
          <p:spPr>
            <a:xfrm>
              <a:off x="0" y="0"/>
              <a:ext cx="1863090" cy="1570990"/>
            </a:xfrm>
            <a:custGeom>
              <a:avLst/>
              <a:gdLst/>
              <a:ahLst/>
              <a:cxnLst/>
              <a:rect l="l" t="t" r="r" b="b"/>
              <a:pathLst>
                <a:path w="1863090" h="1570990">
                  <a:moveTo>
                    <a:pt x="956310" y="0"/>
                  </a:moveTo>
                  <a:lnTo>
                    <a:pt x="906780" y="0"/>
                  </a:lnTo>
                  <a:lnTo>
                    <a:pt x="0" y="1570990"/>
                  </a:lnTo>
                  <a:lnTo>
                    <a:pt x="49530" y="1570990"/>
                  </a:lnTo>
                  <a:lnTo>
                    <a:pt x="901700" y="1570990"/>
                  </a:lnTo>
                  <a:lnTo>
                    <a:pt x="951230" y="1570990"/>
                  </a:lnTo>
                  <a:lnTo>
                    <a:pt x="1813560" y="1570990"/>
                  </a:lnTo>
                  <a:lnTo>
                    <a:pt x="1863090" y="1570990"/>
                  </a:lnTo>
                  <a:close/>
                </a:path>
              </a:pathLst>
            </a:custGeom>
            <a:solidFill>
              <a:srgbClr val="D72B60"/>
            </a:solidFill>
          </p:spPr>
        </p:sp>
        <p:sp>
          <p:nvSpPr>
            <p:cNvPr id="9" name="Freeform 9"/>
            <p:cNvSpPr/>
            <p:nvPr/>
          </p:nvSpPr>
          <p:spPr>
            <a:xfrm>
              <a:off x="906780" y="0"/>
              <a:ext cx="5261530" cy="1570990"/>
            </a:xfrm>
            <a:custGeom>
              <a:avLst/>
              <a:gdLst/>
              <a:ahLst/>
              <a:cxnLst/>
              <a:rect l="l" t="t" r="r" b="b"/>
              <a:pathLst>
                <a:path w="5261530" h="1570990">
                  <a:moveTo>
                    <a:pt x="4354750" y="0"/>
                  </a:moveTo>
                  <a:lnTo>
                    <a:pt x="0" y="0"/>
                  </a:lnTo>
                  <a:lnTo>
                    <a:pt x="906780" y="1570990"/>
                  </a:lnTo>
                  <a:lnTo>
                    <a:pt x="5261530" y="1570990"/>
                  </a:lnTo>
                  <a:close/>
                </a:path>
              </a:pathLst>
            </a:custGeom>
            <a:solidFill>
              <a:srgbClr val="25798C"/>
            </a:solidFill>
          </p:spPr>
        </p:sp>
      </p:grpSp>
      <p:pic>
        <p:nvPicPr>
          <p:cNvPr id="10" name="Picture 10"/>
          <p:cNvPicPr>
            <a:picLocks noChangeAspect="1"/>
          </p:cNvPicPr>
          <p:nvPr/>
        </p:nvPicPr>
        <p:blipFill>
          <a:blip r:embed="rId2"/>
          <a:srcRect b="18520"/>
          <a:stretch>
            <a:fillRect/>
          </a:stretch>
        </p:blipFill>
        <p:spPr>
          <a:xfrm>
            <a:off x="-622691" y="-907218"/>
            <a:ext cx="8425285" cy="4455913"/>
          </a:xfrm>
          <a:prstGeom prst="rect">
            <a:avLst/>
          </a:prstGeom>
        </p:spPr>
      </p:pic>
      <p:sp>
        <p:nvSpPr>
          <p:cNvPr id="11" name="TextBox 11"/>
          <p:cNvSpPr txBox="1"/>
          <p:nvPr/>
        </p:nvSpPr>
        <p:spPr>
          <a:xfrm>
            <a:off x="711490" y="3198768"/>
            <a:ext cx="8981859" cy="1540704"/>
          </a:xfrm>
          <a:prstGeom prst="rect">
            <a:avLst/>
          </a:prstGeom>
        </p:spPr>
        <p:txBody>
          <a:bodyPr lIns="0" tIns="0" rIns="0" bIns="0" rtlCol="0" anchor="t">
            <a:spAutoFit/>
          </a:bodyPr>
          <a:lstStyle/>
          <a:p>
            <a:pPr marL="0" lvl="0" indent="0" algn="ctr">
              <a:lnSpc>
                <a:spcPts val="12533"/>
              </a:lnSpc>
              <a:spcBef>
                <a:spcPct val="0"/>
              </a:spcBef>
            </a:pPr>
            <a:r>
              <a:rPr lang="en-US" sz="8952">
                <a:solidFill>
                  <a:srgbClr val="000000"/>
                </a:solidFill>
                <a:latin typeface="Oswald"/>
              </a:rPr>
              <a:t>Before we get started </a:t>
            </a:r>
          </a:p>
        </p:txBody>
      </p:sp>
      <p:grpSp>
        <p:nvGrpSpPr>
          <p:cNvPr id="12" name="Group 12"/>
          <p:cNvGrpSpPr>
            <a:grpSpLocks noChangeAspect="1"/>
          </p:cNvGrpSpPr>
          <p:nvPr/>
        </p:nvGrpSpPr>
        <p:grpSpPr>
          <a:xfrm>
            <a:off x="11435294" y="1363595"/>
            <a:ext cx="6196719" cy="6196694"/>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44711" r="-44711"/>
              </a:stretch>
            </a:blip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1708" y="908559"/>
            <a:ext cx="6923891" cy="6835769"/>
          </a:xfrm>
          <a:prstGeom prst="rect">
            <a:avLst/>
          </a:prstGeom>
        </p:spPr>
      </p:pic>
      <p:sp>
        <p:nvSpPr>
          <p:cNvPr id="15" name="TextBox 15"/>
          <p:cNvSpPr txBox="1"/>
          <p:nvPr/>
        </p:nvSpPr>
        <p:spPr>
          <a:xfrm>
            <a:off x="14305764" y="320469"/>
            <a:ext cx="3689835" cy="408882"/>
          </a:xfrm>
          <a:prstGeom prst="rect">
            <a:avLst/>
          </a:prstGeom>
        </p:spPr>
        <p:txBody>
          <a:bodyPr lIns="0" tIns="0" rIns="0" bIns="0" rtlCol="0" anchor="t">
            <a:spAutoFit/>
          </a:bodyPr>
          <a:lstStyle/>
          <a:p>
            <a:pPr marL="0" lvl="0" indent="0" algn="l">
              <a:lnSpc>
                <a:spcPts val="3078"/>
              </a:lnSpc>
              <a:spcBef>
                <a:spcPct val="0"/>
              </a:spcBef>
            </a:pPr>
            <a:r>
              <a:rPr lang="en-US" sz="2748" u="none">
                <a:solidFill>
                  <a:srgbClr val="25798C"/>
                </a:solidFill>
                <a:latin typeface="Josefin Sans Regular"/>
              </a:rPr>
              <a:t>#QualitySocialServices </a:t>
            </a:r>
          </a:p>
        </p:txBody>
      </p:sp>
      <p:grpSp>
        <p:nvGrpSpPr>
          <p:cNvPr id="16" name="Group 16"/>
          <p:cNvGrpSpPr/>
          <p:nvPr/>
        </p:nvGrpSpPr>
        <p:grpSpPr>
          <a:xfrm>
            <a:off x="-2389392" y="5888874"/>
            <a:ext cx="16206383" cy="4009459"/>
            <a:chOff x="0" y="0"/>
            <a:chExt cx="6168310" cy="1570990"/>
          </a:xfrm>
        </p:grpSpPr>
        <p:sp>
          <p:nvSpPr>
            <p:cNvPr id="17" name="Freeform 17"/>
            <p:cNvSpPr/>
            <p:nvPr/>
          </p:nvSpPr>
          <p:spPr>
            <a:xfrm>
              <a:off x="0" y="0"/>
              <a:ext cx="1863090" cy="1570990"/>
            </a:xfrm>
            <a:custGeom>
              <a:avLst/>
              <a:gdLst/>
              <a:ahLst/>
              <a:cxnLst/>
              <a:rect l="l" t="t" r="r" b="b"/>
              <a:pathLst>
                <a:path w="1863090" h="1570990">
                  <a:moveTo>
                    <a:pt x="956310" y="0"/>
                  </a:moveTo>
                  <a:lnTo>
                    <a:pt x="906780" y="0"/>
                  </a:lnTo>
                  <a:lnTo>
                    <a:pt x="0" y="1570990"/>
                  </a:lnTo>
                  <a:lnTo>
                    <a:pt x="49530" y="1570990"/>
                  </a:lnTo>
                  <a:lnTo>
                    <a:pt x="901700" y="1570990"/>
                  </a:lnTo>
                  <a:lnTo>
                    <a:pt x="951230" y="1570990"/>
                  </a:lnTo>
                  <a:lnTo>
                    <a:pt x="1813560" y="1570990"/>
                  </a:lnTo>
                  <a:lnTo>
                    <a:pt x="1863090" y="1570990"/>
                  </a:lnTo>
                  <a:close/>
                </a:path>
              </a:pathLst>
            </a:custGeom>
            <a:solidFill>
              <a:srgbClr val="FFFFFF"/>
            </a:solidFill>
          </p:spPr>
        </p:sp>
        <p:sp>
          <p:nvSpPr>
            <p:cNvPr id="18" name="Freeform 18"/>
            <p:cNvSpPr/>
            <p:nvPr/>
          </p:nvSpPr>
          <p:spPr>
            <a:xfrm>
              <a:off x="906780" y="0"/>
              <a:ext cx="5261530" cy="1570990"/>
            </a:xfrm>
            <a:custGeom>
              <a:avLst/>
              <a:gdLst/>
              <a:ahLst/>
              <a:cxnLst/>
              <a:rect l="l" t="t" r="r" b="b"/>
              <a:pathLst>
                <a:path w="5261530" h="1570990">
                  <a:moveTo>
                    <a:pt x="4354750" y="0"/>
                  </a:moveTo>
                  <a:lnTo>
                    <a:pt x="0" y="0"/>
                  </a:lnTo>
                  <a:lnTo>
                    <a:pt x="906780" y="1570990"/>
                  </a:lnTo>
                  <a:lnTo>
                    <a:pt x="5261530" y="1570990"/>
                  </a:lnTo>
                  <a:close/>
                </a:path>
              </a:pathLst>
            </a:custGeom>
            <a:solidFill>
              <a:srgbClr val="FFFFFF"/>
            </a:solidFill>
          </p:spPr>
        </p:sp>
      </p:grpSp>
      <p:sp>
        <p:nvSpPr>
          <p:cNvPr id="19" name="TextBox 19"/>
          <p:cNvSpPr txBox="1"/>
          <p:nvPr/>
        </p:nvSpPr>
        <p:spPr>
          <a:xfrm>
            <a:off x="1477817" y="5725571"/>
            <a:ext cx="5750578" cy="2789097"/>
          </a:xfrm>
          <a:prstGeom prst="rect">
            <a:avLst/>
          </a:prstGeom>
        </p:spPr>
        <p:txBody>
          <a:bodyPr lIns="0" tIns="0" rIns="0" bIns="0" rtlCol="0" anchor="t">
            <a:spAutoFit/>
          </a:bodyPr>
          <a:lstStyle/>
          <a:p>
            <a:pPr marL="593426" lvl="1" indent="-296713">
              <a:lnSpc>
                <a:spcPts val="3078"/>
              </a:lnSpc>
              <a:buFont typeface="Arial"/>
              <a:buChar char="•"/>
            </a:pPr>
            <a:r>
              <a:rPr lang="en-US" sz="2748">
                <a:solidFill>
                  <a:srgbClr val="000000"/>
                </a:solidFill>
                <a:latin typeface="Josefin Sans Regular"/>
              </a:rPr>
              <a:t>Our speakers will speak in English.</a:t>
            </a:r>
          </a:p>
          <a:p>
            <a:pPr marL="296713" lvl="1">
              <a:lnSpc>
                <a:spcPts val="3078"/>
              </a:lnSpc>
            </a:pPr>
            <a:endParaRPr lang="en-US" sz="2748">
              <a:solidFill>
                <a:srgbClr val="000000"/>
              </a:solidFill>
              <a:latin typeface="Josefin Sans Regular"/>
            </a:endParaRPr>
          </a:p>
          <a:p>
            <a:pPr marL="593426" lvl="1" indent="-296713">
              <a:lnSpc>
                <a:spcPts val="3078"/>
              </a:lnSpc>
              <a:buFont typeface="Arial"/>
              <a:buChar char="•"/>
            </a:pPr>
            <a:r>
              <a:rPr lang="en-US" sz="2748">
                <a:solidFill>
                  <a:srgbClr val="000000"/>
                </a:solidFill>
                <a:latin typeface="Josefin Sans Regular"/>
              </a:rPr>
              <a:t>If you are tweeting about our event, please use the #QualitySocialServices or tag @EASPD_Brussels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38303" y="2089391"/>
            <a:ext cx="2248722" cy="2248713"/>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t="-908" b="-48955"/>
              </a:stretch>
            </a:blipFill>
          </p:spPr>
        </p:sp>
      </p:grpSp>
      <p:grpSp>
        <p:nvGrpSpPr>
          <p:cNvPr id="5" name="Group 5"/>
          <p:cNvGrpSpPr/>
          <p:nvPr/>
        </p:nvGrpSpPr>
        <p:grpSpPr>
          <a:xfrm>
            <a:off x="-2737380" y="9979962"/>
            <a:ext cx="18125644" cy="4009459"/>
            <a:chOff x="0" y="0"/>
            <a:chExt cx="6898800" cy="1570990"/>
          </a:xfrm>
        </p:grpSpPr>
        <p:sp>
          <p:nvSpPr>
            <p:cNvPr id="6" name="Freeform 6"/>
            <p:cNvSpPr/>
            <p:nvPr/>
          </p:nvSpPr>
          <p:spPr>
            <a:xfrm>
              <a:off x="0" y="0"/>
              <a:ext cx="1863090" cy="1570990"/>
            </a:xfrm>
            <a:custGeom>
              <a:avLst/>
              <a:gdLst/>
              <a:ahLst/>
              <a:cxnLst/>
              <a:rect l="l" t="t" r="r" b="b"/>
              <a:pathLst>
                <a:path w="1863090" h="1570990">
                  <a:moveTo>
                    <a:pt x="956310" y="0"/>
                  </a:moveTo>
                  <a:lnTo>
                    <a:pt x="906780" y="0"/>
                  </a:lnTo>
                  <a:lnTo>
                    <a:pt x="0" y="1570990"/>
                  </a:lnTo>
                  <a:lnTo>
                    <a:pt x="49530" y="1570990"/>
                  </a:lnTo>
                  <a:lnTo>
                    <a:pt x="901700" y="1570990"/>
                  </a:lnTo>
                  <a:lnTo>
                    <a:pt x="951230" y="1570990"/>
                  </a:lnTo>
                  <a:lnTo>
                    <a:pt x="1813560" y="1570990"/>
                  </a:lnTo>
                  <a:lnTo>
                    <a:pt x="1863090" y="1570990"/>
                  </a:lnTo>
                  <a:close/>
                </a:path>
              </a:pathLst>
            </a:custGeom>
            <a:solidFill>
              <a:srgbClr val="FFFFFF"/>
            </a:solidFill>
          </p:spPr>
        </p:sp>
        <p:sp>
          <p:nvSpPr>
            <p:cNvPr id="7" name="Freeform 7"/>
            <p:cNvSpPr/>
            <p:nvPr/>
          </p:nvSpPr>
          <p:spPr>
            <a:xfrm>
              <a:off x="906780" y="0"/>
              <a:ext cx="5992020" cy="1570990"/>
            </a:xfrm>
            <a:custGeom>
              <a:avLst/>
              <a:gdLst/>
              <a:ahLst/>
              <a:cxnLst/>
              <a:rect l="l" t="t" r="r" b="b"/>
              <a:pathLst>
                <a:path w="5992020" h="1570990">
                  <a:moveTo>
                    <a:pt x="5085240" y="0"/>
                  </a:moveTo>
                  <a:lnTo>
                    <a:pt x="0" y="0"/>
                  </a:lnTo>
                  <a:lnTo>
                    <a:pt x="906780" y="1570990"/>
                  </a:lnTo>
                  <a:lnTo>
                    <a:pt x="5992020" y="1570990"/>
                  </a:lnTo>
                  <a:close/>
                </a:path>
              </a:pathLst>
            </a:custGeom>
            <a:solidFill>
              <a:srgbClr val="FFFFFF"/>
            </a:solidFill>
          </p:spPr>
        </p:sp>
      </p:grpSp>
      <p:pic>
        <p:nvPicPr>
          <p:cNvPr id="8" name="Picture 8"/>
          <p:cNvPicPr>
            <a:picLocks noChangeAspect="1"/>
          </p:cNvPicPr>
          <p:nvPr/>
        </p:nvPicPr>
        <p:blipFill>
          <a:blip r:embed="rId3"/>
          <a:srcRect l="8845" t="17520" r="7328" b="19856"/>
          <a:stretch>
            <a:fillRect/>
          </a:stretch>
        </p:blipFill>
        <p:spPr>
          <a:xfrm>
            <a:off x="15118353" y="43010"/>
            <a:ext cx="3000731" cy="1455075"/>
          </a:xfrm>
          <a:prstGeom prst="rect">
            <a:avLst/>
          </a:prstGeom>
        </p:spPr>
      </p:pic>
      <p:pic>
        <p:nvPicPr>
          <p:cNvPr id="9" name="Picture 9"/>
          <p:cNvPicPr>
            <a:picLocks noChangeAspect="1"/>
          </p:cNvPicPr>
          <p:nvPr/>
        </p:nvPicPr>
        <p:blipFill>
          <a:blip r:embed="rId4"/>
          <a:srcRect/>
          <a:stretch>
            <a:fillRect/>
          </a:stretch>
        </p:blipFill>
        <p:spPr>
          <a:xfrm>
            <a:off x="15879611" y="9511971"/>
            <a:ext cx="2426172" cy="511702"/>
          </a:xfrm>
          <a:prstGeom prst="rect">
            <a:avLst/>
          </a:prstGeom>
        </p:spPr>
      </p:pic>
      <p:grpSp>
        <p:nvGrpSpPr>
          <p:cNvPr id="10" name="Group 10"/>
          <p:cNvGrpSpPr>
            <a:grpSpLocks noChangeAspect="1"/>
          </p:cNvGrpSpPr>
          <p:nvPr/>
        </p:nvGrpSpPr>
        <p:grpSpPr>
          <a:xfrm>
            <a:off x="4485102" y="2179966"/>
            <a:ext cx="2158146" cy="2158138"/>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35713" r="-35713"/>
              </a:stretch>
            </a:blipFill>
          </p:spPr>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78542" y="1944477"/>
            <a:ext cx="2571265" cy="2538540"/>
          </a:xfrm>
          <a:prstGeom prst="rect">
            <a:avLst/>
          </a:prstGeom>
        </p:spPr>
      </p:pic>
      <p:grpSp>
        <p:nvGrpSpPr>
          <p:cNvPr id="13" name="Group 13"/>
          <p:cNvGrpSpPr>
            <a:grpSpLocks noChangeAspect="1"/>
          </p:cNvGrpSpPr>
          <p:nvPr/>
        </p:nvGrpSpPr>
        <p:grpSpPr>
          <a:xfrm>
            <a:off x="11680788" y="2179966"/>
            <a:ext cx="2474399" cy="2474389"/>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7271" b="-30422"/>
              </a:stretch>
            </a:blipFill>
          </p:spPr>
        </p:sp>
      </p:gr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14101" y="2073514"/>
            <a:ext cx="2668405" cy="2634444"/>
          </a:xfrm>
          <a:prstGeom prst="rect">
            <a:avLst/>
          </a:prstGeom>
        </p:spPr>
      </p:pic>
      <p:grpSp>
        <p:nvGrpSpPr>
          <p:cNvPr id="16" name="Group 16"/>
          <p:cNvGrpSpPr>
            <a:grpSpLocks noChangeAspect="1"/>
          </p:cNvGrpSpPr>
          <p:nvPr/>
        </p:nvGrpSpPr>
        <p:grpSpPr>
          <a:xfrm>
            <a:off x="8058446" y="2159517"/>
            <a:ext cx="2171109" cy="2171100"/>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35713" r="-35713"/>
              </a:stretch>
            </a:blipFill>
          </p:spPr>
        </p:sp>
      </p:grpSp>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58367" y="1922204"/>
            <a:ext cx="2571265" cy="2538540"/>
          </a:xfrm>
          <a:prstGeom prst="rect">
            <a:avLst/>
          </a:prstGeom>
        </p:spPr>
      </p:pic>
      <p:grpSp>
        <p:nvGrpSpPr>
          <p:cNvPr id="19" name="Group 19"/>
          <p:cNvGrpSpPr>
            <a:grpSpLocks noChangeAspect="1"/>
          </p:cNvGrpSpPr>
          <p:nvPr/>
        </p:nvGrpSpPr>
        <p:grpSpPr>
          <a:xfrm>
            <a:off x="15159627" y="2155870"/>
            <a:ext cx="2474399" cy="2474389"/>
            <a:chOff x="0" y="0"/>
            <a:chExt cx="6350000" cy="6349975"/>
          </a:xfrm>
        </p:grpSpPr>
        <p:sp>
          <p:nvSpPr>
            <p:cNvPr id="20" name="Freeform 2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b="-33375"/>
              </a:stretch>
            </a:blipFill>
          </p:spPr>
        </p:sp>
      </p:grpSp>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62760" y="2089391"/>
            <a:ext cx="2571265" cy="2538540"/>
          </a:xfrm>
          <a:prstGeom prst="rect">
            <a:avLst/>
          </a:prstGeom>
        </p:spPr>
      </p:pic>
      <p:grpSp>
        <p:nvGrpSpPr>
          <p:cNvPr id="22" name="Group 22"/>
          <p:cNvGrpSpPr>
            <a:grpSpLocks noChangeAspect="1"/>
          </p:cNvGrpSpPr>
          <p:nvPr/>
        </p:nvGrpSpPr>
        <p:grpSpPr>
          <a:xfrm>
            <a:off x="12762200" y="6278511"/>
            <a:ext cx="2158146" cy="2158138"/>
            <a:chOff x="0" y="0"/>
            <a:chExt cx="6350000" cy="6349975"/>
          </a:xfrm>
        </p:grpSpPr>
        <p:sp>
          <p:nvSpPr>
            <p:cNvPr id="23" name="Freeform 2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1391" r="-1391"/>
              </a:stretch>
            </a:blipFill>
          </p:spPr>
        </p:sp>
      </p:gr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592535" y="6043132"/>
            <a:ext cx="2571265" cy="2538540"/>
          </a:xfrm>
          <a:prstGeom prst="rect">
            <a:avLst/>
          </a:prstGeom>
        </p:spPr>
      </p:pic>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83527" y="6043132"/>
            <a:ext cx="2571265" cy="2538540"/>
          </a:xfrm>
          <a:prstGeom prst="rect">
            <a:avLst/>
          </a:prstGeom>
        </p:spPr>
      </p:pic>
      <p:grpSp>
        <p:nvGrpSpPr>
          <p:cNvPr id="26" name="Group 26"/>
          <p:cNvGrpSpPr>
            <a:grpSpLocks noChangeAspect="1"/>
          </p:cNvGrpSpPr>
          <p:nvPr/>
        </p:nvGrpSpPr>
        <p:grpSpPr>
          <a:xfrm>
            <a:off x="2895600" y="6278511"/>
            <a:ext cx="2158146" cy="2158138"/>
            <a:chOff x="0" y="0"/>
            <a:chExt cx="6350000" cy="6349975"/>
          </a:xfrm>
        </p:grpSpPr>
        <p:sp>
          <p:nvSpPr>
            <p:cNvPr id="27" name="Freeform 2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t="-25000" b="-25000"/>
              </a:stretch>
            </a:blipFill>
          </p:spPr>
        </p:sp>
      </p:grpSp>
      <p:grpSp>
        <p:nvGrpSpPr>
          <p:cNvPr id="28" name="Group 28"/>
          <p:cNvGrpSpPr>
            <a:grpSpLocks noChangeAspect="1"/>
          </p:cNvGrpSpPr>
          <p:nvPr/>
        </p:nvGrpSpPr>
        <p:grpSpPr>
          <a:xfrm>
            <a:off x="9629259" y="6289389"/>
            <a:ext cx="2158146" cy="2158138"/>
            <a:chOff x="0" y="0"/>
            <a:chExt cx="6350000" cy="6349975"/>
          </a:xfrm>
        </p:grpSpPr>
        <p:sp>
          <p:nvSpPr>
            <p:cNvPr id="29" name="Freeform 2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t="-5093" b="-44907"/>
              </a:stretch>
            </a:blipFill>
          </p:spPr>
        </p:sp>
      </p:grpSp>
      <p:pic>
        <p:nvPicPr>
          <p:cNvPr id="30" name="Picture 3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68335" y="6068961"/>
            <a:ext cx="2571265" cy="2538540"/>
          </a:xfrm>
          <a:prstGeom prst="rect">
            <a:avLst/>
          </a:prstGeom>
        </p:spPr>
      </p:pic>
      <p:grpSp>
        <p:nvGrpSpPr>
          <p:cNvPr id="31" name="Group 31"/>
          <p:cNvGrpSpPr>
            <a:grpSpLocks noChangeAspect="1"/>
          </p:cNvGrpSpPr>
          <p:nvPr/>
        </p:nvGrpSpPr>
        <p:grpSpPr>
          <a:xfrm>
            <a:off x="6339124" y="6278511"/>
            <a:ext cx="2158146" cy="2158138"/>
            <a:chOff x="0" y="0"/>
            <a:chExt cx="6350000" cy="6349975"/>
          </a:xfrm>
        </p:grpSpPr>
        <p:sp>
          <p:nvSpPr>
            <p:cNvPr id="32" name="Freeform 3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t="-16666" b="-16666"/>
              </a:stretch>
            </a:blipFill>
          </p:spPr>
        </p:sp>
      </p:grpSp>
      <p:pic>
        <p:nvPicPr>
          <p:cNvPr id="33" name="Picture 3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91735" y="6068961"/>
            <a:ext cx="2571265" cy="2538540"/>
          </a:xfrm>
          <a:prstGeom prst="rect">
            <a:avLst/>
          </a:prstGeom>
        </p:spPr>
      </p:pic>
      <p:sp>
        <p:nvSpPr>
          <p:cNvPr id="34" name="TextBox 34"/>
          <p:cNvSpPr txBox="1"/>
          <p:nvPr/>
        </p:nvSpPr>
        <p:spPr>
          <a:xfrm>
            <a:off x="337714" y="449933"/>
            <a:ext cx="14368885" cy="1188433"/>
          </a:xfrm>
          <a:prstGeom prst="rect">
            <a:avLst/>
          </a:prstGeom>
        </p:spPr>
        <p:txBody>
          <a:bodyPr wrap="square" lIns="0" tIns="0" rIns="0" bIns="0" rtlCol="0" anchor="t">
            <a:spAutoFit/>
          </a:bodyPr>
          <a:lstStyle/>
          <a:p>
            <a:pPr>
              <a:lnSpc>
                <a:spcPts val="4845"/>
              </a:lnSpc>
            </a:pPr>
            <a:r>
              <a:rPr lang="en-US" sz="3461">
                <a:solidFill>
                  <a:srgbClr val="25798C"/>
                </a:solidFill>
                <a:latin typeface="Oswald Bold"/>
              </a:rPr>
              <a:t>Panel 2: Promising Models Of Quality Measurement Processes From Scotland and Malta </a:t>
            </a:r>
          </a:p>
        </p:txBody>
      </p:sp>
      <p:sp>
        <p:nvSpPr>
          <p:cNvPr id="35" name="TextBox 35"/>
          <p:cNvSpPr txBox="1"/>
          <p:nvPr/>
        </p:nvSpPr>
        <p:spPr>
          <a:xfrm>
            <a:off x="15369070" y="1634800"/>
            <a:ext cx="2750013" cy="287404"/>
          </a:xfrm>
          <a:prstGeom prst="rect">
            <a:avLst/>
          </a:prstGeom>
        </p:spPr>
        <p:txBody>
          <a:bodyPr lIns="0" tIns="0" rIns="0" bIns="0" rtlCol="0" anchor="t">
            <a:spAutoFit/>
          </a:bodyPr>
          <a:lstStyle/>
          <a:p>
            <a:pPr marL="0" lvl="0" indent="0" algn="l">
              <a:lnSpc>
                <a:spcPts val="2294"/>
              </a:lnSpc>
              <a:spcBef>
                <a:spcPct val="0"/>
              </a:spcBef>
            </a:pPr>
            <a:r>
              <a:rPr lang="en-US" sz="2048" u="none">
                <a:solidFill>
                  <a:srgbClr val="25798C"/>
                </a:solidFill>
                <a:latin typeface="Josefin Sans Regular"/>
              </a:rPr>
              <a:t>#QualitySocialServices </a:t>
            </a:r>
          </a:p>
        </p:txBody>
      </p:sp>
      <p:sp>
        <p:nvSpPr>
          <p:cNvPr id="36" name="TextBox 36"/>
          <p:cNvSpPr txBox="1"/>
          <p:nvPr/>
        </p:nvSpPr>
        <p:spPr>
          <a:xfrm>
            <a:off x="422477" y="4795659"/>
            <a:ext cx="3160008" cy="745526"/>
          </a:xfrm>
          <a:prstGeom prst="rect">
            <a:avLst/>
          </a:prstGeom>
        </p:spPr>
        <p:txBody>
          <a:bodyPr lIns="0" tIns="0" rIns="0" bIns="0" rtlCol="0" anchor="t">
            <a:spAutoFit/>
          </a:bodyPr>
          <a:lstStyle/>
          <a:p>
            <a:pPr algn="ctr">
              <a:lnSpc>
                <a:spcPts val="3076"/>
              </a:lnSpc>
            </a:pPr>
            <a:r>
              <a:rPr lang="en-US" sz="2197">
                <a:solidFill>
                  <a:srgbClr val="000000"/>
                </a:solidFill>
                <a:latin typeface="Poppins Bold"/>
              </a:rPr>
              <a:t>Thomas Bignal </a:t>
            </a:r>
          </a:p>
          <a:p>
            <a:pPr algn="ctr">
              <a:lnSpc>
                <a:spcPts val="2940"/>
              </a:lnSpc>
            </a:pPr>
            <a:r>
              <a:rPr lang="en-US" sz="2100">
                <a:solidFill>
                  <a:srgbClr val="000000"/>
                </a:solidFill>
                <a:latin typeface="Poppins Medium"/>
              </a:rPr>
              <a:t>EASPD</a:t>
            </a:r>
          </a:p>
        </p:txBody>
      </p:sp>
      <p:sp>
        <p:nvSpPr>
          <p:cNvPr id="37" name="TextBox 37"/>
          <p:cNvSpPr txBox="1"/>
          <p:nvPr/>
        </p:nvSpPr>
        <p:spPr>
          <a:xfrm>
            <a:off x="11466729" y="4853339"/>
            <a:ext cx="2763149" cy="1104533"/>
          </a:xfrm>
          <a:prstGeom prst="rect">
            <a:avLst/>
          </a:prstGeom>
        </p:spPr>
        <p:txBody>
          <a:bodyPr lIns="0" tIns="0" rIns="0" bIns="0" rtlCol="0" anchor="t">
            <a:spAutoFit/>
          </a:bodyPr>
          <a:lstStyle/>
          <a:p>
            <a:pPr algn="ctr">
              <a:lnSpc>
                <a:spcPts val="3079"/>
              </a:lnSpc>
            </a:pPr>
            <a:r>
              <a:rPr lang="en-US" sz="2199">
                <a:solidFill>
                  <a:srgbClr val="000000"/>
                </a:solidFill>
                <a:latin typeface="Poppins Bold"/>
              </a:rPr>
              <a:t>Theresa Shearer</a:t>
            </a:r>
          </a:p>
          <a:p>
            <a:pPr algn="ctr">
              <a:lnSpc>
                <a:spcPts val="2940"/>
              </a:lnSpc>
            </a:pPr>
            <a:r>
              <a:rPr lang="en-US" sz="2100">
                <a:solidFill>
                  <a:srgbClr val="000000"/>
                </a:solidFill>
                <a:latin typeface="Poppins Medium"/>
              </a:rPr>
              <a:t>ENABLE Group</a:t>
            </a:r>
          </a:p>
          <a:p>
            <a:pPr algn="ctr">
              <a:lnSpc>
                <a:spcPts val="2691"/>
              </a:lnSpc>
            </a:pPr>
            <a:endParaRPr lang="en-US" sz="2100">
              <a:solidFill>
                <a:srgbClr val="000000"/>
              </a:solidFill>
              <a:latin typeface="Poppins Medium"/>
            </a:endParaRPr>
          </a:p>
        </p:txBody>
      </p:sp>
      <p:sp>
        <p:nvSpPr>
          <p:cNvPr id="38" name="TextBox 38"/>
          <p:cNvSpPr txBox="1"/>
          <p:nvPr/>
        </p:nvSpPr>
        <p:spPr>
          <a:xfrm>
            <a:off x="9422699" y="8901918"/>
            <a:ext cx="2508643" cy="745526"/>
          </a:xfrm>
          <a:prstGeom prst="rect">
            <a:avLst/>
          </a:prstGeom>
        </p:spPr>
        <p:txBody>
          <a:bodyPr lIns="0" tIns="0" rIns="0" bIns="0" rtlCol="0" anchor="t">
            <a:spAutoFit/>
          </a:bodyPr>
          <a:lstStyle/>
          <a:p>
            <a:pPr algn="ctr">
              <a:lnSpc>
                <a:spcPts val="3076"/>
              </a:lnSpc>
            </a:pPr>
            <a:r>
              <a:rPr lang="en-US" sz="2197">
                <a:solidFill>
                  <a:srgbClr val="000000"/>
                </a:solidFill>
                <a:latin typeface="Poppins Bold"/>
              </a:rPr>
              <a:t>Glenda </a:t>
            </a:r>
            <a:r>
              <a:rPr lang="en-US" sz="2197" err="1">
                <a:solidFill>
                  <a:srgbClr val="000000"/>
                </a:solidFill>
                <a:latin typeface="Poppins Bold"/>
              </a:rPr>
              <a:t>Curmi</a:t>
            </a:r>
            <a:endParaRPr lang="en-US" sz="2197">
              <a:solidFill>
                <a:srgbClr val="000000"/>
              </a:solidFill>
              <a:latin typeface="Poppins Bold"/>
            </a:endParaRPr>
          </a:p>
          <a:p>
            <a:pPr algn="ctr">
              <a:lnSpc>
                <a:spcPts val="2940"/>
              </a:lnSpc>
            </a:pPr>
            <a:r>
              <a:rPr lang="en-US" sz="2100" err="1">
                <a:solidFill>
                  <a:srgbClr val="000000"/>
                </a:solidFill>
                <a:latin typeface="Poppins Medium"/>
              </a:rPr>
              <a:t>Aġenzija</a:t>
            </a:r>
            <a:r>
              <a:rPr lang="en-US" sz="2100">
                <a:solidFill>
                  <a:srgbClr val="000000"/>
                </a:solidFill>
                <a:latin typeface="Poppins Medium"/>
              </a:rPr>
              <a:t> Sapport</a:t>
            </a:r>
          </a:p>
        </p:txBody>
      </p:sp>
      <p:sp>
        <p:nvSpPr>
          <p:cNvPr id="39" name="TextBox 39"/>
          <p:cNvSpPr txBox="1"/>
          <p:nvPr/>
        </p:nvSpPr>
        <p:spPr>
          <a:xfrm>
            <a:off x="2769238" y="8902351"/>
            <a:ext cx="2497796" cy="745526"/>
          </a:xfrm>
          <a:prstGeom prst="rect">
            <a:avLst/>
          </a:prstGeom>
        </p:spPr>
        <p:txBody>
          <a:bodyPr lIns="0" tIns="0" rIns="0" bIns="0" rtlCol="0" anchor="t">
            <a:spAutoFit/>
          </a:bodyPr>
          <a:lstStyle/>
          <a:p>
            <a:pPr algn="ctr">
              <a:lnSpc>
                <a:spcPts val="3076"/>
              </a:lnSpc>
            </a:pPr>
            <a:r>
              <a:rPr lang="en-US" sz="2197">
                <a:solidFill>
                  <a:srgbClr val="000000"/>
                </a:solidFill>
                <a:latin typeface="Poppins Bold"/>
              </a:rPr>
              <a:t>Jean Fred Agius </a:t>
            </a:r>
          </a:p>
          <a:p>
            <a:pPr algn="ctr">
              <a:lnSpc>
                <a:spcPts val="2940"/>
              </a:lnSpc>
            </a:pPr>
            <a:r>
              <a:rPr lang="en-US" sz="2100" err="1">
                <a:solidFill>
                  <a:srgbClr val="000000"/>
                </a:solidFill>
                <a:latin typeface="Poppins Medium"/>
              </a:rPr>
              <a:t>Aġenzija</a:t>
            </a:r>
            <a:r>
              <a:rPr lang="en-US" sz="2100">
                <a:solidFill>
                  <a:srgbClr val="000000"/>
                </a:solidFill>
                <a:latin typeface="Poppins Medium"/>
              </a:rPr>
              <a:t> Sapport</a:t>
            </a:r>
          </a:p>
        </p:txBody>
      </p:sp>
      <p:sp>
        <p:nvSpPr>
          <p:cNvPr id="40" name="TextBox 40"/>
          <p:cNvSpPr txBox="1"/>
          <p:nvPr/>
        </p:nvSpPr>
        <p:spPr>
          <a:xfrm>
            <a:off x="6325442" y="8902351"/>
            <a:ext cx="2171828" cy="709644"/>
          </a:xfrm>
          <a:prstGeom prst="rect">
            <a:avLst/>
          </a:prstGeom>
        </p:spPr>
        <p:txBody>
          <a:bodyPr lIns="0" tIns="0" rIns="0" bIns="0" rtlCol="0" anchor="t">
            <a:spAutoFit/>
          </a:bodyPr>
          <a:lstStyle/>
          <a:p>
            <a:pPr algn="ctr">
              <a:lnSpc>
                <a:spcPts val="3079"/>
              </a:lnSpc>
            </a:pPr>
            <a:r>
              <a:rPr lang="en-US" sz="2199">
                <a:solidFill>
                  <a:srgbClr val="000000"/>
                </a:solidFill>
                <a:latin typeface="Poppins Bold"/>
              </a:rPr>
              <a:t>Riva Scicluna </a:t>
            </a:r>
          </a:p>
          <a:p>
            <a:pPr algn="ctr">
              <a:lnSpc>
                <a:spcPts val="2691"/>
              </a:lnSpc>
            </a:pPr>
            <a:r>
              <a:rPr lang="en-US" sz="1922" err="1">
                <a:solidFill>
                  <a:srgbClr val="000000"/>
                </a:solidFill>
                <a:latin typeface="Poppins Medium"/>
              </a:rPr>
              <a:t>Aġenzija</a:t>
            </a:r>
            <a:r>
              <a:rPr lang="en-US" sz="1922">
                <a:solidFill>
                  <a:srgbClr val="000000"/>
                </a:solidFill>
                <a:latin typeface="Poppins Medium"/>
              </a:rPr>
              <a:t> Sapport</a:t>
            </a:r>
          </a:p>
        </p:txBody>
      </p:sp>
      <p:sp>
        <p:nvSpPr>
          <p:cNvPr id="41" name="TextBox 41"/>
          <p:cNvSpPr txBox="1"/>
          <p:nvPr/>
        </p:nvSpPr>
        <p:spPr>
          <a:xfrm>
            <a:off x="11993964" y="8866505"/>
            <a:ext cx="3694618" cy="745490"/>
          </a:xfrm>
          <a:prstGeom prst="rect">
            <a:avLst/>
          </a:prstGeom>
        </p:spPr>
        <p:txBody>
          <a:bodyPr lIns="0" tIns="0" rIns="0" bIns="0" rtlCol="0" anchor="t">
            <a:spAutoFit/>
          </a:bodyPr>
          <a:lstStyle/>
          <a:p>
            <a:pPr algn="ctr">
              <a:lnSpc>
                <a:spcPts val="3079"/>
              </a:lnSpc>
            </a:pPr>
            <a:r>
              <a:rPr lang="en-US" sz="2199">
                <a:solidFill>
                  <a:srgbClr val="000000"/>
                </a:solidFill>
                <a:latin typeface="Poppins Bold"/>
              </a:rPr>
              <a:t>Cynthia </a:t>
            </a:r>
            <a:r>
              <a:rPr lang="en-US" sz="2199" err="1">
                <a:solidFill>
                  <a:srgbClr val="000000"/>
                </a:solidFill>
                <a:latin typeface="Poppins Bold"/>
              </a:rPr>
              <a:t>Deguara</a:t>
            </a:r>
            <a:r>
              <a:rPr lang="en-US" sz="2199">
                <a:solidFill>
                  <a:srgbClr val="000000"/>
                </a:solidFill>
                <a:latin typeface="Poppins Bold"/>
              </a:rPr>
              <a:t> </a:t>
            </a:r>
          </a:p>
          <a:p>
            <a:pPr algn="ctr">
              <a:lnSpc>
                <a:spcPts val="2940"/>
              </a:lnSpc>
            </a:pPr>
            <a:r>
              <a:rPr lang="en-US" sz="2100">
                <a:solidFill>
                  <a:srgbClr val="000000"/>
                </a:solidFill>
                <a:latin typeface="Poppins Medium"/>
              </a:rPr>
              <a:t>SCSA</a:t>
            </a:r>
          </a:p>
        </p:txBody>
      </p:sp>
      <p:sp>
        <p:nvSpPr>
          <p:cNvPr id="42" name="TextBox 42"/>
          <p:cNvSpPr txBox="1"/>
          <p:nvPr/>
        </p:nvSpPr>
        <p:spPr>
          <a:xfrm>
            <a:off x="14542339" y="4795659"/>
            <a:ext cx="3708973" cy="1117001"/>
          </a:xfrm>
          <a:prstGeom prst="rect">
            <a:avLst/>
          </a:prstGeom>
        </p:spPr>
        <p:txBody>
          <a:bodyPr lIns="0" tIns="0" rIns="0" bIns="0" rtlCol="0" anchor="t">
            <a:spAutoFit/>
          </a:bodyPr>
          <a:lstStyle/>
          <a:p>
            <a:pPr algn="ctr">
              <a:lnSpc>
                <a:spcPts val="3076"/>
              </a:lnSpc>
            </a:pPr>
            <a:r>
              <a:rPr lang="en-US" sz="2197">
                <a:solidFill>
                  <a:srgbClr val="000000"/>
                </a:solidFill>
                <a:latin typeface="Poppins Bold"/>
              </a:rPr>
              <a:t>Andy Kerr </a:t>
            </a:r>
          </a:p>
          <a:p>
            <a:pPr algn="ctr">
              <a:lnSpc>
                <a:spcPts val="2940"/>
              </a:lnSpc>
            </a:pPr>
            <a:r>
              <a:rPr lang="en-US" sz="2100">
                <a:solidFill>
                  <a:srgbClr val="000000"/>
                </a:solidFill>
                <a:latin typeface="Poppins Medium"/>
              </a:rPr>
              <a:t>Former Scottish Minister of Health and Social Care</a:t>
            </a:r>
          </a:p>
        </p:txBody>
      </p:sp>
      <p:sp>
        <p:nvSpPr>
          <p:cNvPr id="43" name="TextBox 43"/>
          <p:cNvSpPr txBox="1"/>
          <p:nvPr/>
        </p:nvSpPr>
        <p:spPr>
          <a:xfrm>
            <a:off x="7680837" y="4708394"/>
            <a:ext cx="2763149" cy="1081119"/>
          </a:xfrm>
          <a:prstGeom prst="rect">
            <a:avLst/>
          </a:prstGeom>
        </p:spPr>
        <p:txBody>
          <a:bodyPr lIns="0" tIns="0" rIns="0" bIns="0" rtlCol="0" anchor="t">
            <a:spAutoFit/>
          </a:bodyPr>
          <a:lstStyle/>
          <a:p>
            <a:pPr algn="ctr">
              <a:lnSpc>
                <a:spcPts val="3079"/>
              </a:lnSpc>
            </a:pPr>
            <a:r>
              <a:rPr lang="en-US" sz="2199">
                <a:solidFill>
                  <a:srgbClr val="000000"/>
                </a:solidFill>
                <a:latin typeface="Poppins Bold"/>
              </a:rPr>
              <a:t>Denise Fernie</a:t>
            </a:r>
          </a:p>
          <a:p>
            <a:pPr algn="ctr">
              <a:lnSpc>
                <a:spcPts val="2940"/>
              </a:lnSpc>
            </a:pPr>
            <a:r>
              <a:rPr lang="en-US" sz="2100">
                <a:solidFill>
                  <a:srgbClr val="000000"/>
                </a:solidFill>
                <a:latin typeface="Poppins Medium"/>
              </a:rPr>
              <a:t>ENABLE Group </a:t>
            </a:r>
          </a:p>
          <a:p>
            <a:pPr algn="ctr">
              <a:lnSpc>
                <a:spcPts val="2691"/>
              </a:lnSpc>
            </a:pPr>
            <a:endParaRPr lang="en-US" sz="2100">
              <a:solidFill>
                <a:srgbClr val="000000"/>
              </a:solidFill>
              <a:latin typeface="Poppins Medium"/>
            </a:endParaRPr>
          </a:p>
        </p:txBody>
      </p:sp>
      <p:sp>
        <p:nvSpPr>
          <p:cNvPr id="44" name="TextBox 44"/>
          <p:cNvSpPr txBox="1"/>
          <p:nvPr/>
        </p:nvSpPr>
        <p:spPr>
          <a:xfrm>
            <a:off x="3671404" y="4749717"/>
            <a:ext cx="3539119" cy="1081119"/>
          </a:xfrm>
          <a:prstGeom prst="rect">
            <a:avLst/>
          </a:prstGeom>
        </p:spPr>
        <p:txBody>
          <a:bodyPr lIns="0" tIns="0" rIns="0" bIns="0" rtlCol="0" anchor="t">
            <a:spAutoFit/>
          </a:bodyPr>
          <a:lstStyle/>
          <a:p>
            <a:pPr algn="ctr">
              <a:lnSpc>
                <a:spcPts val="3079"/>
              </a:lnSpc>
            </a:pPr>
            <a:r>
              <a:rPr lang="en-US" sz="2199">
                <a:solidFill>
                  <a:srgbClr val="000000"/>
                </a:solidFill>
                <a:latin typeface="Poppins Bold"/>
              </a:rPr>
              <a:t>Leigh-Anne Macdonald</a:t>
            </a:r>
          </a:p>
          <a:p>
            <a:pPr algn="ctr">
              <a:lnSpc>
                <a:spcPts val="2940"/>
              </a:lnSpc>
            </a:pPr>
            <a:r>
              <a:rPr lang="en-US" sz="2100">
                <a:solidFill>
                  <a:srgbClr val="000000"/>
                </a:solidFill>
                <a:latin typeface="Poppins Medium"/>
              </a:rPr>
              <a:t>ENABLE Group</a:t>
            </a:r>
          </a:p>
          <a:p>
            <a:pPr algn="ctr">
              <a:lnSpc>
                <a:spcPts val="2691"/>
              </a:lnSpc>
            </a:pPr>
            <a:endParaRPr lang="en-US" sz="2100">
              <a:solidFill>
                <a:srgbClr val="000000"/>
              </a:solidFill>
              <a:latin typeface="Poppins Medium"/>
            </a:endParaRPr>
          </a:p>
        </p:txBody>
      </p:sp>
      <p:pic>
        <p:nvPicPr>
          <p:cNvPr id="45" name="Picture 4">
            <a:extLst>
              <a:ext uri="{FF2B5EF4-FFF2-40B4-BE49-F238E27FC236}">
                <a16:creationId xmlns:a16="http://schemas.microsoft.com/office/drawing/2014/main" id="{DD46725E-E656-4A1E-5DE1-92E0F0CE3DE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75922" y="1922204"/>
            <a:ext cx="2539150" cy="250683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01667" y="1763207"/>
            <a:ext cx="3865533" cy="3865517"/>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t="-908" b="-48955"/>
              </a:stretch>
            </a:blipFill>
          </p:spPr>
        </p:sp>
      </p:grpSp>
      <p:pic>
        <p:nvPicPr>
          <p:cNvPr id="8" name="Picture 8"/>
          <p:cNvPicPr>
            <a:picLocks noChangeAspect="1"/>
          </p:cNvPicPr>
          <p:nvPr/>
        </p:nvPicPr>
        <p:blipFill>
          <a:blip r:embed="rId3"/>
          <a:srcRect l="8845" t="17520" r="7328" b="19856"/>
          <a:stretch>
            <a:fillRect/>
          </a:stretch>
        </p:blipFill>
        <p:spPr>
          <a:xfrm>
            <a:off x="15118353" y="43010"/>
            <a:ext cx="3000731" cy="1455075"/>
          </a:xfrm>
          <a:prstGeom prst="rect">
            <a:avLst/>
          </a:prstGeom>
        </p:spPr>
      </p:pic>
      <p:pic>
        <p:nvPicPr>
          <p:cNvPr id="9" name="Picture 9"/>
          <p:cNvPicPr>
            <a:picLocks noChangeAspect="1"/>
          </p:cNvPicPr>
          <p:nvPr/>
        </p:nvPicPr>
        <p:blipFill>
          <a:blip r:embed="rId4"/>
          <a:srcRect/>
          <a:stretch>
            <a:fillRect/>
          </a:stretch>
        </p:blipFill>
        <p:spPr>
          <a:xfrm>
            <a:off x="15879611" y="9511971"/>
            <a:ext cx="2426172" cy="511702"/>
          </a:xfrm>
          <a:prstGeom prst="rect">
            <a:avLst/>
          </a:prstGeom>
        </p:spPr>
      </p:pic>
      <p:grpSp>
        <p:nvGrpSpPr>
          <p:cNvPr id="13" name="Group 13"/>
          <p:cNvGrpSpPr>
            <a:grpSpLocks noChangeAspect="1"/>
          </p:cNvGrpSpPr>
          <p:nvPr/>
        </p:nvGrpSpPr>
        <p:grpSpPr>
          <a:xfrm>
            <a:off x="10460067" y="5260899"/>
            <a:ext cx="3865533" cy="3865517"/>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t="-7271" b="-30422"/>
              </a:stretch>
            </a:blipFill>
          </p:spPr>
        </p:sp>
      </p:gr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10800" y="4971467"/>
            <a:ext cx="4314842" cy="4259926"/>
          </a:xfrm>
          <a:prstGeom prst="rect">
            <a:avLst/>
          </a:prstGeom>
        </p:spPr>
      </p:pic>
      <p:grpSp>
        <p:nvGrpSpPr>
          <p:cNvPr id="16" name="Group 16"/>
          <p:cNvGrpSpPr>
            <a:grpSpLocks noChangeAspect="1"/>
          </p:cNvGrpSpPr>
          <p:nvPr/>
        </p:nvGrpSpPr>
        <p:grpSpPr>
          <a:xfrm>
            <a:off x="6899095" y="1450812"/>
            <a:ext cx="3997505" cy="3997488"/>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35713" r="-35713"/>
              </a:stretch>
            </a:blipFill>
          </p:spPr>
        </p:sp>
      </p:grpSp>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53623" y="1135160"/>
            <a:ext cx="4547777" cy="4489896"/>
          </a:xfrm>
          <a:prstGeom prst="rect">
            <a:avLst/>
          </a:prstGeom>
        </p:spPr>
      </p:pic>
      <p:grpSp>
        <p:nvGrpSpPr>
          <p:cNvPr id="19" name="Group 19"/>
          <p:cNvGrpSpPr>
            <a:grpSpLocks noChangeAspect="1"/>
          </p:cNvGrpSpPr>
          <p:nvPr/>
        </p:nvGrpSpPr>
        <p:grpSpPr>
          <a:xfrm>
            <a:off x="14060204" y="1562100"/>
            <a:ext cx="3865533" cy="3865517"/>
            <a:chOff x="0" y="0"/>
            <a:chExt cx="6350000" cy="6349975"/>
          </a:xfrm>
        </p:grpSpPr>
        <p:sp>
          <p:nvSpPr>
            <p:cNvPr id="20" name="Freeform 2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b="-33375"/>
              </a:stretch>
            </a:blipFill>
          </p:spPr>
        </p:sp>
      </p:grpSp>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966988" y="1333500"/>
            <a:ext cx="4168612" cy="4115557"/>
          </a:xfrm>
          <a:prstGeom prst="rect">
            <a:avLst/>
          </a:prstGeom>
        </p:spPr>
      </p:pic>
      <p:sp>
        <p:nvSpPr>
          <p:cNvPr id="34" name="TextBox 34"/>
          <p:cNvSpPr txBox="1"/>
          <p:nvPr/>
        </p:nvSpPr>
        <p:spPr>
          <a:xfrm>
            <a:off x="337714" y="449933"/>
            <a:ext cx="13987885" cy="565476"/>
          </a:xfrm>
          <a:prstGeom prst="rect">
            <a:avLst/>
          </a:prstGeom>
        </p:spPr>
        <p:txBody>
          <a:bodyPr wrap="square" lIns="0" tIns="0" rIns="0" bIns="0" rtlCol="0" anchor="t">
            <a:spAutoFit/>
          </a:bodyPr>
          <a:lstStyle/>
          <a:p>
            <a:pPr>
              <a:lnSpc>
                <a:spcPts val="4845"/>
              </a:lnSpc>
            </a:pPr>
            <a:r>
              <a:rPr lang="en-US" sz="3461">
                <a:solidFill>
                  <a:srgbClr val="25798C"/>
                </a:solidFill>
                <a:latin typeface="Oswald Bold"/>
              </a:rPr>
              <a:t>Panel 2: Promising Models Of Quality Measurement Processes From Scotland </a:t>
            </a:r>
          </a:p>
        </p:txBody>
      </p:sp>
      <p:sp>
        <p:nvSpPr>
          <p:cNvPr id="35" name="TextBox 35"/>
          <p:cNvSpPr txBox="1"/>
          <p:nvPr/>
        </p:nvSpPr>
        <p:spPr>
          <a:xfrm>
            <a:off x="152400" y="9837066"/>
            <a:ext cx="2750013" cy="287404"/>
          </a:xfrm>
          <a:prstGeom prst="rect">
            <a:avLst/>
          </a:prstGeom>
        </p:spPr>
        <p:txBody>
          <a:bodyPr lIns="0" tIns="0" rIns="0" bIns="0" rtlCol="0" anchor="t">
            <a:spAutoFit/>
          </a:bodyPr>
          <a:lstStyle/>
          <a:p>
            <a:pPr marL="0" lvl="0" indent="0" algn="l">
              <a:lnSpc>
                <a:spcPts val="2294"/>
              </a:lnSpc>
              <a:spcBef>
                <a:spcPct val="0"/>
              </a:spcBef>
            </a:pPr>
            <a:r>
              <a:rPr lang="en-US" sz="2048" u="none">
                <a:solidFill>
                  <a:srgbClr val="25798C"/>
                </a:solidFill>
                <a:latin typeface="Josefin Sans Regular"/>
              </a:rPr>
              <a:t>#QualitySocialServices </a:t>
            </a:r>
          </a:p>
        </p:txBody>
      </p:sp>
      <p:sp>
        <p:nvSpPr>
          <p:cNvPr id="36" name="TextBox 36"/>
          <p:cNvSpPr txBox="1"/>
          <p:nvPr/>
        </p:nvSpPr>
        <p:spPr>
          <a:xfrm>
            <a:off x="649992" y="5829300"/>
            <a:ext cx="3160008" cy="745526"/>
          </a:xfrm>
          <a:prstGeom prst="rect">
            <a:avLst/>
          </a:prstGeom>
        </p:spPr>
        <p:txBody>
          <a:bodyPr lIns="0" tIns="0" rIns="0" bIns="0" rtlCol="0" anchor="t">
            <a:spAutoFit/>
          </a:bodyPr>
          <a:lstStyle/>
          <a:p>
            <a:pPr algn="ctr">
              <a:lnSpc>
                <a:spcPts val="3076"/>
              </a:lnSpc>
            </a:pPr>
            <a:r>
              <a:rPr lang="en-US" sz="2197">
                <a:solidFill>
                  <a:srgbClr val="000000"/>
                </a:solidFill>
                <a:latin typeface="Poppins Bold"/>
              </a:rPr>
              <a:t>Thomas Bignal </a:t>
            </a:r>
          </a:p>
          <a:p>
            <a:pPr algn="ctr">
              <a:lnSpc>
                <a:spcPts val="2940"/>
              </a:lnSpc>
            </a:pPr>
            <a:r>
              <a:rPr lang="en-US" sz="2100">
                <a:solidFill>
                  <a:srgbClr val="000000"/>
                </a:solidFill>
                <a:latin typeface="Poppins Medium"/>
              </a:rPr>
              <a:t>EASPD</a:t>
            </a:r>
          </a:p>
        </p:txBody>
      </p:sp>
      <p:sp>
        <p:nvSpPr>
          <p:cNvPr id="37" name="TextBox 37"/>
          <p:cNvSpPr txBox="1"/>
          <p:nvPr/>
        </p:nvSpPr>
        <p:spPr>
          <a:xfrm>
            <a:off x="10952851" y="9296507"/>
            <a:ext cx="2763149" cy="1104533"/>
          </a:xfrm>
          <a:prstGeom prst="rect">
            <a:avLst/>
          </a:prstGeom>
        </p:spPr>
        <p:txBody>
          <a:bodyPr lIns="0" tIns="0" rIns="0" bIns="0" rtlCol="0" anchor="t">
            <a:spAutoFit/>
          </a:bodyPr>
          <a:lstStyle/>
          <a:p>
            <a:pPr algn="ctr">
              <a:lnSpc>
                <a:spcPts val="3079"/>
              </a:lnSpc>
            </a:pPr>
            <a:r>
              <a:rPr lang="en-US" sz="2199">
                <a:solidFill>
                  <a:srgbClr val="000000"/>
                </a:solidFill>
                <a:latin typeface="Poppins Bold"/>
              </a:rPr>
              <a:t>Theresa Shearer</a:t>
            </a:r>
          </a:p>
          <a:p>
            <a:pPr algn="ctr">
              <a:lnSpc>
                <a:spcPts val="2940"/>
              </a:lnSpc>
            </a:pPr>
            <a:r>
              <a:rPr lang="en-US" sz="2100">
                <a:solidFill>
                  <a:srgbClr val="000000"/>
                </a:solidFill>
                <a:latin typeface="Poppins Medium"/>
              </a:rPr>
              <a:t>ENABLE Group</a:t>
            </a:r>
          </a:p>
          <a:p>
            <a:pPr algn="ctr">
              <a:lnSpc>
                <a:spcPts val="2691"/>
              </a:lnSpc>
            </a:pPr>
            <a:endParaRPr lang="en-US" sz="2100">
              <a:solidFill>
                <a:srgbClr val="000000"/>
              </a:solidFill>
              <a:latin typeface="Poppins Medium"/>
            </a:endParaRPr>
          </a:p>
        </p:txBody>
      </p:sp>
      <p:sp>
        <p:nvSpPr>
          <p:cNvPr id="42" name="TextBox 42"/>
          <p:cNvSpPr txBox="1"/>
          <p:nvPr/>
        </p:nvSpPr>
        <p:spPr>
          <a:xfrm>
            <a:off x="14279763" y="5560999"/>
            <a:ext cx="3708973" cy="1117001"/>
          </a:xfrm>
          <a:prstGeom prst="rect">
            <a:avLst/>
          </a:prstGeom>
        </p:spPr>
        <p:txBody>
          <a:bodyPr lIns="0" tIns="0" rIns="0" bIns="0" rtlCol="0" anchor="t">
            <a:spAutoFit/>
          </a:bodyPr>
          <a:lstStyle/>
          <a:p>
            <a:pPr algn="ctr">
              <a:lnSpc>
                <a:spcPts val="3076"/>
              </a:lnSpc>
            </a:pPr>
            <a:r>
              <a:rPr lang="en-US" sz="2197">
                <a:solidFill>
                  <a:srgbClr val="000000"/>
                </a:solidFill>
                <a:latin typeface="Poppins Bold"/>
              </a:rPr>
              <a:t>Andy Kerr </a:t>
            </a:r>
          </a:p>
          <a:p>
            <a:pPr algn="ctr">
              <a:lnSpc>
                <a:spcPts val="2940"/>
              </a:lnSpc>
            </a:pPr>
            <a:r>
              <a:rPr lang="en-US" sz="2100">
                <a:solidFill>
                  <a:srgbClr val="000000"/>
                </a:solidFill>
                <a:latin typeface="Poppins Medium"/>
              </a:rPr>
              <a:t>Former Scottish Minister of Health and Social Care</a:t>
            </a:r>
          </a:p>
        </p:txBody>
      </p:sp>
      <p:sp>
        <p:nvSpPr>
          <p:cNvPr id="43" name="TextBox 43"/>
          <p:cNvSpPr txBox="1"/>
          <p:nvPr/>
        </p:nvSpPr>
        <p:spPr>
          <a:xfrm>
            <a:off x="7676251" y="5701431"/>
            <a:ext cx="2763149" cy="1081119"/>
          </a:xfrm>
          <a:prstGeom prst="rect">
            <a:avLst/>
          </a:prstGeom>
        </p:spPr>
        <p:txBody>
          <a:bodyPr lIns="0" tIns="0" rIns="0" bIns="0" rtlCol="0" anchor="t">
            <a:spAutoFit/>
          </a:bodyPr>
          <a:lstStyle/>
          <a:p>
            <a:pPr algn="ctr">
              <a:lnSpc>
                <a:spcPts val="3079"/>
              </a:lnSpc>
            </a:pPr>
            <a:r>
              <a:rPr lang="en-US" sz="2199">
                <a:solidFill>
                  <a:srgbClr val="000000"/>
                </a:solidFill>
                <a:latin typeface="Poppins Bold"/>
              </a:rPr>
              <a:t>Denise </a:t>
            </a:r>
            <a:r>
              <a:rPr lang="en-US" sz="2199" err="1">
                <a:solidFill>
                  <a:srgbClr val="000000"/>
                </a:solidFill>
                <a:latin typeface="Poppins Bold"/>
              </a:rPr>
              <a:t>Fernie</a:t>
            </a:r>
            <a:endParaRPr lang="en-US" sz="2199">
              <a:solidFill>
                <a:srgbClr val="000000"/>
              </a:solidFill>
              <a:latin typeface="Poppins Bold"/>
            </a:endParaRPr>
          </a:p>
          <a:p>
            <a:pPr algn="ctr">
              <a:lnSpc>
                <a:spcPts val="2940"/>
              </a:lnSpc>
            </a:pPr>
            <a:r>
              <a:rPr lang="en-US" sz="2100">
                <a:solidFill>
                  <a:srgbClr val="000000"/>
                </a:solidFill>
                <a:latin typeface="Poppins Medium"/>
              </a:rPr>
              <a:t>ENABLE Group </a:t>
            </a:r>
          </a:p>
          <a:p>
            <a:pPr algn="ctr">
              <a:lnSpc>
                <a:spcPts val="2691"/>
              </a:lnSpc>
            </a:pPr>
            <a:endParaRPr lang="en-US" sz="2100">
              <a:solidFill>
                <a:srgbClr val="000000"/>
              </a:solidFill>
              <a:latin typeface="Poppins Medium"/>
            </a:endParaRPr>
          </a:p>
        </p:txBody>
      </p:sp>
      <p:sp>
        <p:nvSpPr>
          <p:cNvPr id="44" name="TextBox 44"/>
          <p:cNvSpPr txBox="1"/>
          <p:nvPr/>
        </p:nvSpPr>
        <p:spPr>
          <a:xfrm>
            <a:off x="3547481" y="9472581"/>
            <a:ext cx="3539119" cy="1081119"/>
          </a:xfrm>
          <a:prstGeom prst="rect">
            <a:avLst/>
          </a:prstGeom>
        </p:spPr>
        <p:txBody>
          <a:bodyPr lIns="0" tIns="0" rIns="0" bIns="0" rtlCol="0" anchor="t">
            <a:spAutoFit/>
          </a:bodyPr>
          <a:lstStyle/>
          <a:p>
            <a:pPr algn="ctr">
              <a:lnSpc>
                <a:spcPts val="3079"/>
              </a:lnSpc>
            </a:pPr>
            <a:r>
              <a:rPr lang="en-US" sz="2199">
                <a:solidFill>
                  <a:srgbClr val="000000"/>
                </a:solidFill>
                <a:latin typeface="Poppins Bold"/>
              </a:rPr>
              <a:t>Leigh-Anne Macdonald</a:t>
            </a:r>
          </a:p>
          <a:p>
            <a:pPr algn="ctr">
              <a:lnSpc>
                <a:spcPts val="2940"/>
              </a:lnSpc>
            </a:pPr>
            <a:r>
              <a:rPr lang="en-US" sz="2100">
                <a:solidFill>
                  <a:srgbClr val="000000"/>
                </a:solidFill>
                <a:latin typeface="Poppins Medium"/>
              </a:rPr>
              <a:t>ENABLE Group</a:t>
            </a:r>
          </a:p>
          <a:p>
            <a:pPr algn="ctr">
              <a:lnSpc>
                <a:spcPts val="2691"/>
              </a:lnSpc>
            </a:pPr>
            <a:endParaRPr lang="en-US" sz="2100">
              <a:solidFill>
                <a:srgbClr val="000000"/>
              </a:solidFill>
              <a:latin typeface="Poppins Medium"/>
            </a:endParaRPr>
          </a:p>
        </p:txBody>
      </p:sp>
      <p:grpSp>
        <p:nvGrpSpPr>
          <p:cNvPr id="47" name="Group 16">
            <a:extLst>
              <a:ext uri="{FF2B5EF4-FFF2-40B4-BE49-F238E27FC236}">
                <a16:creationId xmlns:a16="http://schemas.microsoft.com/office/drawing/2014/main" id="{2294CEF4-EDFE-C011-7FBC-65DA320D94AD}"/>
              </a:ext>
            </a:extLst>
          </p:cNvPr>
          <p:cNvGrpSpPr>
            <a:grpSpLocks noChangeAspect="1"/>
          </p:cNvGrpSpPr>
          <p:nvPr/>
        </p:nvGrpSpPr>
        <p:grpSpPr>
          <a:xfrm>
            <a:off x="3662655" y="5284454"/>
            <a:ext cx="3821462" cy="3821446"/>
            <a:chOff x="0" y="0"/>
            <a:chExt cx="6350000" cy="6349975"/>
          </a:xfrm>
        </p:grpSpPr>
        <p:sp>
          <p:nvSpPr>
            <p:cNvPr id="48" name="Freeform 17">
              <a:extLst>
                <a:ext uri="{FF2B5EF4-FFF2-40B4-BE49-F238E27FC236}">
                  <a16:creationId xmlns:a16="http://schemas.microsoft.com/office/drawing/2014/main" id="{E946D593-203F-D335-32DE-9F89591F260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35713" r="-35713"/>
              </a:stretch>
            </a:blipFill>
          </p:spPr>
        </p:sp>
      </p:grpSp>
      <p:pic>
        <p:nvPicPr>
          <p:cNvPr id="46" name="Picture 18">
            <a:extLst>
              <a:ext uri="{FF2B5EF4-FFF2-40B4-BE49-F238E27FC236}">
                <a16:creationId xmlns:a16="http://schemas.microsoft.com/office/drawing/2014/main" id="{DE940368-241E-55E9-2264-2919AB75F8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69317" y="4945926"/>
            <a:ext cx="4445149" cy="4388574"/>
          </a:xfrm>
          <a:prstGeom prst="rect">
            <a:avLst/>
          </a:prstGeom>
        </p:spPr>
      </p:pic>
      <p:pic>
        <p:nvPicPr>
          <p:cNvPr id="49" name="Picture 4">
            <a:extLst>
              <a:ext uri="{FF2B5EF4-FFF2-40B4-BE49-F238E27FC236}">
                <a16:creationId xmlns:a16="http://schemas.microsoft.com/office/drawing/2014/main" id="{063FB3A4-D0BD-66EB-FA5C-828BDF2E9AB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4952" y="1674698"/>
            <a:ext cx="4094648" cy="4042534"/>
          </a:xfrm>
          <a:prstGeom prst="rect">
            <a:avLst/>
          </a:prstGeom>
        </p:spPr>
      </p:pic>
    </p:spTree>
    <p:extLst>
      <p:ext uri="{BB962C8B-B14F-4D97-AF65-F5344CB8AC3E}">
        <p14:creationId xmlns:p14="http://schemas.microsoft.com/office/powerpoint/2010/main" val="2489877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group of people posing for a photo&#10;&#10;Description automatically generated">
            <a:extLst>
              <a:ext uri="{FF2B5EF4-FFF2-40B4-BE49-F238E27FC236}">
                <a16:creationId xmlns:a16="http://schemas.microsoft.com/office/drawing/2014/main" id="{F30A09B4-FDD8-4D3F-861E-C9776EF73EF6}"/>
              </a:ext>
            </a:extLst>
          </p:cNvPr>
          <p:cNvPicPr>
            <a:picLocks noChangeAspect="1"/>
          </p:cNvPicPr>
          <p:nvPr/>
        </p:nvPicPr>
        <p:blipFill rotWithShape="1">
          <a:blip r:embed="rId3">
            <a:extLst>
              <a:ext uri="{28A0092B-C50C-407E-A947-70E740481C1C}">
                <a14:useLocalDpi xmlns:a14="http://schemas.microsoft.com/office/drawing/2010/main" val="0"/>
              </a:ext>
            </a:extLst>
          </a:blip>
          <a:srcRect l="6867" t="22579" r="22902" b="26884"/>
          <a:stretch/>
        </p:blipFill>
        <p:spPr>
          <a:xfrm>
            <a:off x="8434466" y="-8901"/>
            <a:ext cx="9853473" cy="4722218"/>
          </a:xfrm>
          <a:prstGeom prst="rect">
            <a:avLst/>
          </a:prstGeom>
        </p:spPr>
      </p:pic>
      <p:pic>
        <p:nvPicPr>
          <p:cNvPr id="21" name="Picture 20">
            <a:extLst>
              <a:ext uri="{FF2B5EF4-FFF2-40B4-BE49-F238E27FC236}">
                <a16:creationId xmlns:a16="http://schemas.microsoft.com/office/drawing/2014/main" id="{03F9B499-D635-462D-BAF4-6F2F8FCC04A9}"/>
              </a:ext>
            </a:extLst>
          </p:cNvPr>
          <p:cNvPicPr>
            <a:picLocks noChangeAspect="1"/>
          </p:cNvPicPr>
          <p:nvPr/>
        </p:nvPicPr>
        <p:blipFill rotWithShape="1">
          <a:blip r:embed="rId4">
            <a:extLst>
              <a:ext uri="{28A0092B-C50C-407E-A947-70E740481C1C}">
                <a14:useLocalDpi xmlns:a14="http://schemas.microsoft.com/office/drawing/2010/main" val="0"/>
              </a:ext>
            </a:extLst>
          </a:blip>
          <a:srcRect t="-749" b="14691"/>
          <a:stretch/>
        </p:blipFill>
        <p:spPr>
          <a:xfrm>
            <a:off x="1" y="4665863"/>
            <a:ext cx="9880412" cy="5668590"/>
          </a:xfrm>
          <a:prstGeom prst="rect">
            <a:avLst/>
          </a:prstGeom>
        </p:spPr>
      </p:pic>
      <p:pic>
        <p:nvPicPr>
          <p:cNvPr id="19" name="Picture 18">
            <a:extLst>
              <a:ext uri="{FF2B5EF4-FFF2-40B4-BE49-F238E27FC236}">
                <a16:creationId xmlns:a16="http://schemas.microsoft.com/office/drawing/2014/main" id="{28F44992-1DD4-455B-809C-FEBDF3C0FBB7}"/>
              </a:ext>
            </a:extLst>
          </p:cNvPr>
          <p:cNvPicPr>
            <a:picLocks noChangeAspect="1"/>
          </p:cNvPicPr>
          <p:nvPr/>
        </p:nvPicPr>
        <p:blipFill rotWithShape="1">
          <a:blip r:embed="rId5">
            <a:extLst>
              <a:ext uri="{28A0092B-C50C-407E-A947-70E740481C1C}">
                <a14:useLocalDpi xmlns:a14="http://schemas.microsoft.com/office/drawing/2010/main" val="0"/>
              </a:ext>
            </a:extLst>
          </a:blip>
          <a:srcRect l="27332" t="17546" r="13458" b="36614"/>
          <a:stretch/>
        </p:blipFill>
        <p:spPr>
          <a:xfrm>
            <a:off x="10922" y="-47454"/>
            <a:ext cx="9133079" cy="471331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A picture containing person, group, people, posing&#10;&#10;Description automatically generated">
            <a:extLst>
              <a:ext uri="{FF2B5EF4-FFF2-40B4-BE49-F238E27FC236}">
                <a16:creationId xmlns:a16="http://schemas.microsoft.com/office/drawing/2014/main" id="{D0033290-74DE-43C7-AB1B-785AF01B4164}"/>
              </a:ext>
            </a:extLst>
          </p:cNvPr>
          <p:cNvPicPr>
            <a:picLocks noChangeAspect="1"/>
          </p:cNvPicPr>
          <p:nvPr/>
        </p:nvPicPr>
        <p:blipFill rotWithShape="1">
          <a:blip r:embed="rId6">
            <a:extLst>
              <a:ext uri="{28A0092B-C50C-407E-A947-70E740481C1C}">
                <a14:useLocalDpi xmlns:a14="http://schemas.microsoft.com/office/drawing/2010/main" val="0"/>
              </a:ext>
            </a:extLst>
          </a:blip>
          <a:srcRect r="12567" b="18286"/>
          <a:stretch/>
        </p:blipFill>
        <p:spPr>
          <a:xfrm>
            <a:off x="8799322" y="4375603"/>
            <a:ext cx="9488618" cy="5911397"/>
          </a:xfrm>
          <a:prstGeom prst="rect">
            <a:avLst/>
          </a:prstGeom>
        </p:spPr>
      </p:pic>
      <p:sp>
        <p:nvSpPr>
          <p:cNvPr id="10" name="TextBox 9">
            <a:extLst>
              <a:ext uri="{FF2B5EF4-FFF2-40B4-BE49-F238E27FC236}">
                <a16:creationId xmlns:a16="http://schemas.microsoft.com/office/drawing/2014/main" id="{D3FC2D0E-AD6F-4901-9112-8104EA6CA005}"/>
              </a:ext>
            </a:extLst>
          </p:cNvPr>
          <p:cNvSpPr txBox="1"/>
          <p:nvPr/>
        </p:nvSpPr>
        <p:spPr>
          <a:xfrm>
            <a:off x="2885661" y="3751943"/>
            <a:ext cx="12516678" cy="2539157"/>
          </a:xfrm>
          <a:prstGeom prst="rect">
            <a:avLst/>
          </a:prstGeom>
          <a:solidFill>
            <a:schemeClr val="bg1"/>
          </a:solidFill>
          <a:ln w="76200">
            <a:solidFill>
              <a:srgbClr val="53247F"/>
            </a:solidFill>
          </a:ln>
        </p:spPr>
        <p:txBody>
          <a:bodyPr wrap="square" rtlCol="0">
            <a:spAutoFit/>
          </a:bodyPr>
          <a:lstStyle/>
          <a:p>
            <a:pPr algn="ctr"/>
            <a:r>
              <a:rPr lang="en-GB" sz="8700" b="1">
                <a:solidFill>
                  <a:srgbClr val="53247F"/>
                </a:solidFill>
                <a:latin typeface="Arial Rounded MT Bold" panose="020F0704030504030204" pitchFamily="34" charset="0"/>
                <a:cs typeface="Arial" panose="020B0604020202020204" pitchFamily="34" charset="0"/>
              </a:rPr>
              <a:t>Theresa Shearer FRSE</a:t>
            </a:r>
          </a:p>
          <a:p>
            <a:pPr algn="ctr"/>
            <a:r>
              <a:rPr lang="en-GB" sz="3600" b="1">
                <a:solidFill>
                  <a:srgbClr val="53247F"/>
                </a:solidFill>
                <a:latin typeface="Arial Rounded MT Bold" panose="020F0704030504030204" pitchFamily="34" charset="0"/>
                <a:cs typeface="Arial" panose="020B0604020202020204" pitchFamily="34" charset="0"/>
              </a:rPr>
              <a:t>CEO, ENABLE</a:t>
            </a:r>
          </a:p>
          <a:p>
            <a:pPr algn="ctr"/>
            <a:r>
              <a:rPr lang="en-GB" sz="3600" b="1">
                <a:solidFill>
                  <a:srgbClr val="53247F"/>
                </a:solidFill>
                <a:latin typeface="Arial Rounded MT Bold" panose="020F0704030504030204" pitchFamily="34" charset="0"/>
                <a:cs typeface="Arial" panose="020B0604020202020204" pitchFamily="34" charset="0"/>
              </a:rPr>
              <a:t>Vice President, Inclusion Europe</a:t>
            </a:r>
          </a:p>
        </p:txBody>
      </p:sp>
      <p:sp>
        <p:nvSpPr>
          <p:cNvPr id="13" name="Rectangle 12">
            <a:extLst>
              <a:ext uri="{FF2B5EF4-FFF2-40B4-BE49-F238E27FC236}">
                <a16:creationId xmlns:a16="http://schemas.microsoft.com/office/drawing/2014/main" id="{47B7322E-FEDD-4594-A2F8-14AFB01B3C41}"/>
              </a:ext>
            </a:extLst>
          </p:cNvPr>
          <p:cNvSpPr/>
          <p:nvPr/>
        </p:nvSpPr>
        <p:spPr>
          <a:xfrm>
            <a:off x="14310657" y="8421475"/>
            <a:ext cx="3849240" cy="1770620"/>
          </a:xfrm>
          <a:prstGeom prst="rect">
            <a:avLst/>
          </a:prstGeom>
          <a:solidFill>
            <a:schemeClr val="bg1"/>
          </a:solidFill>
          <a:ln w="76200">
            <a:solidFill>
              <a:srgbClr val="532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6" name="Rectangle 15">
            <a:extLst>
              <a:ext uri="{FF2B5EF4-FFF2-40B4-BE49-F238E27FC236}">
                <a16:creationId xmlns:a16="http://schemas.microsoft.com/office/drawing/2014/main" id="{18C8DD85-0A1D-4B88-AECC-769DE30DA946}"/>
              </a:ext>
            </a:extLst>
          </p:cNvPr>
          <p:cNvSpPr/>
          <p:nvPr/>
        </p:nvSpPr>
        <p:spPr>
          <a:xfrm>
            <a:off x="97913" y="8421474"/>
            <a:ext cx="5335260" cy="1771200"/>
          </a:xfrm>
          <a:prstGeom prst="rect">
            <a:avLst/>
          </a:prstGeom>
          <a:solidFill>
            <a:schemeClr val="bg1"/>
          </a:solidFill>
          <a:ln w="76200">
            <a:solidFill>
              <a:srgbClr val="532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pic>
        <p:nvPicPr>
          <p:cNvPr id="14" name="Picture 13">
            <a:extLst>
              <a:ext uri="{FF2B5EF4-FFF2-40B4-BE49-F238E27FC236}">
                <a16:creationId xmlns:a16="http://schemas.microsoft.com/office/drawing/2014/main" id="{53437318-A452-4CBD-8AF5-4BE7BDD9A72C}"/>
              </a:ext>
            </a:extLst>
          </p:cNvPr>
          <p:cNvPicPr>
            <a:picLocks noChangeAspect="1"/>
          </p:cNvPicPr>
          <p:nvPr/>
        </p:nvPicPr>
        <p:blipFill rotWithShape="1">
          <a:blip r:embed="rId7">
            <a:extLst>
              <a:ext uri="{28A0092B-C50C-407E-A947-70E740481C1C}">
                <a14:useLocalDpi xmlns:a14="http://schemas.microsoft.com/office/drawing/2010/main" val="0"/>
              </a:ext>
            </a:extLst>
          </a:blip>
          <a:srcRect r="8333" b="8333"/>
          <a:stretch/>
        </p:blipFill>
        <p:spPr>
          <a:xfrm>
            <a:off x="273986" y="8683533"/>
            <a:ext cx="611133" cy="611133"/>
          </a:xfrm>
          <a:prstGeom prst="rect">
            <a:avLst/>
          </a:prstGeom>
          <a:ln w="12700">
            <a:noFill/>
          </a:ln>
        </p:spPr>
      </p:pic>
      <p:pic>
        <p:nvPicPr>
          <p:cNvPr id="15" name="Picture 14">
            <a:extLst>
              <a:ext uri="{FF2B5EF4-FFF2-40B4-BE49-F238E27FC236}">
                <a16:creationId xmlns:a16="http://schemas.microsoft.com/office/drawing/2014/main" id="{2DCA239D-A856-4E8D-B7C0-32A6AE96EC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986" y="9374498"/>
            <a:ext cx="611133" cy="611133"/>
          </a:xfrm>
          <a:prstGeom prst="rect">
            <a:avLst/>
          </a:prstGeom>
        </p:spPr>
      </p:pic>
      <p:sp>
        <p:nvSpPr>
          <p:cNvPr id="5" name="TextBox 4">
            <a:extLst>
              <a:ext uri="{FF2B5EF4-FFF2-40B4-BE49-F238E27FC236}">
                <a16:creationId xmlns:a16="http://schemas.microsoft.com/office/drawing/2014/main" id="{DF8425CA-87A1-4597-8A5E-366E0475A3EC}"/>
              </a:ext>
            </a:extLst>
          </p:cNvPr>
          <p:cNvSpPr txBox="1"/>
          <p:nvPr/>
        </p:nvSpPr>
        <p:spPr>
          <a:xfrm>
            <a:off x="885119" y="8683533"/>
            <a:ext cx="4548054" cy="1200329"/>
          </a:xfrm>
          <a:prstGeom prst="rect">
            <a:avLst/>
          </a:prstGeom>
          <a:noFill/>
        </p:spPr>
        <p:txBody>
          <a:bodyPr wrap="square" rtlCol="0">
            <a:spAutoFit/>
          </a:bodyPr>
          <a:lstStyle/>
          <a:p>
            <a:r>
              <a:rPr lang="en-GB" sz="3600" b="1">
                <a:solidFill>
                  <a:srgbClr val="53257F"/>
                </a:solidFill>
                <a:latin typeface="Arial" panose="020B0604020202020204" pitchFamily="34" charset="0"/>
                <a:cs typeface="Arial" panose="020B0604020202020204" pitchFamily="34" charset="0"/>
              </a:rPr>
              <a:t>in/</a:t>
            </a:r>
            <a:r>
              <a:rPr lang="en-GB" sz="3600" b="1" err="1">
                <a:solidFill>
                  <a:srgbClr val="53257F"/>
                </a:solidFill>
                <a:latin typeface="Arial" panose="020B0604020202020204" pitchFamily="34" charset="0"/>
                <a:cs typeface="Arial" panose="020B0604020202020204" pitchFamily="34" charset="0"/>
              </a:rPr>
              <a:t>theresashearer</a:t>
            </a:r>
            <a:r>
              <a:rPr lang="en-GB" sz="3600" b="1">
                <a:solidFill>
                  <a:srgbClr val="53257F"/>
                </a:solidFill>
                <a:latin typeface="Arial" panose="020B0604020202020204" pitchFamily="34" charset="0"/>
                <a:cs typeface="Arial" panose="020B0604020202020204" pitchFamily="34" charset="0"/>
              </a:rPr>
              <a:t>/</a:t>
            </a:r>
          </a:p>
          <a:p>
            <a:r>
              <a:rPr lang="en-GB" sz="3600" b="1">
                <a:solidFill>
                  <a:srgbClr val="53257F"/>
                </a:solidFill>
                <a:latin typeface="Arial" panose="020B0604020202020204" pitchFamily="34" charset="0"/>
                <a:cs typeface="Arial" panose="020B0604020202020204" pitchFamily="34" charset="0"/>
              </a:rPr>
              <a:t>@Theresa_Shearer</a:t>
            </a:r>
          </a:p>
        </p:txBody>
      </p:sp>
      <p:pic>
        <p:nvPicPr>
          <p:cNvPr id="17" name="Picture 16" descr="Text&#10;&#10;Description automatically generated with low confidence">
            <a:extLst>
              <a:ext uri="{FF2B5EF4-FFF2-40B4-BE49-F238E27FC236}">
                <a16:creationId xmlns:a16="http://schemas.microsoft.com/office/drawing/2014/main" id="{4E92D302-FFA3-411F-AC74-30B93D2C9792}"/>
              </a:ext>
            </a:extLst>
          </p:cNvPr>
          <p:cNvPicPr>
            <a:picLocks noChangeAspect="1"/>
          </p:cNvPicPr>
          <p:nvPr/>
        </p:nvPicPr>
        <p:blipFill rotWithShape="1">
          <a:blip r:embed="rId9">
            <a:extLst>
              <a:ext uri="{28A0092B-C50C-407E-A947-70E740481C1C}">
                <a14:useLocalDpi xmlns:a14="http://schemas.microsoft.com/office/drawing/2010/main" val="0"/>
              </a:ext>
            </a:extLst>
          </a:blip>
          <a:srcRect l="7514" t="43875" r="8181" b="14886"/>
          <a:stretch/>
        </p:blipFill>
        <p:spPr>
          <a:xfrm>
            <a:off x="14428415" y="9097820"/>
            <a:ext cx="3585600" cy="995283"/>
          </a:xfrm>
          <a:prstGeom prst="rect">
            <a:avLst/>
          </a:prstGeom>
        </p:spPr>
      </p:pic>
      <p:pic>
        <p:nvPicPr>
          <p:cNvPr id="18" name="Picture 17" descr="Text&#10;&#10;Description automatically generated with low confidence">
            <a:extLst>
              <a:ext uri="{FF2B5EF4-FFF2-40B4-BE49-F238E27FC236}">
                <a16:creationId xmlns:a16="http://schemas.microsoft.com/office/drawing/2014/main" id="{117A43E7-ADAD-46C2-A69C-585C682A0708}"/>
              </a:ext>
            </a:extLst>
          </p:cNvPr>
          <p:cNvPicPr>
            <a:picLocks noChangeAspect="1"/>
          </p:cNvPicPr>
          <p:nvPr/>
        </p:nvPicPr>
        <p:blipFill rotWithShape="1">
          <a:blip r:embed="rId9">
            <a:extLst>
              <a:ext uri="{28A0092B-C50C-407E-A947-70E740481C1C}">
                <a14:useLocalDpi xmlns:a14="http://schemas.microsoft.com/office/drawing/2010/main" val="0"/>
              </a:ext>
            </a:extLst>
          </a:blip>
          <a:srcRect l="7514" t="17666" r="46039" b="56882"/>
          <a:stretch/>
        </p:blipFill>
        <p:spPr>
          <a:xfrm>
            <a:off x="14963884" y="8512713"/>
            <a:ext cx="2514662" cy="781953"/>
          </a:xfrm>
          <a:prstGeom prst="rect">
            <a:avLst/>
          </a:prstGeom>
        </p:spPr>
      </p:pic>
    </p:spTree>
    <p:extLst>
      <p:ext uri="{BB962C8B-B14F-4D97-AF65-F5344CB8AC3E}">
        <p14:creationId xmlns:p14="http://schemas.microsoft.com/office/powerpoint/2010/main" val="363841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CF99B6-86F4-479B-84EC-6D9E3913AD20}"/>
              </a:ext>
            </a:extLst>
          </p:cNvPr>
          <p:cNvSpPr/>
          <p:nvPr/>
        </p:nvSpPr>
        <p:spPr>
          <a:xfrm>
            <a:off x="0" y="0"/>
            <a:ext cx="18288000" cy="10287000"/>
          </a:xfrm>
          <a:prstGeom prst="rect">
            <a:avLst/>
          </a:prstGeom>
          <a:gradFill flip="none" rotWithShape="1">
            <a:gsLst>
              <a:gs pos="0">
                <a:srgbClr val="53247F">
                  <a:tint val="66000"/>
                  <a:satMod val="160000"/>
                </a:srgbClr>
              </a:gs>
              <a:gs pos="61000">
                <a:srgbClr val="53247F">
                  <a:tint val="44500"/>
                  <a:satMod val="160000"/>
                </a:srgbClr>
              </a:gs>
              <a:gs pos="100000">
                <a:srgbClr val="53247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700"/>
          </a:p>
        </p:txBody>
      </p:sp>
      <p:sp>
        <p:nvSpPr>
          <p:cNvPr id="7" name="TextBox 6">
            <a:extLst>
              <a:ext uri="{FF2B5EF4-FFF2-40B4-BE49-F238E27FC236}">
                <a16:creationId xmlns:a16="http://schemas.microsoft.com/office/drawing/2014/main" id="{A07F6371-CEE2-456D-9113-FE412BD37800}"/>
              </a:ext>
            </a:extLst>
          </p:cNvPr>
          <p:cNvSpPr txBox="1"/>
          <p:nvPr/>
        </p:nvSpPr>
        <p:spPr>
          <a:xfrm>
            <a:off x="1485900" y="390384"/>
            <a:ext cx="15316200" cy="1015663"/>
          </a:xfrm>
          <a:prstGeom prst="rect">
            <a:avLst/>
          </a:prstGeom>
          <a:solidFill>
            <a:srgbClr val="53247F"/>
          </a:solidFill>
          <a:ln w="76200">
            <a:solidFill>
              <a:srgbClr val="92D8D1"/>
            </a:solidFill>
          </a:ln>
        </p:spPr>
        <p:txBody>
          <a:bodyPr wrap="square" rtlCol="0">
            <a:spAutoFit/>
          </a:bodyPr>
          <a:lstStyle/>
          <a:p>
            <a:pPr algn="ctr"/>
            <a:r>
              <a:rPr lang="en-GB" sz="6000" b="1">
                <a:solidFill>
                  <a:schemeClr val="bg1"/>
                </a:solidFill>
                <a:latin typeface="Arial" panose="020B0604020202020204" pitchFamily="34" charset="0"/>
                <a:cs typeface="Arial" panose="020B0604020202020204" pitchFamily="34" charset="0"/>
              </a:rPr>
              <a:t>Social care: The problem for Scotland?</a:t>
            </a:r>
          </a:p>
        </p:txBody>
      </p:sp>
      <p:sp>
        <p:nvSpPr>
          <p:cNvPr id="4" name="Content Placeholder 3">
            <a:extLst>
              <a:ext uri="{FF2B5EF4-FFF2-40B4-BE49-F238E27FC236}">
                <a16:creationId xmlns:a16="http://schemas.microsoft.com/office/drawing/2014/main" id="{BAF46C6A-AAF5-4F7D-835D-45B3763DABD9}"/>
              </a:ext>
            </a:extLst>
          </p:cNvPr>
          <p:cNvSpPr>
            <a:spLocks noGrp="1"/>
          </p:cNvSpPr>
          <p:nvPr>
            <p:ph idx="1"/>
          </p:nvPr>
        </p:nvSpPr>
        <p:spPr>
          <a:xfrm>
            <a:off x="813082" y="6700347"/>
            <a:ext cx="16661837" cy="3240000"/>
          </a:xfrm>
          <a:solidFill>
            <a:srgbClr val="53247F"/>
          </a:solidFill>
          <a:ln w="76200">
            <a:solidFill>
              <a:srgbClr val="92D8D1"/>
            </a:solidFill>
          </a:ln>
        </p:spPr>
        <p:txBody>
          <a:bodyPr>
            <a:normAutofit/>
          </a:bodyPr>
          <a:lstStyle/>
          <a:p>
            <a:r>
              <a:rPr lang="en-GB" sz="3600" b="1">
                <a:solidFill>
                  <a:srgbClr val="92D8D1"/>
                </a:solidFill>
                <a:latin typeface="Arial" panose="020B0604020202020204" pitchFamily="34" charset="0"/>
                <a:cs typeface="Arial" panose="020B0604020202020204" pitchFamily="34" charset="0"/>
              </a:rPr>
              <a:t>Institutions </a:t>
            </a:r>
            <a:r>
              <a:rPr lang="en-GB" sz="3600">
                <a:solidFill>
                  <a:schemeClr val="bg1"/>
                </a:solidFill>
                <a:latin typeface="Arial" panose="020B0604020202020204" pitchFamily="34" charset="0"/>
                <a:cs typeface="Arial" panose="020B0604020202020204" pitchFamily="34" charset="0"/>
              </a:rPr>
              <a:t>– like Lennox Castle; home to 1,500 people aged 6 to 80+</a:t>
            </a:r>
          </a:p>
          <a:p>
            <a:r>
              <a:rPr lang="en-GB" sz="3600" b="1">
                <a:solidFill>
                  <a:srgbClr val="92D8D1"/>
                </a:solidFill>
                <a:latin typeface="Arial" panose="020B0604020202020204" pitchFamily="34" charset="0"/>
                <a:cs typeface="Arial" panose="020B0604020202020204" pitchFamily="34" charset="0"/>
              </a:rPr>
              <a:t>Deinstitutionalisation</a:t>
            </a:r>
            <a:r>
              <a:rPr lang="en-GB" sz="3600">
                <a:solidFill>
                  <a:schemeClr val="bg1"/>
                </a:solidFill>
                <a:latin typeface="Arial" panose="020B0604020202020204" pitchFamily="34" charset="0"/>
                <a:cs typeface="Arial" panose="020B0604020202020204" pitchFamily="34" charset="0"/>
              </a:rPr>
              <a:t> – </a:t>
            </a:r>
            <a:r>
              <a:rPr lang="en-GB" sz="3600" i="1">
                <a:solidFill>
                  <a:schemeClr val="bg1"/>
                </a:solidFill>
                <a:latin typeface="Arial" panose="020B0604020202020204" pitchFamily="34" charset="0"/>
                <a:cs typeface="Arial" panose="020B0604020202020204" pitchFamily="34" charset="0"/>
              </a:rPr>
              <a:t>Same As You </a:t>
            </a:r>
            <a:r>
              <a:rPr lang="en-GB" sz="3600">
                <a:solidFill>
                  <a:schemeClr val="bg1"/>
                </a:solidFill>
                <a:latin typeface="Arial" panose="020B0604020202020204" pitchFamily="34" charset="0"/>
                <a:cs typeface="Arial" panose="020B0604020202020204" pitchFamily="34" charset="0"/>
              </a:rPr>
              <a:t>(2000 – 2012)</a:t>
            </a:r>
          </a:p>
          <a:p>
            <a:pPr marL="685800" lvl="1" indent="0">
              <a:buNone/>
            </a:pPr>
            <a:endParaRPr lang="en-GB" sz="2400">
              <a:solidFill>
                <a:schemeClr val="bg1"/>
              </a:solidFill>
              <a:latin typeface="Arial" panose="020B0604020202020204" pitchFamily="34" charset="0"/>
              <a:cs typeface="Arial" panose="020B0604020202020204" pitchFamily="34" charset="0"/>
            </a:endParaRPr>
          </a:p>
          <a:p>
            <a:pPr marL="685800" lvl="1" indent="0">
              <a:buNone/>
            </a:pPr>
            <a:r>
              <a:rPr lang="en-GB">
                <a:solidFill>
                  <a:schemeClr val="bg1"/>
                </a:solidFill>
                <a:latin typeface="Arial" panose="020B0604020202020204" pitchFamily="34" charset="0"/>
                <a:cs typeface="Arial" panose="020B0604020202020204" pitchFamily="34" charset="0"/>
              </a:rPr>
              <a:t>	    Prevailing institutional culture in community-based care?</a:t>
            </a:r>
          </a:p>
          <a:p>
            <a:pPr>
              <a:buClr>
                <a:srgbClr val="92D8D1"/>
              </a:buClr>
            </a:pPr>
            <a:r>
              <a:rPr lang="en-GB" sz="3600">
                <a:solidFill>
                  <a:schemeClr val="bg1"/>
                </a:solidFill>
                <a:latin typeface="Arial" panose="020B0604020202020204" pitchFamily="34" charset="0"/>
                <a:cs typeface="Arial" panose="020B0604020202020204" pitchFamily="34" charset="0"/>
              </a:rPr>
              <a:t>Social Care (</a:t>
            </a:r>
            <a:r>
              <a:rPr lang="en-GB" sz="3600" b="1">
                <a:solidFill>
                  <a:srgbClr val="92D8D1"/>
                </a:solidFill>
                <a:latin typeface="Arial" panose="020B0604020202020204" pitchFamily="34" charset="0"/>
                <a:cs typeface="Arial" panose="020B0604020202020204" pitchFamily="34" charset="0"/>
              </a:rPr>
              <a:t>Self-directed Support</a:t>
            </a:r>
            <a:r>
              <a:rPr lang="en-GB" sz="3600">
                <a:solidFill>
                  <a:schemeClr val="bg1"/>
                </a:solidFill>
                <a:latin typeface="Arial" panose="020B0604020202020204" pitchFamily="34" charset="0"/>
                <a:cs typeface="Arial" panose="020B0604020202020204" pitchFamily="34" charset="0"/>
              </a:rPr>
              <a:t>) (Scotland) Act 2013</a:t>
            </a:r>
          </a:p>
          <a:p>
            <a:endParaRPr lang="en-GB" sz="600">
              <a:solidFill>
                <a:schemeClr val="bg1"/>
              </a:solidFill>
              <a:latin typeface="Arial" panose="020B0604020202020204" pitchFamily="34"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351312F3-2356-4582-AD0D-02974D7C7660}"/>
              </a:ext>
            </a:extLst>
          </p:cNvPr>
          <p:cNvCxnSpPr/>
          <p:nvPr/>
        </p:nvCxnSpPr>
        <p:spPr>
          <a:xfrm>
            <a:off x="6934488" y="3810000"/>
            <a:ext cx="4972050" cy="0"/>
          </a:xfrm>
          <a:prstGeom prst="straightConnector1">
            <a:avLst/>
          </a:prstGeom>
          <a:ln w="76200">
            <a:solidFill>
              <a:srgbClr val="53257F"/>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62F295D-A35B-46AE-AFBB-AAAECBD6A08E}"/>
              </a:ext>
            </a:extLst>
          </p:cNvPr>
          <p:cNvPicPr>
            <a:picLocks noChangeAspect="1"/>
          </p:cNvPicPr>
          <p:nvPr/>
        </p:nvPicPr>
        <p:blipFill rotWithShape="1">
          <a:blip r:embed="rId3"/>
          <a:srcRect l="9197" t="8830" r="18151"/>
          <a:stretch/>
        </p:blipFill>
        <p:spPr>
          <a:xfrm>
            <a:off x="12050100" y="1842597"/>
            <a:ext cx="4752000" cy="4320000"/>
          </a:xfrm>
          <a:prstGeom prst="rect">
            <a:avLst/>
          </a:prstGeom>
          <a:ln w="76200">
            <a:solidFill>
              <a:srgbClr val="92D8D1"/>
            </a:solidFill>
          </a:ln>
        </p:spPr>
      </p:pic>
      <p:cxnSp>
        <p:nvCxnSpPr>
          <p:cNvPr id="6" name="Connector: Curved 5">
            <a:extLst>
              <a:ext uri="{FF2B5EF4-FFF2-40B4-BE49-F238E27FC236}">
                <a16:creationId xmlns:a16="http://schemas.microsoft.com/office/drawing/2014/main" id="{D3E05997-0CF3-491E-BDDD-75066A8C2F13}"/>
              </a:ext>
            </a:extLst>
          </p:cNvPr>
          <p:cNvCxnSpPr>
            <a:cxnSpLocks/>
          </p:cNvCxnSpPr>
          <p:nvPr/>
        </p:nvCxnSpPr>
        <p:spPr>
          <a:xfrm>
            <a:off x="1279450" y="8200710"/>
            <a:ext cx="1368506" cy="533406"/>
          </a:xfrm>
          <a:prstGeom prst="curvedConnector3">
            <a:avLst/>
          </a:prstGeom>
          <a:ln w="76200">
            <a:solidFill>
              <a:srgbClr val="92D8D1"/>
            </a:solidFill>
            <a:tailEnd type="triangle"/>
          </a:ln>
        </p:spPr>
        <p:style>
          <a:lnRef idx="3">
            <a:schemeClr val="dk1"/>
          </a:lnRef>
          <a:fillRef idx="0">
            <a:schemeClr val="dk1"/>
          </a:fillRef>
          <a:effectRef idx="2">
            <a:schemeClr val="dk1"/>
          </a:effectRef>
          <a:fontRef idx="minor">
            <a:schemeClr val="tx1"/>
          </a:fontRef>
        </p:style>
      </p:cxnSp>
      <p:pic>
        <p:nvPicPr>
          <p:cNvPr id="11" name="Picture 10">
            <a:extLst>
              <a:ext uri="{FF2B5EF4-FFF2-40B4-BE49-F238E27FC236}">
                <a16:creationId xmlns:a16="http://schemas.microsoft.com/office/drawing/2014/main" id="{5AF096B6-947F-4CD9-B2FB-0524CF95824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485900" y="1842597"/>
            <a:ext cx="6089868" cy="4320000"/>
          </a:xfrm>
          <a:prstGeom prst="rect">
            <a:avLst/>
          </a:prstGeom>
          <a:ln w="76200">
            <a:solidFill>
              <a:srgbClr val="92D8D1"/>
            </a:solidFill>
          </a:ln>
        </p:spPr>
      </p:pic>
    </p:spTree>
    <p:extLst>
      <p:ext uri="{BB962C8B-B14F-4D97-AF65-F5344CB8AC3E}">
        <p14:creationId xmlns:p14="http://schemas.microsoft.com/office/powerpoint/2010/main" val="148986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CF99B6-86F4-479B-84EC-6D9E3913AD20}"/>
              </a:ext>
            </a:extLst>
          </p:cNvPr>
          <p:cNvSpPr/>
          <p:nvPr/>
        </p:nvSpPr>
        <p:spPr>
          <a:xfrm>
            <a:off x="0" y="0"/>
            <a:ext cx="18288000" cy="10287000"/>
          </a:xfrm>
          <a:prstGeom prst="rect">
            <a:avLst/>
          </a:prstGeom>
          <a:gradFill flip="none" rotWithShape="1">
            <a:gsLst>
              <a:gs pos="0">
                <a:srgbClr val="53247F">
                  <a:tint val="66000"/>
                  <a:satMod val="160000"/>
                </a:srgbClr>
              </a:gs>
              <a:gs pos="61000">
                <a:srgbClr val="53247F">
                  <a:tint val="44500"/>
                  <a:satMod val="160000"/>
                </a:srgbClr>
              </a:gs>
              <a:gs pos="100000">
                <a:srgbClr val="53247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700"/>
          </a:p>
        </p:txBody>
      </p:sp>
      <p:sp>
        <p:nvSpPr>
          <p:cNvPr id="12" name="TextBox 11">
            <a:extLst>
              <a:ext uri="{FF2B5EF4-FFF2-40B4-BE49-F238E27FC236}">
                <a16:creationId xmlns:a16="http://schemas.microsoft.com/office/drawing/2014/main" id="{D6062052-7516-4A13-88DF-5F62E73473D6}"/>
              </a:ext>
            </a:extLst>
          </p:cNvPr>
          <p:cNvSpPr txBox="1"/>
          <p:nvPr/>
        </p:nvSpPr>
        <p:spPr>
          <a:xfrm>
            <a:off x="3287712" y="407937"/>
            <a:ext cx="11712576" cy="1015663"/>
          </a:xfrm>
          <a:prstGeom prst="rect">
            <a:avLst/>
          </a:prstGeom>
          <a:solidFill>
            <a:srgbClr val="53247F"/>
          </a:solidFill>
          <a:ln w="76200">
            <a:solidFill>
              <a:srgbClr val="92D8D1"/>
            </a:solidFill>
          </a:ln>
        </p:spPr>
        <p:txBody>
          <a:bodyPr wrap="square" rtlCol="0">
            <a:spAutoFit/>
          </a:bodyPr>
          <a:lstStyle/>
          <a:p>
            <a:pPr algn="ctr"/>
            <a:r>
              <a:rPr lang="en-GB" sz="6000" b="1">
                <a:solidFill>
                  <a:schemeClr val="bg1"/>
                </a:solidFill>
                <a:latin typeface="Arial" panose="020B0604020202020204" pitchFamily="34" charset="0"/>
                <a:cs typeface="Arial" panose="020B0604020202020204" pitchFamily="34" charset="0"/>
              </a:rPr>
              <a:t>ENABLE PA Model: What is it?</a:t>
            </a:r>
          </a:p>
        </p:txBody>
      </p:sp>
      <p:sp>
        <p:nvSpPr>
          <p:cNvPr id="13" name="Content Placeholder 3">
            <a:extLst>
              <a:ext uri="{FF2B5EF4-FFF2-40B4-BE49-F238E27FC236}">
                <a16:creationId xmlns:a16="http://schemas.microsoft.com/office/drawing/2014/main" id="{B2F02366-DA03-4BCB-8156-95AA3D1904AF}"/>
              </a:ext>
            </a:extLst>
          </p:cNvPr>
          <p:cNvSpPr>
            <a:spLocks noGrp="1"/>
          </p:cNvSpPr>
          <p:nvPr>
            <p:ph idx="1"/>
          </p:nvPr>
        </p:nvSpPr>
        <p:spPr>
          <a:xfrm>
            <a:off x="2162325" y="9407607"/>
            <a:ext cx="13963350" cy="762000"/>
          </a:xfrm>
          <a:solidFill>
            <a:srgbClr val="53247F"/>
          </a:solidFill>
          <a:ln w="76200">
            <a:solidFill>
              <a:srgbClr val="92D8D1"/>
            </a:solidFill>
          </a:ln>
        </p:spPr>
        <p:txBody>
          <a:bodyPr>
            <a:normAutofit/>
          </a:bodyPr>
          <a:lstStyle/>
          <a:p>
            <a:pPr marL="0" indent="0" algn="ctr">
              <a:buNone/>
            </a:pPr>
            <a:r>
              <a:rPr lang="en-GB" sz="3600" b="1">
                <a:solidFill>
                  <a:schemeClr val="bg1"/>
                </a:solidFill>
                <a:latin typeface="Arial" panose="020B0604020202020204" pitchFamily="34" charset="0"/>
                <a:cs typeface="Arial" panose="020B0604020202020204" pitchFamily="34" charset="0"/>
              </a:rPr>
              <a:t>The ENABLE PA Model is the </a:t>
            </a:r>
            <a:r>
              <a:rPr lang="en-GB" sz="3600" b="1">
                <a:solidFill>
                  <a:srgbClr val="92D8D1"/>
                </a:solidFill>
                <a:latin typeface="Arial" panose="020B0604020202020204" pitchFamily="34" charset="0"/>
                <a:cs typeface="Arial" panose="020B0604020202020204" pitchFamily="34" charset="0"/>
              </a:rPr>
              <a:t>democratisation of social care</a:t>
            </a:r>
            <a:r>
              <a:rPr lang="en-GB" sz="3600" b="1">
                <a:solidFill>
                  <a:schemeClr val="bg1"/>
                </a:solidFill>
                <a:latin typeface="Arial" panose="020B0604020202020204" pitchFamily="34" charset="0"/>
                <a:cs typeface="Arial" panose="020B0604020202020204" pitchFamily="34" charset="0"/>
              </a:rPr>
              <a:t>.</a:t>
            </a:r>
            <a:endParaRPr lang="en-GB" sz="360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846D75B-56C7-4719-9206-FE5A2DCE6877}"/>
              </a:ext>
            </a:extLst>
          </p:cNvPr>
          <p:cNvPicPr>
            <a:picLocks noChangeAspect="1"/>
          </p:cNvPicPr>
          <p:nvPr/>
        </p:nvPicPr>
        <p:blipFill rotWithShape="1">
          <a:blip r:embed="rId3"/>
          <a:srcRect t="4740"/>
          <a:stretch/>
        </p:blipFill>
        <p:spPr>
          <a:xfrm>
            <a:off x="2140210" y="1747710"/>
            <a:ext cx="14007584" cy="7381953"/>
          </a:xfrm>
          <a:prstGeom prst="rect">
            <a:avLst/>
          </a:prstGeom>
          <a:ln w="76200">
            <a:solidFill>
              <a:srgbClr val="92D8D1"/>
            </a:solidFill>
          </a:ln>
        </p:spPr>
      </p:pic>
    </p:spTree>
    <p:extLst>
      <p:ext uri="{BB962C8B-B14F-4D97-AF65-F5344CB8AC3E}">
        <p14:creationId xmlns:p14="http://schemas.microsoft.com/office/powerpoint/2010/main" val="3861371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CF99B6-86F4-479B-84EC-6D9E3913AD20}"/>
              </a:ext>
            </a:extLst>
          </p:cNvPr>
          <p:cNvSpPr/>
          <p:nvPr/>
        </p:nvSpPr>
        <p:spPr>
          <a:xfrm>
            <a:off x="0" y="0"/>
            <a:ext cx="18288000" cy="10287000"/>
          </a:xfrm>
          <a:prstGeom prst="rect">
            <a:avLst/>
          </a:prstGeom>
          <a:gradFill flip="none" rotWithShape="1">
            <a:gsLst>
              <a:gs pos="0">
                <a:srgbClr val="53247F">
                  <a:tint val="66000"/>
                  <a:satMod val="160000"/>
                </a:srgbClr>
              </a:gs>
              <a:gs pos="61000">
                <a:srgbClr val="53247F">
                  <a:tint val="44500"/>
                  <a:satMod val="160000"/>
                </a:srgbClr>
              </a:gs>
              <a:gs pos="100000">
                <a:srgbClr val="53247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700"/>
          </a:p>
        </p:txBody>
      </p:sp>
      <p:sp>
        <p:nvSpPr>
          <p:cNvPr id="11" name="Content Placeholder 2">
            <a:extLst>
              <a:ext uri="{FF2B5EF4-FFF2-40B4-BE49-F238E27FC236}">
                <a16:creationId xmlns:a16="http://schemas.microsoft.com/office/drawing/2014/main" id="{2661211D-2296-4D5F-B0F7-2C60C17D50CB}"/>
              </a:ext>
            </a:extLst>
          </p:cNvPr>
          <p:cNvSpPr txBox="1">
            <a:spLocks/>
          </p:cNvSpPr>
          <p:nvPr/>
        </p:nvSpPr>
        <p:spPr>
          <a:xfrm>
            <a:off x="660332" y="6099065"/>
            <a:ext cx="16967337" cy="3780000"/>
          </a:xfrm>
          <a:prstGeom prst="rect">
            <a:avLst/>
          </a:prstGeom>
          <a:solidFill>
            <a:srgbClr val="53247F"/>
          </a:solidFill>
          <a:ln w="76200">
            <a:solidFill>
              <a:srgbClr val="92D8D1"/>
            </a:solidFill>
          </a:ln>
        </p:spPr>
        <p:txBody>
          <a:bodyPr vert="horz" lIns="137160" tIns="68580" rIns="137160" bIns="6858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Font typeface="Arial" panose="020B0604020202020204" pitchFamily="34" charset="0"/>
              <a:buChar char="•"/>
            </a:pPr>
            <a:endParaRPr lang="en-GB" sz="600">
              <a:solidFill>
                <a:schemeClr val="bg1"/>
              </a:solidFill>
              <a:latin typeface="Arial" panose="020B0604020202020204" pitchFamily="34" charset="0"/>
              <a:cs typeface="Arial" panose="020B0604020202020204" pitchFamily="34" charset="0"/>
            </a:endParaRPr>
          </a:p>
          <a:p>
            <a:pPr marL="428625" indent="-428625" algn="l">
              <a:buClr>
                <a:srgbClr val="92D8D1"/>
              </a:buClr>
              <a:buFont typeface="Arial" panose="020B0604020202020204" pitchFamily="34" charset="0"/>
              <a:buChar char="•"/>
            </a:pPr>
            <a:r>
              <a:rPr lang="en-GB" sz="3900" b="1">
                <a:solidFill>
                  <a:srgbClr val="92D8D1"/>
                </a:solidFill>
                <a:latin typeface="Arial" panose="020B0604020202020204" pitchFamily="34" charset="0"/>
                <a:cs typeface="Times New Roman" panose="02020603050405020304" pitchFamily="18" charset="0"/>
              </a:rPr>
              <a:t>88%</a:t>
            </a:r>
            <a:r>
              <a:rPr lang="en-GB" sz="3900">
                <a:solidFill>
                  <a:schemeClr val="bg1"/>
                </a:solidFill>
                <a:latin typeface="Arial" panose="020B0604020202020204" pitchFamily="34" charset="0"/>
                <a:cs typeface="Times New Roman" panose="02020603050405020304" pitchFamily="18" charset="0"/>
              </a:rPr>
              <a:t> of ENABLE PA Model </a:t>
            </a:r>
            <a:r>
              <a:rPr lang="en-GB" sz="3900" b="1">
                <a:solidFill>
                  <a:srgbClr val="92D8D1"/>
                </a:solidFill>
                <a:latin typeface="Arial" panose="020B0604020202020204" pitchFamily="34" charset="0"/>
                <a:cs typeface="Times New Roman" panose="02020603050405020304" pitchFamily="18" charset="0"/>
              </a:rPr>
              <a:t>Wellbeing grades at “excellent” or “very good”</a:t>
            </a:r>
            <a:r>
              <a:rPr lang="en-GB" sz="3900">
                <a:solidFill>
                  <a:schemeClr val="bg1"/>
                </a:solidFill>
                <a:latin typeface="Arial" panose="020B0604020202020204" pitchFamily="34" charset="0"/>
                <a:cs typeface="Times New Roman" panose="02020603050405020304" pitchFamily="18" charset="0"/>
              </a:rPr>
              <a:t> – well above the Scottish average of 63%.</a:t>
            </a:r>
          </a:p>
          <a:p>
            <a:pPr marL="428625" indent="-428625" algn="l">
              <a:buClr>
                <a:srgbClr val="92D8D1"/>
              </a:buClr>
              <a:buFont typeface="Arial" panose="020B0604020202020204" pitchFamily="34" charset="0"/>
              <a:buChar char="•"/>
            </a:pPr>
            <a:r>
              <a:rPr lang="en-GB" sz="3900">
                <a:solidFill>
                  <a:schemeClr val="bg1"/>
                </a:solidFill>
                <a:latin typeface="Arial" panose="020B0604020202020204" pitchFamily="34" charset="0"/>
                <a:cs typeface="Times New Roman" panose="02020603050405020304" pitchFamily="18" charset="0"/>
              </a:rPr>
              <a:t>54% of people accessing care in Scotland had their hours reduced during Covid lockdowns – but the ENABLE PA Model delivered </a:t>
            </a:r>
            <a:r>
              <a:rPr lang="en-GB" sz="3900" b="1">
                <a:solidFill>
                  <a:srgbClr val="92D8D1"/>
                </a:solidFill>
                <a:latin typeface="Arial" panose="020B0604020202020204" pitchFamily="34" charset="0"/>
                <a:cs typeface="Times New Roman" panose="02020603050405020304" pitchFamily="18" charset="0"/>
              </a:rPr>
              <a:t>98% of all contracted hours</a:t>
            </a:r>
            <a:r>
              <a:rPr lang="en-GB" sz="3900">
                <a:solidFill>
                  <a:schemeClr val="bg1"/>
                </a:solidFill>
                <a:latin typeface="Arial" panose="020B0604020202020204" pitchFamily="34" charset="0"/>
                <a:cs typeface="Times New Roman" panose="02020603050405020304" pitchFamily="18" charset="0"/>
              </a:rPr>
              <a:t>.</a:t>
            </a:r>
          </a:p>
          <a:p>
            <a:pPr marL="428625" indent="-428625" algn="l">
              <a:buClr>
                <a:srgbClr val="92D8D1"/>
              </a:buClr>
              <a:buFont typeface="Arial" panose="020B0604020202020204" pitchFamily="34" charset="0"/>
              <a:buChar char="•"/>
            </a:pPr>
            <a:r>
              <a:rPr lang="en-GB" sz="3900">
                <a:solidFill>
                  <a:schemeClr val="bg1"/>
                </a:solidFill>
                <a:latin typeface="Arial" panose="020B0604020202020204" pitchFamily="34" charset="0"/>
                <a:cs typeface="Times New Roman" panose="02020603050405020304" pitchFamily="18" charset="0"/>
              </a:rPr>
              <a:t>Supporting people </a:t>
            </a:r>
            <a:r>
              <a:rPr lang="en-GB" sz="3900" b="1">
                <a:solidFill>
                  <a:srgbClr val="92D8D1"/>
                </a:solidFill>
                <a:latin typeface="Arial" panose="020B0604020202020204" pitchFamily="34" charset="0"/>
                <a:cs typeface="Times New Roman" panose="02020603050405020304" pitchFamily="18" charset="0"/>
              </a:rPr>
              <a:t>out of institutions </a:t>
            </a:r>
            <a:r>
              <a:rPr lang="en-GB" sz="3900">
                <a:solidFill>
                  <a:schemeClr val="bg1"/>
                </a:solidFill>
                <a:latin typeface="Arial" panose="020B0604020202020204" pitchFamily="34" charset="0"/>
                <a:cs typeface="Times New Roman" panose="02020603050405020304" pitchFamily="18" charset="0"/>
              </a:rPr>
              <a:t>to thrive in their own home in the community.</a:t>
            </a:r>
          </a:p>
        </p:txBody>
      </p:sp>
      <p:sp>
        <p:nvSpPr>
          <p:cNvPr id="12" name="TextBox 11">
            <a:extLst>
              <a:ext uri="{FF2B5EF4-FFF2-40B4-BE49-F238E27FC236}">
                <a16:creationId xmlns:a16="http://schemas.microsoft.com/office/drawing/2014/main" id="{D6062052-7516-4A13-88DF-5F62E73473D6}"/>
              </a:ext>
            </a:extLst>
          </p:cNvPr>
          <p:cNvSpPr txBox="1"/>
          <p:nvPr/>
        </p:nvSpPr>
        <p:spPr>
          <a:xfrm>
            <a:off x="1934965" y="407936"/>
            <a:ext cx="14418074" cy="1015663"/>
          </a:xfrm>
          <a:prstGeom prst="rect">
            <a:avLst/>
          </a:prstGeom>
          <a:solidFill>
            <a:srgbClr val="53247F"/>
          </a:solidFill>
          <a:ln w="76200">
            <a:solidFill>
              <a:srgbClr val="92D8D1"/>
            </a:solidFill>
          </a:ln>
        </p:spPr>
        <p:txBody>
          <a:bodyPr wrap="square" rtlCol="0">
            <a:spAutoFit/>
          </a:bodyPr>
          <a:lstStyle/>
          <a:p>
            <a:pPr algn="ctr"/>
            <a:r>
              <a:rPr lang="en-GB" sz="6000" b="1">
                <a:solidFill>
                  <a:schemeClr val="bg1"/>
                </a:solidFill>
                <a:latin typeface="Arial" panose="020B0604020202020204" pitchFamily="34" charset="0"/>
                <a:cs typeface="Arial" panose="020B0604020202020204" pitchFamily="34" charset="0"/>
              </a:rPr>
              <a:t>What it means: For people we work for</a:t>
            </a:r>
          </a:p>
        </p:txBody>
      </p:sp>
      <p:pic>
        <p:nvPicPr>
          <p:cNvPr id="3" name="Picture 2">
            <a:extLst>
              <a:ext uri="{FF2B5EF4-FFF2-40B4-BE49-F238E27FC236}">
                <a16:creationId xmlns:a16="http://schemas.microsoft.com/office/drawing/2014/main" id="{A00519F0-5AAA-46D8-B1DB-790F833B85B5}"/>
              </a:ext>
            </a:extLst>
          </p:cNvPr>
          <p:cNvPicPr>
            <a:picLocks noChangeAspect="1"/>
          </p:cNvPicPr>
          <p:nvPr/>
        </p:nvPicPr>
        <p:blipFill>
          <a:blip r:embed="rId3"/>
          <a:stretch>
            <a:fillRect/>
          </a:stretch>
        </p:blipFill>
        <p:spPr>
          <a:xfrm>
            <a:off x="9927039" y="1877699"/>
            <a:ext cx="6425997" cy="3780000"/>
          </a:xfrm>
          <a:prstGeom prst="rect">
            <a:avLst/>
          </a:prstGeom>
          <a:ln w="76200">
            <a:solidFill>
              <a:srgbClr val="92D8D1"/>
            </a:solidFill>
          </a:ln>
        </p:spPr>
      </p:pic>
      <p:pic>
        <p:nvPicPr>
          <p:cNvPr id="9" name="Picture 8">
            <a:extLst>
              <a:ext uri="{FF2B5EF4-FFF2-40B4-BE49-F238E27FC236}">
                <a16:creationId xmlns:a16="http://schemas.microsoft.com/office/drawing/2014/main" id="{FA2D9E36-4D83-4FF1-A3A8-2127E351E666}"/>
              </a:ext>
            </a:extLst>
          </p:cNvPr>
          <p:cNvPicPr>
            <a:picLocks noChangeAspect="1"/>
          </p:cNvPicPr>
          <p:nvPr/>
        </p:nvPicPr>
        <p:blipFill rotWithShape="1">
          <a:blip r:embed="rId4">
            <a:extLst>
              <a:ext uri="{28A0092B-C50C-407E-A947-70E740481C1C}">
                <a14:useLocalDpi xmlns:a14="http://schemas.microsoft.com/office/drawing/2010/main" val="0"/>
              </a:ext>
            </a:extLst>
          </a:blip>
          <a:srcRect l="14035" t="8146" r="9445" b="25307"/>
          <a:stretch/>
        </p:blipFill>
        <p:spPr>
          <a:xfrm>
            <a:off x="1934964" y="1877699"/>
            <a:ext cx="6521538" cy="3780000"/>
          </a:xfrm>
          <a:prstGeom prst="rect">
            <a:avLst/>
          </a:prstGeom>
          <a:ln w="76200">
            <a:solidFill>
              <a:srgbClr val="92D8D1"/>
            </a:solidFill>
          </a:ln>
        </p:spPr>
      </p:pic>
    </p:spTree>
    <p:extLst>
      <p:ext uri="{BB962C8B-B14F-4D97-AF65-F5344CB8AC3E}">
        <p14:creationId xmlns:p14="http://schemas.microsoft.com/office/powerpoint/2010/main" val="3546288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CF99B6-86F4-479B-84EC-6D9E3913AD20}"/>
              </a:ext>
            </a:extLst>
          </p:cNvPr>
          <p:cNvSpPr/>
          <p:nvPr/>
        </p:nvSpPr>
        <p:spPr>
          <a:xfrm>
            <a:off x="0" y="0"/>
            <a:ext cx="18288000" cy="10287000"/>
          </a:xfrm>
          <a:prstGeom prst="rect">
            <a:avLst/>
          </a:prstGeom>
          <a:gradFill flip="none" rotWithShape="1">
            <a:gsLst>
              <a:gs pos="0">
                <a:srgbClr val="53247F">
                  <a:tint val="66000"/>
                  <a:satMod val="160000"/>
                </a:srgbClr>
              </a:gs>
              <a:gs pos="61000">
                <a:srgbClr val="53247F">
                  <a:tint val="44500"/>
                  <a:satMod val="160000"/>
                </a:srgbClr>
              </a:gs>
              <a:gs pos="100000">
                <a:srgbClr val="53247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700"/>
          </a:p>
        </p:txBody>
      </p:sp>
      <p:sp>
        <p:nvSpPr>
          <p:cNvPr id="11" name="Content Placeholder 2">
            <a:extLst>
              <a:ext uri="{FF2B5EF4-FFF2-40B4-BE49-F238E27FC236}">
                <a16:creationId xmlns:a16="http://schemas.microsoft.com/office/drawing/2014/main" id="{2661211D-2296-4D5F-B0F7-2C60C17D50CB}"/>
              </a:ext>
            </a:extLst>
          </p:cNvPr>
          <p:cNvSpPr txBox="1">
            <a:spLocks/>
          </p:cNvSpPr>
          <p:nvPr/>
        </p:nvSpPr>
        <p:spPr>
          <a:xfrm>
            <a:off x="660332" y="6065633"/>
            <a:ext cx="16967337" cy="3954668"/>
          </a:xfrm>
          <a:prstGeom prst="rect">
            <a:avLst/>
          </a:prstGeom>
          <a:solidFill>
            <a:srgbClr val="53247F"/>
          </a:solidFill>
          <a:ln w="76200">
            <a:solidFill>
              <a:srgbClr val="92D8D1"/>
            </a:solidFill>
          </a:ln>
        </p:spPr>
        <p:txBody>
          <a:bodyPr vert="horz" lIns="137160" tIns="68580" rIns="137160" bIns="6858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28625" indent="-428625" algn="l">
              <a:buClr>
                <a:srgbClr val="92D8D1"/>
              </a:buClr>
              <a:buFont typeface="Arial" panose="020B0604020202020204" pitchFamily="34" charset="0"/>
              <a:buChar char="•"/>
            </a:pPr>
            <a:r>
              <a:rPr lang="en-GB" sz="3600" b="1">
                <a:solidFill>
                  <a:srgbClr val="92D8D1"/>
                </a:solidFill>
                <a:latin typeface="Arial" panose="020B0604020202020204" pitchFamily="34" charset="0"/>
                <a:ea typeface="Calibri" panose="020F0502020204030204" pitchFamily="34" charset="0"/>
                <a:cs typeface="Times New Roman" panose="02020603050405020304" pitchFamily="18" charset="0"/>
              </a:rPr>
              <a:t>Enhanced pay and conditions </a:t>
            </a:r>
            <a:r>
              <a:rPr lang="en-GB" sz="3600">
                <a:solidFill>
                  <a:schemeClr val="bg1"/>
                </a:solidFill>
                <a:latin typeface="Arial" panose="020B0604020202020204" pitchFamily="34" charset="0"/>
                <a:ea typeface="Calibri" panose="020F0502020204030204" pitchFamily="34" charset="0"/>
                <a:cs typeface="Times New Roman" panose="02020603050405020304" pitchFamily="18" charset="0"/>
              </a:rPr>
              <a:t>for PAs.</a:t>
            </a:r>
          </a:p>
          <a:p>
            <a:pPr marL="1200150" lvl="1" indent="-514350" algn="l">
              <a:buClr>
                <a:srgbClr val="92D8D1"/>
              </a:buClr>
              <a:buFont typeface="Wingdings" panose="05000000000000000000" pitchFamily="2" charset="2"/>
              <a:buChar char="Ø"/>
            </a:pPr>
            <a:r>
              <a:rPr lang="en-GB" sz="3600">
                <a:solidFill>
                  <a:schemeClr val="bg1"/>
                </a:solidFill>
                <a:latin typeface="Arial" panose="020B0604020202020204" pitchFamily="34" charset="0"/>
                <a:ea typeface="Calibri" panose="020F0502020204030204" pitchFamily="34" charset="0"/>
                <a:cs typeface="Times New Roman" panose="02020603050405020304" pitchFamily="18" charset="0"/>
              </a:rPr>
              <a:t>PAs are paid a minimum of </a:t>
            </a:r>
            <a:r>
              <a:rPr lang="en-GB" sz="3600" b="1">
                <a:solidFill>
                  <a:srgbClr val="92D8D1"/>
                </a:solidFill>
                <a:latin typeface="Arial" panose="020B0604020202020204" pitchFamily="34" charset="0"/>
                <a:ea typeface="Calibri" panose="020F0502020204030204" pitchFamily="34" charset="0"/>
                <a:cs typeface="Times New Roman" panose="02020603050405020304" pitchFamily="18" charset="0"/>
              </a:rPr>
              <a:t>14% beyond the National Living Wage</a:t>
            </a:r>
            <a:r>
              <a:rPr lang="en-GB" sz="3600" b="1">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GB" sz="3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1200150" lvl="1" indent="-514350" algn="l">
              <a:buClr>
                <a:srgbClr val="92D8D1"/>
              </a:buClr>
              <a:buFont typeface="Wingdings" panose="05000000000000000000" pitchFamily="2" charset="2"/>
              <a:buChar char="Ø"/>
            </a:pPr>
            <a:r>
              <a:rPr lang="en-GB" sz="3600">
                <a:solidFill>
                  <a:schemeClr val="bg1"/>
                </a:solidFill>
                <a:latin typeface="Arial" panose="020B0604020202020204" pitchFamily="34" charset="0"/>
                <a:ea typeface="Calibri" panose="020F0502020204030204" pitchFamily="34" charset="0"/>
                <a:cs typeface="Times New Roman" panose="02020603050405020304" pitchFamily="18" charset="0"/>
              </a:rPr>
              <a:t>ENABLE’s vacancy rate is </a:t>
            </a:r>
            <a:r>
              <a:rPr lang="en-GB" sz="3600" b="1">
                <a:solidFill>
                  <a:srgbClr val="92D8D1"/>
                </a:solidFill>
                <a:latin typeface="Arial" panose="020B0604020202020204" pitchFamily="34" charset="0"/>
                <a:ea typeface="Calibri" panose="020F0502020204030204" pitchFamily="34" charset="0"/>
                <a:cs typeface="Times New Roman" panose="02020603050405020304" pitchFamily="18" charset="0"/>
              </a:rPr>
              <a:t>less than half </a:t>
            </a:r>
            <a:r>
              <a:rPr lang="en-GB" sz="3600">
                <a:solidFill>
                  <a:schemeClr val="bg1"/>
                </a:solidFill>
                <a:latin typeface="Arial" panose="020B0604020202020204" pitchFamily="34" charset="0"/>
                <a:ea typeface="Calibri" panose="020F0502020204030204" pitchFamily="34" charset="0"/>
                <a:cs typeface="Times New Roman" panose="02020603050405020304" pitchFamily="18" charset="0"/>
              </a:rPr>
              <a:t>the Scottish average.</a:t>
            </a:r>
          </a:p>
          <a:p>
            <a:pPr marL="428625" indent="-428625" algn="l">
              <a:buClr>
                <a:srgbClr val="92D8D1"/>
              </a:buClr>
              <a:buFont typeface="Arial" panose="020B0604020202020204" pitchFamily="34" charset="0"/>
              <a:buChar char="•"/>
            </a:pPr>
            <a:r>
              <a:rPr lang="en-GB" sz="3600">
                <a:solidFill>
                  <a:schemeClr val="bg1"/>
                </a:solidFill>
                <a:latin typeface="Arial" panose="020B0604020202020204" pitchFamily="34" charset="0"/>
                <a:cs typeface="Times New Roman" panose="02020603050405020304" pitchFamily="18" charset="0"/>
              </a:rPr>
              <a:t>Independent evaluation found clear impact on employee retention and </a:t>
            </a:r>
            <a:r>
              <a:rPr lang="en-GB" sz="3600" b="1">
                <a:solidFill>
                  <a:srgbClr val="92D8D1"/>
                </a:solidFill>
                <a:latin typeface="Arial" panose="020B0604020202020204" pitchFamily="34" charset="0"/>
                <a:cs typeface="Times New Roman" panose="02020603050405020304" pitchFamily="18" charset="0"/>
              </a:rPr>
              <a:t>wellbeing of people we work for</a:t>
            </a:r>
            <a:r>
              <a:rPr lang="en-GB" sz="3600">
                <a:solidFill>
                  <a:schemeClr val="bg1"/>
                </a:solidFill>
                <a:latin typeface="Arial" panose="020B0604020202020204" pitchFamily="34" charset="0"/>
                <a:cs typeface="Times New Roman" panose="02020603050405020304" pitchFamily="18" charset="0"/>
              </a:rPr>
              <a:t>, built on a </a:t>
            </a:r>
            <a:r>
              <a:rPr lang="en-GB" sz="3600" b="1">
                <a:solidFill>
                  <a:srgbClr val="92D8D1"/>
                </a:solidFill>
                <a:latin typeface="Arial" panose="020B0604020202020204" pitchFamily="34" charset="0"/>
                <a:cs typeface="Times New Roman" panose="02020603050405020304" pitchFamily="18" charset="0"/>
              </a:rPr>
              <a:t>culture</a:t>
            </a:r>
            <a:r>
              <a:rPr lang="en-GB" sz="3600">
                <a:solidFill>
                  <a:schemeClr val="bg1"/>
                </a:solidFill>
                <a:latin typeface="Arial" panose="020B0604020202020204" pitchFamily="34" charset="0"/>
                <a:cs typeface="Times New Roman" panose="02020603050405020304" pitchFamily="18" charset="0"/>
              </a:rPr>
              <a:t> of being purpose-led, self-directedness, servant leadership and “demonstrate by doing”.</a:t>
            </a:r>
          </a:p>
          <a:p>
            <a:pPr marL="428625" indent="-428625" algn="l">
              <a:buClr>
                <a:srgbClr val="92D8D1"/>
              </a:buClr>
              <a:buFont typeface="Arial" panose="020B0604020202020204" pitchFamily="34" charset="0"/>
              <a:buChar char="•"/>
            </a:pPr>
            <a:r>
              <a:rPr lang="en-GB" sz="3600" b="1">
                <a:solidFill>
                  <a:srgbClr val="92D8D1"/>
                </a:solidFill>
                <a:latin typeface="Arial" panose="020B0604020202020204" pitchFamily="34" charset="0"/>
                <a:cs typeface="Times New Roman" panose="02020603050405020304" pitchFamily="18" charset="0"/>
              </a:rPr>
              <a:t>Outstanding Leadership Award </a:t>
            </a:r>
            <a:r>
              <a:rPr lang="en-GB" sz="3600">
                <a:solidFill>
                  <a:schemeClr val="bg1"/>
                </a:solidFill>
                <a:latin typeface="Arial" panose="020B0604020202020204" pitchFamily="34" charset="0"/>
                <a:cs typeface="Times New Roman" panose="02020603050405020304" pitchFamily="18" charset="0"/>
              </a:rPr>
              <a:t>from Living Wage Scotland.</a:t>
            </a:r>
          </a:p>
          <a:p>
            <a:pPr marL="685800" indent="-685800" algn="l">
              <a:buFont typeface="Arial" panose="020B0604020202020204" pitchFamily="34" charset="0"/>
              <a:buChar char="•"/>
            </a:pPr>
            <a:endParaRPr lang="en-GB" sz="60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6062052-7516-4A13-88DF-5F62E73473D6}"/>
              </a:ext>
            </a:extLst>
          </p:cNvPr>
          <p:cNvSpPr txBox="1"/>
          <p:nvPr/>
        </p:nvSpPr>
        <p:spPr>
          <a:xfrm>
            <a:off x="1710432" y="407936"/>
            <a:ext cx="14867136" cy="1015663"/>
          </a:xfrm>
          <a:prstGeom prst="rect">
            <a:avLst/>
          </a:prstGeom>
          <a:solidFill>
            <a:srgbClr val="53247F"/>
          </a:solidFill>
          <a:ln w="76200">
            <a:solidFill>
              <a:srgbClr val="92D8D1"/>
            </a:solidFill>
          </a:ln>
        </p:spPr>
        <p:txBody>
          <a:bodyPr wrap="square" rtlCol="0">
            <a:spAutoFit/>
          </a:bodyPr>
          <a:lstStyle/>
          <a:p>
            <a:pPr algn="ctr"/>
            <a:r>
              <a:rPr lang="en-GB" sz="6000" b="1">
                <a:solidFill>
                  <a:schemeClr val="bg1"/>
                </a:solidFill>
                <a:latin typeface="Arial" panose="020B0604020202020204" pitchFamily="34" charset="0"/>
                <a:cs typeface="Arial" panose="020B0604020202020204" pitchFamily="34" charset="0"/>
              </a:rPr>
              <a:t>What it means: For people we work with</a:t>
            </a:r>
          </a:p>
        </p:txBody>
      </p:sp>
      <p:pic>
        <p:nvPicPr>
          <p:cNvPr id="7" name="Picture 6">
            <a:extLst>
              <a:ext uri="{FF2B5EF4-FFF2-40B4-BE49-F238E27FC236}">
                <a16:creationId xmlns:a16="http://schemas.microsoft.com/office/drawing/2014/main" id="{BB37CB05-359B-4812-B566-C51E028FEEF7}"/>
              </a:ext>
            </a:extLst>
          </p:cNvPr>
          <p:cNvPicPr>
            <a:picLocks noChangeAspect="1"/>
          </p:cNvPicPr>
          <p:nvPr/>
        </p:nvPicPr>
        <p:blipFill rotWithShape="1">
          <a:blip r:embed="rId3"/>
          <a:srcRect l="12500" r="12500"/>
          <a:stretch/>
        </p:blipFill>
        <p:spPr>
          <a:xfrm>
            <a:off x="2491482" y="1877697"/>
            <a:ext cx="5670000" cy="3780000"/>
          </a:xfrm>
          <a:prstGeom prst="rect">
            <a:avLst/>
          </a:prstGeom>
          <a:ln w="76200">
            <a:solidFill>
              <a:srgbClr val="92D8D1"/>
            </a:solidFill>
          </a:ln>
        </p:spPr>
      </p:pic>
      <p:pic>
        <p:nvPicPr>
          <p:cNvPr id="10" name="Picture 9">
            <a:extLst>
              <a:ext uri="{FF2B5EF4-FFF2-40B4-BE49-F238E27FC236}">
                <a16:creationId xmlns:a16="http://schemas.microsoft.com/office/drawing/2014/main" id="{5A315AA9-A22E-4883-9D02-3295B3AC41D2}"/>
              </a:ext>
            </a:extLst>
          </p:cNvPr>
          <p:cNvPicPr>
            <a:picLocks noChangeAspect="1"/>
          </p:cNvPicPr>
          <p:nvPr/>
        </p:nvPicPr>
        <p:blipFill>
          <a:blip r:embed="rId4"/>
          <a:stretch>
            <a:fillRect/>
          </a:stretch>
        </p:blipFill>
        <p:spPr>
          <a:xfrm>
            <a:off x="11130336" y="1877697"/>
            <a:ext cx="4666182" cy="3780000"/>
          </a:xfrm>
          <a:prstGeom prst="rect">
            <a:avLst/>
          </a:prstGeom>
          <a:ln w="76200">
            <a:solidFill>
              <a:srgbClr val="92D8D1"/>
            </a:solidFill>
          </a:ln>
        </p:spPr>
      </p:pic>
    </p:spTree>
    <p:extLst>
      <p:ext uri="{BB962C8B-B14F-4D97-AF65-F5344CB8AC3E}">
        <p14:creationId xmlns:p14="http://schemas.microsoft.com/office/powerpoint/2010/main" val="14711281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33F4810AB72642817D07682898C628" ma:contentTypeVersion="16" ma:contentTypeDescription="Create a new document." ma:contentTypeScope="" ma:versionID="9c0d64fe8258fa2a9e70787961446e7a">
  <xsd:schema xmlns:xsd="http://www.w3.org/2001/XMLSchema" xmlns:xs="http://www.w3.org/2001/XMLSchema" xmlns:p="http://schemas.microsoft.com/office/2006/metadata/properties" xmlns:ns2="0b4e6542-4a28-464b-916a-ac287e1e15ef" xmlns:ns3="cae8c1b8-3cee-434b-8da9-32960356a7de" targetNamespace="http://schemas.microsoft.com/office/2006/metadata/properties" ma:root="true" ma:fieldsID="b6b411a29858ba1e9f700040674ccb11" ns2:_="" ns3:_="">
    <xsd:import namespace="0b4e6542-4a28-464b-916a-ac287e1e15ef"/>
    <xsd:import namespace="cae8c1b8-3cee-434b-8da9-32960356a7d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4e6542-4a28-464b-916a-ac287e1e15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f60ac6d-2d98-46b4-814c-7165044f02d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ae8c1b8-3cee-434b-8da9-32960356a7d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d13aecc-10f9-435e-a0c0-6a8e69e4f875}" ma:internalName="TaxCatchAll" ma:showField="CatchAllData" ma:web="cae8c1b8-3cee-434b-8da9-32960356a7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74D4D4-A05B-437E-8F80-2C84E0AE69F1}">
  <ds:schemaRefs>
    <ds:schemaRef ds:uri="0b4e6542-4a28-464b-916a-ac287e1e15ef"/>
    <ds:schemaRef ds:uri="cae8c1b8-3cee-434b-8da9-32960356a7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2C3ACB9-7F53-4B34-84A2-270638677F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1787</Words>
  <Application>Microsoft Office PowerPoint</Application>
  <PresentationFormat>Custom</PresentationFormat>
  <Paragraphs>176</Paragraphs>
  <Slides>17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 Rounded MT Bold</vt:lpstr>
      <vt:lpstr>Calibri</vt:lpstr>
      <vt:lpstr>Josefin Sans Regular</vt:lpstr>
      <vt:lpstr>Oswald</vt:lpstr>
      <vt:lpstr>Oswald Bold</vt:lpstr>
      <vt:lpstr>Poppins Bold</vt:lpstr>
      <vt:lpstr>Poppins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PANEL 2</dc:title>
  <cp:lastModifiedBy>Sasha Leone [EASPD]</cp:lastModifiedBy>
  <cp:revision>1</cp:revision>
  <dcterms:created xsi:type="dcterms:W3CDTF">2006-08-16T00:00:00Z</dcterms:created>
  <dcterms:modified xsi:type="dcterms:W3CDTF">2022-10-13T12:17:14Z</dcterms:modified>
  <dc:identifier>DAFOEFscG7I</dc:identifier>
</cp:coreProperties>
</file>