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8" r:id="rId6"/>
    <p:sldId id="1030" r:id="rId7"/>
    <p:sldId id="1033" r:id="rId8"/>
    <p:sldId id="257" r:id="rId9"/>
    <p:sldId id="262" r:id="rId10"/>
    <p:sldId id="1029" r:id="rId11"/>
    <p:sldId id="264" r:id="rId12"/>
    <p:sldId id="1032"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Bold Bold" pitchFamily="2" charset="0"/>
      <p:regular r:id="rId27"/>
      <p:bold r:id="rId28"/>
    </p:embeddedFont>
    <p:embeddedFont>
      <p:font typeface="Open Sans Extra Bold" panose="020B0906030804020204" pitchFamily="34" charset="0"/>
      <p:regular r:id="rId29"/>
      <p:bold r:id="rId30"/>
    </p:embeddedFont>
    <p:embeddedFont>
      <p:font typeface="Roboto" panose="02000000000000000000" pitchFamily="2" charset="0"/>
      <p:regular r:id="rId31"/>
      <p:bold r:id="rId32"/>
      <p:italic r:id="rId33"/>
      <p:boldItalic r:id="rId34"/>
    </p:embeddedFont>
    <p:embeddedFont>
      <p:font typeface="Roboto Condensed" panose="020F0502020204030204" pitchFamily="34" charset="0"/>
      <p:regular r:id="rId35"/>
      <p:bold r:id="rId36"/>
      <p:italic r:id="rId37"/>
      <p:boldItalic r:id="rId38"/>
    </p:embeddedFont>
    <p:embeddedFont>
      <p:font typeface="Sylfaen"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7" autoAdjust="0"/>
    <p:restoredTop sz="80769" autoAdjust="0"/>
  </p:normalViewPr>
  <p:slideViewPr>
    <p:cSldViewPr>
      <p:cViewPr varScale="1">
        <p:scale>
          <a:sx n="60" d="100"/>
          <a:sy n="60" d="100"/>
        </p:scale>
        <p:origin x="10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del Grosso [EASPD]" userId="e5c0050e-2c92-4f9e-ab66-92392b553015" providerId="ADAL" clId="{4F0FC090-04A3-4D4F-AA21-C5DD1CF4071A}"/>
    <pc:docChg chg="undo custSel modSld">
      <pc:chgData name="Paola del Grosso [EASPD]" userId="e5c0050e-2c92-4f9e-ab66-92392b553015" providerId="ADAL" clId="{4F0FC090-04A3-4D4F-AA21-C5DD1CF4071A}" dt="2023-05-16T09:24:44.458" v="32" actId="1076"/>
      <pc:docMkLst>
        <pc:docMk/>
      </pc:docMkLst>
      <pc:sldChg chg="modSp mod">
        <pc:chgData name="Paola del Grosso [EASPD]" userId="e5c0050e-2c92-4f9e-ab66-92392b553015" providerId="ADAL" clId="{4F0FC090-04A3-4D4F-AA21-C5DD1CF4071A}" dt="2023-05-16T09:24:44.458" v="32" actId="1076"/>
        <pc:sldMkLst>
          <pc:docMk/>
          <pc:sldMk cId="0" sldId="256"/>
        </pc:sldMkLst>
        <pc:spChg chg="mod">
          <ac:chgData name="Paola del Grosso [EASPD]" userId="e5c0050e-2c92-4f9e-ab66-92392b553015" providerId="ADAL" clId="{4F0FC090-04A3-4D4F-AA21-C5DD1CF4071A}" dt="2023-05-16T09:23:20.023" v="26" actId="2085"/>
          <ac:spMkLst>
            <pc:docMk/>
            <pc:sldMk cId="0" sldId="256"/>
            <ac:spMk id="4" creationId="{00000000-0000-0000-0000-000000000000}"/>
          </ac:spMkLst>
        </pc:spChg>
        <pc:spChg chg="mod">
          <ac:chgData name="Paola del Grosso [EASPD]" userId="e5c0050e-2c92-4f9e-ab66-92392b553015" providerId="ADAL" clId="{4F0FC090-04A3-4D4F-AA21-C5DD1CF4071A}" dt="2023-05-16T09:23:04.373" v="23" actId="2085"/>
          <ac:spMkLst>
            <pc:docMk/>
            <pc:sldMk cId="0" sldId="256"/>
            <ac:spMk id="6" creationId="{00000000-0000-0000-0000-000000000000}"/>
          </ac:spMkLst>
        </pc:spChg>
        <pc:spChg chg="mod">
          <ac:chgData name="Paola del Grosso [EASPD]" userId="e5c0050e-2c92-4f9e-ab66-92392b553015" providerId="ADAL" clId="{4F0FC090-04A3-4D4F-AA21-C5DD1CF4071A}" dt="2023-05-16T09:22:47.941" v="22" actId="2085"/>
          <ac:spMkLst>
            <pc:docMk/>
            <pc:sldMk cId="0" sldId="256"/>
            <ac:spMk id="8" creationId="{00000000-0000-0000-0000-000000000000}"/>
          </ac:spMkLst>
        </pc:spChg>
        <pc:spChg chg="mod">
          <ac:chgData name="Paola del Grosso [EASPD]" userId="e5c0050e-2c92-4f9e-ab66-92392b553015" providerId="ADAL" clId="{4F0FC090-04A3-4D4F-AA21-C5DD1CF4071A}" dt="2023-05-16T09:24:44.458" v="32" actId="1076"/>
          <ac:spMkLst>
            <pc:docMk/>
            <pc:sldMk cId="0" sldId="256"/>
            <ac:spMk id="9" creationId="{00000000-0000-0000-0000-000000000000}"/>
          </ac:spMkLst>
        </pc:spChg>
        <pc:spChg chg="mod">
          <ac:chgData name="Paola del Grosso [EASPD]" userId="e5c0050e-2c92-4f9e-ab66-92392b553015" providerId="ADAL" clId="{4F0FC090-04A3-4D4F-AA21-C5DD1CF4071A}" dt="2023-05-16T09:22:24" v="20" actId="20577"/>
          <ac:spMkLst>
            <pc:docMk/>
            <pc:sldMk cId="0" sldId="256"/>
            <ac:spMk id="19" creationId="{00000000-0000-0000-0000-000000000000}"/>
          </ac:spMkLst>
        </pc:spChg>
      </pc:sldChg>
      <pc:sldChg chg="modSp mod">
        <pc:chgData name="Paola del Grosso [EASPD]" userId="e5c0050e-2c92-4f9e-ab66-92392b553015" providerId="ADAL" clId="{4F0FC090-04A3-4D4F-AA21-C5DD1CF4071A}" dt="2023-05-16T09:24:16.382" v="31" actId="2085"/>
        <pc:sldMkLst>
          <pc:docMk/>
          <pc:sldMk cId="0" sldId="257"/>
        </pc:sldMkLst>
        <pc:spChg chg="mod">
          <ac:chgData name="Paola del Grosso [EASPD]" userId="e5c0050e-2c92-4f9e-ab66-92392b553015" providerId="ADAL" clId="{4F0FC090-04A3-4D4F-AA21-C5DD1CF4071A}" dt="2023-05-16T09:24:16.382" v="31" actId="2085"/>
          <ac:spMkLst>
            <pc:docMk/>
            <pc:sldMk cId="0" sldId="257"/>
            <ac:spMk id="9" creationId="{00000000-0000-0000-0000-000000000000}"/>
          </ac:spMkLst>
        </pc:spChg>
        <pc:picChg chg="mod">
          <ac:chgData name="Paola del Grosso [EASPD]" userId="e5c0050e-2c92-4f9e-ab66-92392b553015" providerId="ADAL" clId="{4F0FC090-04A3-4D4F-AA21-C5DD1CF4071A}" dt="2023-05-16T09:24:16.382" v="31" actId="2085"/>
          <ac:picMkLst>
            <pc:docMk/>
            <pc:sldMk cId="0" sldId="257"/>
            <ac:picMk id="6" creationId="{00000000-0000-0000-0000-000000000000}"/>
          </ac:picMkLst>
        </pc:picChg>
        <pc:picChg chg="mod">
          <ac:chgData name="Paola del Grosso [EASPD]" userId="e5c0050e-2c92-4f9e-ab66-92392b553015" providerId="ADAL" clId="{4F0FC090-04A3-4D4F-AA21-C5DD1CF4071A}" dt="2023-05-16T09:24:16.382" v="31" actId="2085"/>
          <ac:picMkLst>
            <pc:docMk/>
            <pc:sldMk cId="0" sldId="257"/>
            <ac:picMk id="7" creationId="{00000000-0000-0000-0000-000000000000}"/>
          </ac:picMkLst>
        </pc:picChg>
      </pc:sldChg>
      <pc:sldChg chg="modSp mod">
        <pc:chgData name="Paola del Grosso [EASPD]" userId="e5c0050e-2c92-4f9e-ab66-92392b553015" providerId="ADAL" clId="{4F0FC090-04A3-4D4F-AA21-C5DD1CF4071A}" dt="2023-05-16T09:24:08.750" v="30" actId="2085"/>
        <pc:sldMkLst>
          <pc:docMk/>
          <pc:sldMk cId="0" sldId="258"/>
        </pc:sldMkLst>
        <pc:spChg chg="mod">
          <ac:chgData name="Paola del Grosso [EASPD]" userId="e5c0050e-2c92-4f9e-ab66-92392b553015" providerId="ADAL" clId="{4F0FC090-04A3-4D4F-AA21-C5DD1CF4071A}" dt="2023-05-16T09:24:08.750" v="30" actId="2085"/>
          <ac:spMkLst>
            <pc:docMk/>
            <pc:sldMk cId="0" sldId="258"/>
            <ac:spMk id="8" creationId="{00000000-0000-0000-0000-000000000000}"/>
          </ac:spMkLst>
        </pc:spChg>
        <pc:spChg chg="mod">
          <ac:chgData name="Paola del Grosso [EASPD]" userId="e5c0050e-2c92-4f9e-ab66-92392b553015" providerId="ADAL" clId="{4F0FC090-04A3-4D4F-AA21-C5DD1CF4071A}" dt="2023-05-16T09:24:01.084" v="29" actId="2085"/>
          <ac:spMkLst>
            <pc:docMk/>
            <pc:sldMk cId="0" sldId="258"/>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lika/Desktop/OSF%20project%202017/&#4305;&#4317;&#4314;&#4317;%20&#4304;&#4316;&#4306;&#4304;&#4320;&#4312;&#4328;&#4312;&#4321;&#4311;&#4309;&#4312;&#4321;%20&#4304;&#4318;&#4320;&#4312;&#4314;&#4312;%202018/Very%20important-Controlled%20trial%20diagram%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i="0" u="none" strike="noStrike" baseline="0" dirty="0">
                <a:effectLst/>
                <a:latin typeface=""/>
              </a:rPr>
              <a:t>Pyramid Model/PBIS implementation Project Results  in Kutaisi (Georgia) for Year One Results, Pre-SET 2017-2018</a:t>
            </a:r>
            <a:endParaRPr lang="en-US" sz="3200" b="1" dirty="0">
              <a:latin typeface=""/>
            </a:endParaRP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GE"/>
        </a:p>
      </c:txPr>
    </c:title>
    <c:autoTitleDeleted val="0"/>
    <c:plotArea>
      <c:layout>
        <c:manualLayout>
          <c:layoutTarget val="inner"/>
          <c:xMode val="edge"/>
          <c:yMode val="edge"/>
          <c:x val="7.9362449494174411E-2"/>
          <c:y val="0.16623144226382364"/>
          <c:w val="0.83578170834604393"/>
          <c:h val="0.61203661227892148"/>
        </c:manualLayout>
      </c:layout>
      <c:lineChart>
        <c:grouping val="standard"/>
        <c:varyColors val="0"/>
        <c:ser>
          <c:idx val="0"/>
          <c:order val="0"/>
          <c:tx>
            <c:strRef>
              <c:f>Sheet1!$A$3</c:f>
              <c:strCache>
                <c:ptCount val="1"/>
                <c:pt idx="0">
                  <c:v>Pre-SET Average Scores for controlled group</c:v>
                </c:pt>
              </c:strCache>
            </c:strRef>
          </c:tx>
          <c:spPr>
            <a:ln w="28575" cap="sq">
              <a:solidFill>
                <a:schemeClr val="tx1"/>
              </a:solidFill>
              <a:prstDash val="sysDash"/>
              <a:round/>
            </a:ln>
            <a:effectLst/>
          </c:spPr>
          <c:marker>
            <c:symbol val="circle"/>
            <c:size val="5"/>
            <c:spPr>
              <a:solidFill>
                <a:schemeClr val="tx1"/>
              </a:solidFill>
              <a:ln w="9525" cap="sq">
                <a:solidFill>
                  <a:schemeClr val="tx1"/>
                </a:solidFill>
                <a:prstDash val="dash"/>
                <a:tailEnd type="diamond"/>
              </a:ln>
              <a:effectLst/>
            </c:spPr>
          </c:marker>
          <c:cat>
            <c:strRef>
              <c:f>Sheet1!$B$2:$C$2</c:f>
              <c:strCache>
                <c:ptCount val="2"/>
                <c:pt idx="0">
                  <c:v>Pre-Intervention Results  </c:v>
                </c:pt>
                <c:pt idx="1">
                  <c:v>Post Intervention results</c:v>
                </c:pt>
              </c:strCache>
            </c:strRef>
          </c:cat>
          <c:val>
            <c:numRef>
              <c:f>Sheet1!$B$3:$C$3</c:f>
              <c:numCache>
                <c:formatCode>General</c:formatCode>
                <c:ptCount val="2"/>
                <c:pt idx="0">
                  <c:v>31.1</c:v>
                </c:pt>
                <c:pt idx="1">
                  <c:v>58.2</c:v>
                </c:pt>
              </c:numCache>
            </c:numRef>
          </c:val>
          <c:smooth val="0"/>
          <c:extLst>
            <c:ext xmlns:c16="http://schemas.microsoft.com/office/drawing/2014/chart" uri="{C3380CC4-5D6E-409C-BE32-E72D297353CC}">
              <c16:uniqueId val="{00000000-3F7F-A243-9AF6-0F82248EC93A}"/>
            </c:ext>
          </c:extLst>
        </c:ser>
        <c:ser>
          <c:idx val="1"/>
          <c:order val="1"/>
          <c:tx>
            <c:strRef>
              <c:f>Sheet1!$A$4</c:f>
              <c:strCache>
                <c:ptCount val="1"/>
                <c:pt idx="0">
                  <c:v>Pre-SET Average Score of compared group (2 preschools) </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Sheet1!$B$2:$C$2</c:f>
              <c:strCache>
                <c:ptCount val="2"/>
                <c:pt idx="0">
                  <c:v>Pre-Intervention Results  </c:v>
                </c:pt>
                <c:pt idx="1">
                  <c:v>Post Intervention results</c:v>
                </c:pt>
              </c:strCache>
            </c:strRef>
          </c:cat>
          <c:val>
            <c:numRef>
              <c:f>Sheet1!$B$4:$C$4</c:f>
              <c:numCache>
                <c:formatCode>General</c:formatCode>
                <c:ptCount val="2"/>
                <c:pt idx="0">
                  <c:v>32.700000000000003</c:v>
                </c:pt>
                <c:pt idx="1">
                  <c:v>32.700000000000003</c:v>
                </c:pt>
              </c:numCache>
            </c:numRef>
          </c:val>
          <c:smooth val="0"/>
          <c:extLst>
            <c:ext xmlns:c16="http://schemas.microsoft.com/office/drawing/2014/chart" uri="{C3380CC4-5D6E-409C-BE32-E72D297353CC}">
              <c16:uniqueId val="{00000001-3F7F-A243-9AF6-0F82248EC93A}"/>
            </c:ext>
          </c:extLst>
        </c:ser>
        <c:dLbls>
          <c:showLegendKey val="0"/>
          <c:showVal val="0"/>
          <c:showCatName val="0"/>
          <c:showSerName val="0"/>
          <c:showPercent val="0"/>
          <c:showBubbleSize val="0"/>
        </c:dLbls>
        <c:marker val="1"/>
        <c:smooth val="0"/>
        <c:axId val="1616050784"/>
        <c:axId val="1616057328"/>
      </c:lineChart>
      <c:catAx>
        <c:axId val="161605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GE"/>
          </a:p>
        </c:txPr>
        <c:crossAx val="1616057328"/>
        <c:crosses val="autoZero"/>
        <c:auto val="1"/>
        <c:lblAlgn val="ctr"/>
        <c:lblOffset val="100"/>
        <c:noMultiLvlLbl val="0"/>
      </c:catAx>
      <c:valAx>
        <c:axId val="161605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GE"/>
          </a:p>
        </c:txPr>
        <c:crossAx val="1616050784"/>
        <c:crosses val="autoZero"/>
        <c:crossBetween val="between"/>
      </c:valAx>
      <c:spPr>
        <a:noFill/>
        <a:ln cap="rnd">
          <a:solidFill>
            <a:schemeClr val="tx1"/>
          </a:solidFill>
          <a:round/>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
              <a:ea typeface="+mn-ea"/>
              <a:cs typeface="+mn-cs"/>
            </a:defRPr>
          </a:pPr>
          <a:endParaRPr lang="en-G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ED595-8FAB-E349-AA11-2E4AAE6B3914}" type="doc">
      <dgm:prSet loTypeId="urn:microsoft.com/office/officeart/2008/layout/AlternatingHexagons" loCatId="" qsTypeId="urn:microsoft.com/office/officeart/2005/8/quickstyle/simple1" qsCatId="simple" csTypeId="urn:microsoft.com/office/officeart/2005/8/colors/colorful3" csCatId="colorful" phldr="1"/>
      <dgm:spPr/>
      <dgm:t>
        <a:bodyPr/>
        <a:lstStyle/>
        <a:p>
          <a:endParaRPr lang="en-US"/>
        </a:p>
      </dgm:t>
    </dgm:pt>
    <dgm:pt modelId="{037C6C9F-59AC-FF40-A6C5-55ED00713528}">
      <dgm:prSet phldrT="[Text]"/>
      <dgm:spPr/>
      <dgm:t>
        <a:bodyPr/>
        <a:lstStyle/>
        <a:p>
          <a:endParaRPr lang="en-US" dirty="0"/>
        </a:p>
      </dgm:t>
    </dgm:pt>
    <dgm:pt modelId="{5FDE209C-D144-B448-83B9-B849A9FAA7CE}" type="parTrans" cxnId="{FA8FD65F-FD83-CA4D-9F4E-2B2C16CDA7CB}">
      <dgm:prSet/>
      <dgm:spPr/>
      <dgm:t>
        <a:bodyPr/>
        <a:lstStyle/>
        <a:p>
          <a:endParaRPr lang="en-US"/>
        </a:p>
      </dgm:t>
    </dgm:pt>
    <dgm:pt modelId="{30214189-7F35-2A4A-80F8-C58601FF7585}" type="sibTrans" cxnId="{FA8FD65F-FD83-CA4D-9F4E-2B2C16CDA7CB}">
      <dgm:prSet/>
      <dgm:spPr/>
      <dgm:t>
        <a:bodyPr/>
        <a:lstStyle/>
        <a:p>
          <a:endParaRPr lang="en-US"/>
        </a:p>
      </dgm:t>
    </dgm:pt>
    <dgm:pt modelId="{68609486-704F-0341-91A9-AFC2FCAC8BD7}">
      <dgm:prSet phldrT="[Text]"/>
      <dgm:spPr/>
      <dgm:t>
        <a:bodyPr/>
        <a:lstStyle/>
        <a:p>
          <a:r>
            <a:rPr lang="en-US" dirty="0"/>
            <a:t>46% of preschools don’t have proper yards for children play and leisure </a:t>
          </a:r>
        </a:p>
      </dgm:t>
    </dgm:pt>
    <dgm:pt modelId="{03A9C72C-882A-8747-9624-AC6572BF5894}" type="parTrans" cxnId="{5367D41C-3902-924F-8A5C-446A783CE41C}">
      <dgm:prSet/>
      <dgm:spPr/>
      <dgm:t>
        <a:bodyPr/>
        <a:lstStyle/>
        <a:p>
          <a:endParaRPr lang="en-US"/>
        </a:p>
      </dgm:t>
    </dgm:pt>
    <dgm:pt modelId="{E36E7A00-9B72-AB44-88A7-00DB73E03183}" type="sibTrans" cxnId="{5367D41C-3902-924F-8A5C-446A783CE41C}">
      <dgm:prSet/>
      <dgm:spPr/>
      <dgm:t>
        <a:bodyPr/>
        <a:lstStyle/>
        <a:p>
          <a:endParaRPr lang="en-US"/>
        </a:p>
      </dgm:t>
    </dgm:pt>
    <dgm:pt modelId="{98FAB03E-5EFC-4C45-B39D-40EAC49A2E1B}">
      <dgm:prSet phldrT="[Text]" custT="1"/>
      <dgm:spPr/>
      <dgm:t>
        <a:bodyPr/>
        <a:lstStyle/>
        <a:p>
          <a:r>
            <a:rPr lang="en-US" sz="2800" b="1" dirty="0">
              <a:solidFill>
                <a:schemeClr val="bg1"/>
              </a:solidFill>
            </a:rPr>
            <a:t>12-14 % of teachers are trained in children’s rights </a:t>
          </a:r>
        </a:p>
      </dgm:t>
    </dgm:pt>
    <dgm:pt modelId="{62E37F01-02DB-1F44-AF5E-F4C36649375E}" type="parTrans" cxnId="{B1481226-01C0-F94A-882D-97136041E103}">
      <dgm:prSet/>
      <dgm:spPr/>
      <dgm:t>
        <a:bodyPr/>
        <a:lstStyle/>
        <a:p>
          <a:endParaRPr lang="en-US"/>
        </a:p>
      </dgm:t>
    </dgm:pt>
    <dgm:pt modelId="{6D9DBC80-7FDE-1F41-A830-882FA1BC4BC4}" type="sibTrans" cxnId="{B1481226-01C0-F94A-882D-97136041E103}">
      <dgm:prSet/>
      <dgm:spPr/>
      <dgm:t>
        <a:bodyPr/>
        <a:lstStyle/>
        <a:p>
          <a:endParaRPr lang="en-US"/>
        </a:p>
      </dgm:t>
    </dgm:pt>
    <dgm:pt modelId="{5A3FA90F-0A7D-8D40-812E-82D8CDA3E2C6}">
      <dgm:prSet phldrT="[Text]"/>
      <dgm:spPr/>
      <dgm:t>
        <a:bodyPr/>
        <a:lstStyle/>
        <a:p>
          <a:r>
            <a:rPr lang="en-US" dirty="0"/>
            <a:t>73% of Preschools don’t have enough and age appropriate toys for children</a:t>
          </a:r>
        </a:p>
      </dgm:t>
    </dgm:pt>
    <dgm:pt modelId="{43AE0212-FB9E-5E4F-B212-54790BBB1564}" type="parTrans" cxnId="{FE8B609D-11ED-E441-8AB5-15AD4A491989}">
      <dgm:prSet/>
      <dgm:spPr/>
      <dgm:t>
        <a:bodyPr/>
        <a:lstStyle/>
        <a:p>
          <a:endParaRPr lang="en-US"/>
        </a:p>
      </dgm:t>
    </dgm:pt>
    <dgm:pt modelId="{50CDE3C3-B4D9-EE41-8FB4-E5CBE17032C6}" type="sibTrans" cxnId="{FE8B609D-11ED-E441-8AB5-15AD4A491989}">
      <dgm:prSet/>
      <dgm:spPr/>
      <dgm:t>
        <a:bodyPr/>
        <a:lstStyle/>
        <a:p>
          <a:endParaRPr lang="en-US"/>
        </a:p>
      </dgm:t>
    </dgm:pt>
    <dgm:pt modelId="{F0F554AD-6422-744F-9650-ADE4DCAE4600}">
      <dgm:prSet phldrT="[Text]" custT="1"/>
      <dgm:spPr/>
      <dgm:t>
        <a:bodyPr/>
        <a:lstStyle/>
        <a:p>
          <a:r>
            <a:rPr lang="en-US" sz="2800" b="1" dirty="0">
              <a:solidFill>
                <a:schemeClr val="bg1"/>
              </a:solidFill>
            </a:rPr>
            <a:t>Warm Water  is only available in 35% of Preschools</a:t>
          </a:r>
        </a:p>
      </dgm:t>
    </dgm:pt>
    <dgm:pt modelId="{ADAB0A80-1697-8242-B49F-32C5831D4AAD}" type="parTrans" cxnId="{B1F36641-3A17-634A-BE4F-24EC3E109AA2}">
      <dgm:prSet/>
      <dgm:spPr/>
      <dgm:t>
        <a:bodyPr/>
        <a:lstStyle/>
        <a:p>
          <a:endParaRPr lang="en-US"/>
        </a:p>
      </dgm:t>
    </dgm:pt>
    <dgm:pt modelId="{47383F03-6B49-274C-ADF1-57F7286CB35B}" type="sibTrans" cxnId="{B1F36641-3A17-634A-BE4F-24EC3E109AA2}">
      <dgm:prSet/>
      <dgm:spPr/>
      <dgm:t>
        <a:bodyPr/>
        <a:lstStyle/>
        <a:p>
          <a:endParaRPr lang="en-US"/>
        </a:p>
      </dgm:t>
    </dgm:pt>
    <dgm:pt modelId="{E2749135-68E2-3048-B5D2-8069A8704BFA}">
      <dgm:prSet phldrT="[Text]" custT="1"/>
      <dgm:spPr/>
      <dgm:t>
        <a:bodyPr/>
        <a:lstStyle/>
        <a:p>
          <a:r>
            <a:rPr lang="en-US" sz="2800" b="1" dirty="0">
              <a:solidFill>
                <a:schemeClr val="bg1"/>
              </a:solidFill>
            </a:rPr>
            <a:t>54 % Preschool Buildings need infrustural processing  </a:t>
          </a:r>
        </a:p>
      </dgm:t>
    </dgm:pt>
    <dgm:pt modelId="{7E92E90A-C2C5-D042-82ED-C0FA17F7ADAD}" type="sibTrans" cxnId="{6649C5A4-6E4C-8348-ABA7-D669EBF2F10E}">
      <dgm:prSet/>
      <dgm:spPr/>
      <dgm:t>
        <a:bodyPr/>
        <a:lstStyle/>
        <a:p>
          <a:endParaRPr lang="en-US"/>
        </a:p>
      </dgm:t>
    </dgm:pt>
    <dgm:pt modelId="{6D0020D2-9B6D-6D44-8471-2296CF7CB558}" type="parTrans" cxnId="{6649C5A4-6E4C-8348-ABA7-D669EBF2F10E}">
      <dgm:prSet/>
      <dgm:spPr/>
      <dgm:t>
        <a:bodyPr/>
        <a:lstStyle/>
        <a:p>
          <a:endParaRPr lang="en-US"/>
        </a:p>
      </dgm:t>
    </dgm:pt>
    <dgm:pt modelId="{D15B42C2-6E0B-BA43-BD8F-7FE5F4E29B97}" type="pres">
      <dgm:prSet presAssocID="{1E6ED595-8FAB-E349-AA11-2E4AAE6B3914}" presName="Name0" presStyleCnt="0">
        <dgm:presLayoutVars>
          <dgm:chMax/>
          <dgm:chPref/>
          <dgm:dir/>
          <dgm:animLvl val="lvl"/>
        </dgm:presLayoutVars>
      </dgm:prSet>
      <dgm:spPr/>
    </dgm:pt>
    <dgm:pt modelId="{06787CFF-3074-8340-A78E-1078A1EEBE32}" type="pres">
      <dgm:prSet presAssocID="{037C6C9F-59AC-FF40-A6C5-55ED00713528}" presName="composite" presStyleCnt="0"/>
      <dgm:spPr/>
    </dgm:pt>
    <dgm:pt modelId="{DF585109-99A7-3A41-AB76-89F6D953B2E8}" type="pres">
      <dgm:prSet presAssocID="{037C6C9F-59AC-FF40-A6C5-55ED00713528}" presName="Parent1" presStyleLbl="node1" presStyleIdx="0" presStyleCnt="6" custScaleX="356911" custLinFactX="22779" custLinFactNeighborX="100000" custLinFactNeighborY="-2030">
        <dgm:presLayoutVars>
          <dgm:chMax val="1"/>
          <dgm:chPref val="1"/>
          <dgm:bulletEnabled val="1"/>
        </dgm:presLayoutVars>
      </dgm:prSet>
      <dgm:spPr/>
    </dgm:pt>
    <dgm:pt modelId="{66D64DE8-08F0-6344-AA42-16F1E5DE44EE}" type="pres">
      <dgm:prSet presAssocID="{037C6C9F-59AC-FF40-A6C5-55ED00713528}" presName="Childtext1" presStyleLbl="revTx" presStyleIdx="0" presStyleCnt="3" custScaleX="242544" custLinFactNeighborX="11165" custLinFactNeighborY="-3111">
        <dgm:presLayoutVars>
          <dgm:chMax val="0"/>
          <dgm:chPref val="0"/>
          <dgm:bulletEnabled val="1"/>
        </dgm:presLayoutVars>
      </dgm:prSet>
      <dgm:spPr/>
    </dgm:pt>
    <dgm:pt modelId="{4D5F9F8A-4E2E-E34B-8BEC-22B39266DAAC}" type="pres">
      <dgm:prSet presAssocID="{037C6C9F-59AC-FF40-A6C5-55ED00713528}" presName="BalanceSpacing" presStyleCnt="0"/>
      <dgm:spPr/>
    </dgm:pt>
    <dgm:pt modelId="{3B879539-C8C5-DF46-8238-F0E509D3FA7D}" type="pres">
      <dgm:prSet presAssocID="{037C6C9F-59AC-FF40-A6C5-55ED00713528}" presName="BalanceSpacing1" presStyleCnt="0"/>
      <dgm:spPr/>
    </dgm:pt>
    <dgm:pt modelId="{23C6F009-7DBD-4D4F-87C4-B5B1B608E236}" type="pres">
      <dgm:prSet presAssocID="{30214189-7F35-2A4A-80F8-C58601FF7585}" presName="Accent1Text" presStyleLbl="node1" presStyleIdx="1" presStyleCnt="6" custScaleX="270436" custScaleY="86176" custLinFactX="-724" custLinFactNeighborX="-100000" custLinFactNeighborY="-2030"/>
      <dgm:spPr/>
    </dgm:pt>
    <dgm:pt modelId="{3E60835F-108E-8E4F-9308-D0B9376C16BD}" type="pres">
      <dgm:prSet presAssocID="{30214189-7F35-2A4A-80F8-C58601FF7585}" presName="spaceBetweenRectangles" presStyleCnt="0"/>
      <dgm:spPr/>
    </dgm:pt>
    <dgm:pt modelId="{140C78B8-AB2B-CB4E-B32A-0108061FF742}" type="pres">
      <dgm:prSet presAssocID="{68609486-704F-0341-91A9-AFC2FCAC8BD7}" presName="composite" presStyleCnt="0"/>
      <dgm:spPr/>
    </dgm:pt>
    <dgm:pt modelId="{DA77C238-28C2-C243-8B26-2BFEB980BEB4}" type="pres">
      <dgm:prSet presAssocID="{68609486-704F-0341-91A9-AFC2FCAC8BD7}" presName="Parent1" presStyleLbl="node1" presStyleIdx="2" presStyleCnt="6" custScaleX="305181" custLinFactX="-15761" custLinFactNeighborX="-100000" custLinFactNeighborY="1076">
        <dgm:presLayoutVars>
          <dgm:chMax val="1"/>
          <dgm:chPref val="1"/>
          <dgm:bulletEnabled val="1"/>
        </dgm:presLayoutVars>
      </dgm:prSet>
      <dgm:spPr/>
    </dgm:pt>
    <dgm:pt modelId="{CFA0E272-D0A3-A54D-A189-6A0BBCFF3024}" type="pres">
      <dgm:prSet presAssocID="{68609486-704F-0341-91A9-AFC2FCAC8BD7}" presName="Childtext1" presStyleLbl="revTx" presStyleIdx="1" presStyleCnt="3" custScaleX="197459" custScaleY="65916" custLinFactX="-47805" custLinFactY="-29508" custLinFactNeighborX="-100000" custLinFactNeighborY="-100000">
        <dgm:presLayoutVars>
          <dgm:chMax val="0"/>
          <dgm:chPref val="0"/>
          <dgm:bulletEnabled val="1"/>
        </dgm:presLayoutVars>
      </dgm:prSet>
      <dgm:spPr/>
    </dgm:pt>
    <dgm:pt modelId="{46F45736-556A-C449-82AD-F70D2A4CDBBE}" type="pres">
      <dgm:prSet presAssocID="{68609486-704F-0341-91A9-AFC2FCAC8BD7}" presName="BalanceSpacing" presStyleCnt="0"/>
      <dgm:spPr/>
    </dgm:pt>
    <dgm:pt modelId="{26F98B63-78D5-6D40-8027-DD6F6BF2CA4D}" type="pres">
      <dgm:prSet presAssocID="{68609486-704F-0341-91A9-AFC2FCAC8BD7}" presName="BalanceSpacing1" presStyleCnt="0"/>
      <dgm:spPr/>
    </dgm:pt>
    <dgm:pt modelId="{63CB7314-542F-2D43-A813-0A39294923B9}" type="pres">
      <dgm:prSet presAssocID="{E36E7A00-9B72-AB44-88A7-00DB73E03183}" presName="Accent1Text" presStyleLbl="node1" presStyleIdx="3" presStyleCnt="6" custScaleX="314753" custLinFactX="71691" custLinFactNeighborX="100000" custLinFactNeighborY="1057"/>
      <dgm:spPr/>
    </dgm:pt>
    <dgm:pt modelId="{258E9D90-EA49-764D-AC8B-CFD23C07ADED}" type="pres">
      <dgm:prSet presAssocID="{E36E7A00-9B72-AB44-88A7-00DB73E03183}" presName="spaceBetweenRectangles" presStyleCnt="0"/>
      <dgm:spPr/>
    </dgm:pt>
    <dgm:pt modelId="{3372771A-684F-C34E-9B55-61BB64CA3ADC}" type="pres">
      <dgm:prSet presAssocID="{5A3FA90F-0A7D-8D40-812E-82D8CDA3E2C6}" presName="composite" presStyleCnt="0"/>
      <dgm:spPr/>
    </dgm:pt>
    <dgm:pt modelId="{84F301C1-9DA4-6842-AA99-FCEADA51B7C3}" type="pres">
      <dgm:prSet presAssocID="{5A3FA90F-0A7D-8D40-812E-82D8CDA3E2C6}" presName="Parent1" presStyleLbl="node1" presStyleIdx="4" presStyleCnt="6" custScaleX="364801" custLinFactX="57956" custLinFactNeighborX="100000" custLinFactNeighborY="1935">
        <dgm:presLayoutVars>
          <dgm:chMax val="1"/>
          <dgm:chPref val="1"/>
          <dgm:bulletEnabled val="1"/>
        </dgm:presLayoutVars>
      </dgm:prSet>
      <dgm:spPr/>
    </dgm:pt>
    <dgm:pt modelId="{4CE16779-E57E-7A4C-8193-78A68119DD74}" type="pres">
      <dgm:prSet presAssocID="{5A3FA90F-0A7D-8D40-812E-82D8CDA3E2C6}" presName="Childtext1" presStyleLbl="revTx" presStyleIdx="2" presStyleCnt="3" custScaleX="234229" custLinFactX="42399" custLinFactY="-38216" custLinFactNeighborX="100000" custLinFactNeighborY="-100000">
        <dgm:presLayoutVars>
          <dgm:chMax val="0"/>
          <dgm:chPref val="0"/>
          <dgm:bulletEnabled val="1"/>
        </dgm:presLayoutVars>
      </dgm:prSet>
      <dgm:spPr/>
    </dgm:pt>
    <dgm:pt modelId="{B027DBD5-F765-8246-A8AF-74E750195A3A}" type="pres">
      <dgm:prSet presAssocID="{5A3FA90F-0A7D-8D40-812E-82D8CDA3E2C6}" presName="BalanceSpacing" presStyleCnt="0"/>
      <dgm:spPr/>
    </dgm:pt>
    <dgm:pt modelId="{78E6CF00-DC13-8441-934B-0720FC651133}" type="pres">
      <dgm:prSet presAssocID="{5A3FA90F-0A7D-8D40-812E-82D8CDA3E2C6}" presName="BalanceSpacing1" presStyleCnt="0"/>
      <dgm:spPr/>
    </dgm:pt>
    <dgm:pt modelId="{89150A18-4D0A-444D-ACE4-E62E38937A64}" type="pres">
      <dgm:prSet presAssocID="{50CDE3C3-B4D9-EE41-8FB4-E5CBE17032C6}" presName="Accent1Text" presStyleLbl="node1" presStyleIdx="5" presStyleCnt="6" custScaleX="335575" custLinFactX="-19373" custLinFactNeighborX="-100000" custLinFactNeighborY="961"/>
      <dgm:spPr/>
    </dgm:pt>
  </dgm:ptLst>
  <dgm:cxnLst>
    <dgm:cxn modelId="{1A78EE19-7C04-0D42-B57D-0001150186AF}" type="presOf" srcId="{E36E7A00-9B72-AB44-88A7-00DB73E03183}" destId="{63CB7314-542F-2D43-A813-0A39294923B9}" srcOrd="0" destOrd="0" presId="urn:microsoft.com/office/officeart/2008/layout/AlternatingHexagons"/>
    <dgm:cxn modelId="{5367D41C-3902-924F-8A5C-446A783CE41C}" srcId="{1E6ED595-8FAB-E349-AA11-2E4AAE6B3914}" destId="{68609486-704F-0341-91A9-AFC2FCAC8BD7}" srcOrd="1" destOrd="0" parTransId="{03A9C72C-882A-8747-9624-AC6572BF5894}" sibTransId="{E36E7A00-9B72-AB44-88A7-00DB73E03183}"/>
    <dgm:cxn modelId="{B1481226-01C0-F94A-882D-97136041E103}" srcId="{68609486-704F-0341-91A9-AFC2FCAC8BD7}" destId="{98FAB03E-5EFC-4C45-B39D-40EAC49A2E1B}" srcOrd="0" destOrd="0" parTransId="{62E37F01-02DB-1F44-AF5E-F4C36649375E}" sibTransId="{6D9DBC80-7FDE-1F41-A830-882FA1BC4BC4}"/>
    <dgm:cxn modelId="{845F8926-B0F6-564F-A50C-73BB2DD42E81}" type="presOf" srcId="{68609486-704F-0341-91A9-AFC2FCAC8BD7}" destId="{DA77C238-28C2-C243-8B26-2BFEB980BEB4}" srcOrd="0" destOrd="0" presId="urn:microsoft.com/office/officeart/2008/layout/AlternatingHexagons"/>
    <dgm:cxn modelId="{54F7C034-8142-F548-A942-B4F801FD2304}" type="presOf" srcId="{5A3FA90F-0A7D-8D40-812E-82D8CDA3E2C6}" destId="{84F301C1-9DA4-6842-AA99-FCEADA51B7C3}" srcOrd="0" destOrd="0" presId="urn:microsoft.com/office/officeart/2008/layout/AlternatingHexagons"/>
    <dgm:cxn modelId="{737B8235-DBBB-FC4F-B923-E9ED599116EC}" type="presOf" srcId="{1E6ED595-8FAB-E349-AA11-2E4AAE6B3914}" destId="{D15B42C2-6E0B-BA43-BD8F-7FE5F4E29B97}" srcOrd="0" destOrd="0" presId="urn:microsoft.com/office/officeart/2008/layout/AlternatingHexagons"/>
    <dgm:cxn modelId="{B1F36641-3A17-634A-BE4F-24EC3E109AA2}" srcId="{5A3FA90F-0A7D-8D40-812E-82D8CDA3E2C6}" destId="{F0F554AD-6422-744F-9650-ADE4DCAE4600}" srcOrd="0" destOrd="0" parTransId="{ADAB0A80-1697-8242-B49F-32C5831D4AAD}" sibTransId="{47383F03-6B49-274C-ADF1-57F7286CB35B}"/>
    <dgm:cxn modelId="{FA8FD65F-FD83-CA4D-9F4E-2B2C16CDA7CB}" srcId="{1E6ED595-8FAB-E349-AA11-2E4AAE6B3914}" destId="{037C6C9F-59AC-FF40-A6C5-55ED00713528}" srcOrd="0" destOrd="0" parTransId="{5FDE209C-D144-B448-83B9-B849A9FAA7CE}" sibTransId="{30214189-7F35-2A4A-80F8-C58601FF7585}"/>
    <dgm:cxn modelId="{B9362960-16DE-7240-A3AD-FD2239B12999}" type="presOf" srcId="{30214189-7F35-2A4A-80F8-C58601FF7585}" destId="{23C6F009-7DBD-4D4F-87C4-B5B1B608E236}" srcOrd="0" destOrd="0" presId="urn:microsoft.com/office/officeart/2008/layout/AlternatingHexagons"/>
    <dgm:cxn modelId="{5466A462-1872-D04F-9CD7-2410CA25EF71}" type="presOf" srcId="{98FAB03E-5EFC-4C45-B39D-40EAC49A2E1B}" destId="{CFA0E272-D0A3-A54D-A189-6A0BBCFF3024}" srcOrd="0" destOrd="0" presId="urn:microsoft.com/office/officeart/2008/layout/AlternatingHexagons"/>
    <dgm:cxn modelId="{4F9F8D6E-5588-2840-AA3C-4B81BD080B12}" type="presOf" srcId="{F0F554AD-6422-744F-9650-ADE4DCAE4600}" destId="{4CE16779-E57E-7A4C-8193-78A68119DD74}" srcOrd="0" destOrd="0" presId="urn:microsoft.com/office/officeart/2008/layout/AlternatingHexagons"/>
    <dgm:cxn modelId="{F7797C84-3217-994E-A8A0-85D14904DD23}" type="presOf" srcId="{50CDE3C3-B4D9-EE41-8FB4-E5CBE17032C6}" destId="{89150A18-4D0A-444D-ACE4-E62E38937A64}" srcOrd="0" destOrd="0" presId="urn:microsoft.com/office/officeart/2008/layout/AlternatingHexagons"/>
    <dgm:cxn modelId="{FE8B609D-11ED-E441-8AB5-15AD4A491989}" srcId="{1E6ED595-8FAB-E349-AA11-2E4AAE6B3914}" destId="{5A3FA90F-0A7D-8D40-812E-82D8CDA3E2C6}" srcOrd="2" destOrd="0" parTransId="{43AE0212-FB9E-5E4F-B212-54790BBB1564}" sibTransId="{50CDE3C3-B4D9-EE41-8FB4-E5CBE17032C6}"/>
    <dgm:cxn modelId="{8C6728A3-E00F-AE4A-84D5-95D0A001A5A8}" type="presOf" srcId="{E2749135-68E2-3048-B5D2-8069A8704BFA}" destId="{66D64DE8-08F0-6344-AA42-16F1E5DE44EE}" srcOrd="0" destOrd="0" presId="urn:microsoft.com/office/officeart/2008/layout/AlternatingHexagons"/>
    <dgm:cxn modelId="{6649C5A4-6E4C-8348-ABA7-D669EBF2F10E}" srcId="{037C6C9F-59AC-FF40-A6C5-55ED00713528}" destId="{E2749135-68E2-3048-B5D2-8069A8704BFA}" srcOrd="0" destOrd="0" parTransId="{6D0020D2-9B6D-6D44-8471-2296CF7CB558}" sibTransId="{7E92E90A-C2C5-D042-82ED-C0FA17F7ADAD}"/>
    <dgm:cxn modelId="{5FDA4AB6-1974-FB43-90BF-DC98BA191EFC}" type="presOf" srcId="{037C6C9F-59AC-FF40-A6C5-55ED00713528}" destId="{DF585109-99A7-3A41-AB76-89F6D953B2E8}" srcOrd="0" destOrd="0" presId="urn:microsoft.com/office/officeart/2008/layout/AlternatingHexagons"/>
    <dgm:cxn modelId="{2E79C9F1-7A98-374A-A6C5-28A3FE86F728}" type="presParOf" srcId="{D15B42C2-6E0B-BA43-BD8F-7FE5F4E29B97}" destId="{06787CFF-3074-8340-A78E-1078A1EEBE32}" srcOrd="0" destOrd="0" presId="urn:microsoft.com/office/officeart/2008/layout/AlternatingHexagons"/>
    <dgm:cxn modelId="{998F029B-6286-4648-A1A8-B266E0672BF8}" type="presParOf" srcId="{06787CFF-3074-8340-A78E-1078A1EEBE32}" destId="{DF585109-99A7-3A41-AB76-89F6D953B2E8}" srcOrd="0" destOrd="0" presId="urn:microsoft.com/office/officeart/2008/layout/AlternatingHexagons"/>
    <dgm:cxn modelId="{F6032E10-809C-CE41-890F-9BAC2E8321E3}" type="presParOf" srcId="{06787CFF-3074-8340-A78E-1078A1EEBE32}" destId="{66D64DE8-08F0-6344-AA42-16F1E5DE44EE}" srcOrd="1" destOrd="0" presId="urn:microsoft.com/office/officeart/2008/layout/AlternatingHexagons"/>
    <dgm:cxn modelId="{A4D4B735-5126-5540-A511-C8B6D2551048}" type="presParOf" srcId="{06787CFF-3074-8340-A78E-1078A1EEBE32}" destId="{4D5F9F8A-4E2E-E34B-8BEC-22B39266DAAC}" srcOrd="2" destOrd="0" presId="urn:microsoft.com/office/officeart/2008/layout/AlternatingHexagons"/>
    <dgm:cxn modelId="{B2AC1127-6B82-7545-8C4B-576F09FD56B3}" type="presParOf" srcId="{06787CFF-3074-8340-A78E-1078A1EEBE32}" destId="{3B879539-C8C5-DF46-8238-F0E509D3FA7D}" srcOrd="3" destOrd="0" presId="urn:microsoft.com/office/officeart/2008/layout/AlternatingHexagons"/>
    <dgm:cxn modelId="{AF1A7930-7263-9742-9E6C-ED4DD8C8119D}" type="presParOf" srcId="{06787CFF-3074-8340-A78E-1078A1EEBE32}" destId="{23C6F009-7DBD-4D4F-87C4-B5B1B608E236}" srcOrd="4" destOrd="0" presId="urn:microsoft.com/office/officeart/2008/layout/AlternatingHexagons"/>
    <dgm:cxn modelId="{C251D7E0-E72E-AE41-83D1-36A4214A4F4B}" type="presParOf" srcId="{D15B42C2-6E0B-BA43-BD8F-7FE5F4E29B97}" destId="{3E60835F-108E-8E4F-9308-D0B9376C16BD}" srcOrd="1" destOrd="0" presId="urn:microsoft.com/office/officeart/2008/layout/AlternatingHexagons"/>
    <dgm:cxn modelId="{66B046BE-8C68-2745-BE6F-EF56ED391D2C}" type="presParOf" srcId="{D15B42C2-6E0B-BA43-BD8F-7FE5F4E29B97}" destId="{140C78B8-AB2B-CB4E-B32A-0108061FF742}" srcOrd="2" destOrd="0" presId="urn:microsoft.com/office/officeart/2008/layout/AlternatingHexagons"/>
    <dgm:cxn modelId="{B851AC7C-6B73-8E46-913F-C3D11438D820}" type="presParOf" srcId="{140C78B8-AB2B-CB4E-B32A-0108061FF742}" destId="{DA77C238-28C2-C243-8B26-2BFEB980BEB4}" srcOrd="0" destOrd="0" presId="urn:microsoft.com/office/officeart/2008/layout/AlternatingHexagons"/>
    <dgm:cxn modelId="{A9DA1759-3F06-1340-9B06-5265AC7EDB31}" type="presParOf" srcId="{140C78B8-AB2B-CB4E-B32A-0108061FF742}" destId="{CFA0E272-D0A3-A54D-A189-6A0BBCFF3024}" srcOrd="1" destOrd="0" presId="urn:microsoft.com/office/officeart/2008/layout/AlternatingHexagons"/>
    <dgm:cxn modelId="{5B4807CD-DD8E-734C-98AA-5490BD82E3F7}" type="presParOf" srcId="{140C78B8-AB2B-CB4E-B32A-0108061FF742}" destId="{46F45736-556A-C449-82AD-F70D2A4CDBBE}" srcOrd="2" destOrd="0" presId="urn:microsoft.com/office/officeart/2008/layout/AlternatingHexagons"/>
    <dgm:cxn modelId="{7088701F-61F9-AA46-85D3-5B54089EF99F}" type="presParOf" srcId="{140C78B8-AB2B-CB4E-B32A-0108061FF742}" destId="{26F98B63-78D5-6D40-8027-DD6F6BF2CA4D}" srcOrd="3" destOrd="0" presId="urn:microsoft.com/office/officeart/2008/layout/AlternatingHexagons"/>
    <dgm:cxn modelId="{D7B85404-6E2A-0542-A775-7EDAB0FB9472}" type="presParOf" srcId="{140C78B8-AB2B-CB4E-B32A-0108061FF742}" destId="{63CB7314-542F-2D43-A813-0A39294923B9}" srcOrd="4" destOrd="0" presId="urn:microsoft.com/office/officeart/2008/layout/AlternatingHexagons"/>
    <dgm:cxn modelId="{72CD6CA3-F0F5-4D41-8143-D98F370681ED}" type="presParOf" srcId="{D15B42C2-6E0B-BA43-BD8F-7FE5F4E29B97}" destId="{258E9D90-EA49-764D-AC8B-CFD23C07ADED}" srcOrd="3" destOrd="0" presId="urn:microsoft.com/office/officeart/2008/layout/AlternatingHexagons"/>
    <dgm:cxn modelId="{2C8F71CB-D6DE-3447-BD93-E25BA6B7E090}" type="presParOf" srcId="{D15B42C2-6E0B-BA43-BD8F-7FE5F4E29B97}" destId="{3372771A-684F-C34E-9B55-61BB64CA3ADC}" srcOrd="4" destOrd="0" presId="urn:microsoft.com/office/officeart/2008/layout/AlternatingHexagons"/>
    <dgm:cxn modelId="{38838824-83D8-D140-8282-3C81287DD704}" type="presParOf" srcId="{3372771A-684F-C34E-9B55-61BB64CA3ADC}" destId="{84F301C1-9DA4-6842-AA99-FCEADA51B7C3}" srcOrd="0" destOrd="0" presId="urn:microsoft.com/office/officeart/2008/layout/AlternatingHexagons"/>
    <dgm:cxn modelId="{98C7E674-A091-BB45-AE92-4F584BF7A292}" type="presParOf" srcId="{3372771A-684F-C34E-9B55-61BB64CA3ADC}" destId="{4CE16779-E57E-7A4C-8193-78A68119DD74}" srcOrd="1" destOrd="0" presId="urn:microsoft.com/office/officeart/2008/layout/AlternatingHexagons"/>
    <dgm:cxn modelId="{B86855F2-631E-9847-9994-175C32E239C7}" type="presParOf" srcId="{3372771A-684F-C34E-9B55-61BB64CA3ADC}" destId="{B027DBD5-F765-8246-A8AF-74E750195A3A}" srcOrd="2" destOrd="0" presId="urn:microsoft.com/office/officeart/2008/layout/AlternatingHexagons"/>
    <dgm:cxn modelId="{F3EDA458-CBD1-344D-BACA-156FFDDFA53C}" type="presParOf" srcId="{3372771A-684F-C34E-9B55-61BB64CA3ADC}" destId="{78E6CF00-DC13-8441-934B-0720FC651133}" srcOrd="3" destOrd="0" presId="urn:microsoft.com/office/officeart/2008/layout/AlternatingHexagons"/>
    <dgm:cxn modelId="{4784ED8C-B6A2-7042-9786-1D8A182EE1C1}" type="presParOf" srcId="{3372771A-684F-C34E-9B55-61BB64CA3ADC}" destId="{89150A18-4D0A-444D-ACE4-E62E38937A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7ED69-AD51-4825-9F16-981277E3B85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CF581630-4592-48EA-B80E-B220BD66602F}">
      <dgm:prSet phldrT="[Текст]" custT="1"/>
      <dgm:spPr/>
      <dgm:t>
        <a:bodyPr/>
        <a:lstStyle/>
        <a:p>
          <a:r>
            <a:rPr lang="en-US" sz="1600" b="1" dirty="0">
              <a:solidFill>
                <a:schemeClr val="accent6">
                  <a:lumMod val="20000"/>
                  <a:lumOff val="80000"/>
                </a:schemeClr>
              </a:solidFill>
            </a:rPr>
            <a:t>Filling out Referral Form</a:t>
          </a:r>
        </a:p>
      </dgm:t>
    </dgm:pt>
    <dgm:pt modelId="{76E2549D-7169-4481-88FD-22F2735DCFD7}" type="parTrans" cxnId="{004EB3AA-79B4-4BE2-9081-576DB6AF147A}">
      <dgm:prSet/>
      <dgm:spPr/>
      <dgm:t>
        <a:bodyPr/>
        <a:lstStyle/>
        <a:p>
          <a:endParaRPr lang="en-US" sz="800"/>
        </a:p>
      </dgm:t>
    </dgm:pt>
    <dgm:pt modelId="{B54F98C1-F5BE-4200-80E0-DD923443E231}" type="sibTrans" cxnId="{004EB3AA-79B4-4BE2-9081-576DB6AF147A}">
      <dgm:prSet/>
      <dgm:spPr/>
      <dgm:t>
        <a:bodyPr/>
        <a:lstStyle/>
        <a:p>
          <a:endParaRPr lang="en-US" sz="800"/>
        </a:p>
      </dgm:t>
    </dgm:pt>
    <dgm:pt modelId="{0F5DD028-B791-43BE-86C9-2392BF7AA46A}">
      <dgm:prSet phldrT="[Текст]" custT="1"/>
      <dgm:spPr/>
      <dgm:t>
        <a:bodyPr/>
        <a:lstStyle/>
        <a:p>
          <a:r>
            <a:rPr lang="en-US" sz="1600" b="1" dirty="0">
              <a:solidFill>
                <a:schemeClr val="accent6">
                  <a:lumMod val="20000"/>
                  <a:lumOff val="80000"/>
                </a:schemeClr>
              </a:solidFill>
            </a:rPr>
            <a:t>Kutaisi Preschool Union updating Referral Database on Google Drive</a:t>
          </a:r>
        </a:p>
      </dgm:t>
    </dgm:pt>
    <dgm:pt modelId="{A4377507-0116-4008-AD36-2528A3A88303}" type="parTrans" cxnId="{0FC50E97-CC2B-407F-A22E-820A216F9B20}">
      <dgm:prSet/>
      <dgm:spPr/>
      <dgm:t>
        <a:bodyPr/>
        <a:lstStyle/>
        <a:p>
          <a:endParaRPr lang="en-US" sz="800"/>
        </a:p>
      </dgm:t>
    </dgm:pt>
    <dgm:pt modelId="{1E4EDD95-E6DE-44E3-B124-17F2245244E0}" type="sibTrans" cxnId="{0FC50E97-CC2B-407F-A22E-820A216F9B20}">
      <dgm:prSet/>
      <dgm:spPr/>
      <dgm:t>
        <a:bodyPr/>
        <a:lstStyle/>
        <a:p>
          <a:endParaRPr lang="en-US" sz="800"/>
        </a:p>
      </dgm:t>
    </dgm:pt>
    <dgm:pt modelId="{7619C412-A06B-4B4F-BC37-D234745D12F0}">
      <dgm:prSet phldrT="[Текст]" custT="1"/>
      <dgm:spPr/>
      <dgm:t>
        <a:bodyPr/>
        <a:lstStyle/>
        <a:p>
          <a:r>
            <a:rPr lang="en-US" sz="1800" b="1" dirty="0"/>
            <a:t>Multidisciplinary Team Specialist appointed for Assessment </a:t>
          </a:r>
        </a:p>
      </dgm:t>
    </dgm:pt>
    <dgm:pt modelId="{014B7F89-E8A1-4CE3-A650-BC42C893E9FF}" type="parTrans" cxnId="{BEE847FC-B2F4-4022-B6B8-B4BFC292B8EE}">
      <dgm:prSet/>
      <dgm:spPr/>
      <dgm:t>
        <a:bodyPr/>
        <a:lstStyle/>
        <a:p>
          <a:endParaRPr lang="en-US" sz="800"/>
        </a:p>
      </dgm:t>
    </dgm:pt>
    <dgm:pt modelId="{E25DCB1B-6CC1-484A-8E2B-DDD7214AB450}" type="sibTrans" cxnId="{BEE847FC-B2F4-4022-B6B8-B4BFC292B8EE}">
      <dgm:prSet/>
      <dgm:spPr/>
      <dgm:t>
        <a:bodyPr/>
        <a:lstStyle/>
        <a:p>
          <a:endParaRPr lang="en-US" sz="800"/>
        </a:p>
      </dgm:t>
    </dgm:pt>
    <dgm:pt modelId="{612D6691-9D10-4762-9E9C-6B64AC8A134C}">
      <dgm:prSet phldrT="[Текст]" custT="1"/>
      <dgm:spPr/>
      <dgm:t>
        <a:bodyPr/>
        <a:lstStyle/>
        <a:p>
          <a:r>
            <a:rPr lang="en-US" sz="1600" b="1" dirty="0">
              <a:solidFill>
                <a:schemeClr val="accent6">
                  <a:lumMod val="20000"/>
                  <a:lumOff val="80000"/>
                </a:schemeClr>
              </a:solidFill>
            </a:rPr>
            <a:t>Assessment is implemented and Report shared with Preschool Union </a:t>
          </a:r>
        </a:p>
      </dgm:t>
    </dgm:pt>
    <dgm:pt modelId="{3BF2FF02-E78A-4432-A7ED-22D5AF8ABF95}" type="parTrans" cxnId="{8286A632-6D64-4B04-AFE5-C5F896EED3EE}">
      <dgm:prSet/>
      <dgm:spPr/>
      <dgm:t>
        <a:bodyPr/>
        <a:lstStyle/>
        <a:p>
          <a:endParaRPr lang="en-US" sz="800"/>
        </a:p>
      </dgm:t>
    </dgm:pt>
    <dgm:pt modelId="{2885B4D5-AD26-4FCA-B93B-A36ED9F5AB9A}" type="sibTrans" cxnId="{8286A632-6D64-4B04-AFE5-C5F896EED3EE}">
      <dgm:prSet/>
      <dgm:spPr/>
      <dgm:t>
        <a:bodyPr/>
        <a:lstStyle/>
        <a:p>
          <a:endParaRPr lang="en-US" sz="800"/>
        </a:p>
      </dgm:t>
    </dgm:pt>
    <dgm:pt modelId="{62C177EF-8D83-4307-9B87-B56D3AED887F}">
      <dgm:prSet phldrT="[Текст]" custT="1"/>
      <dgm:spPr/>
      <dgm:t>
        <a:bodyPr/>
        <a:lstStyle/>
        <a:p>
          <a:pPr algn="ctr"/>
          <a:r>
            <a:rPr lang="en-US" sz="2000" b="1" dirty="0"/>
            <a:t>IFSP is created under supervision of Multidisciplinary Team</a:t>
          </a:r>
        </a:p>
      </dgm:t>
    </dgm:pt>
    <dgm:pt modelId="{45ECE75F-E182-440B-87D5-C29D98FAF685}" type="parTrans" cxnId="{0B20E2EB-7DDE-48B9-B45B-4297778056EB}">
      <dgm:prSet/>
      <dgm:spPr/>
      <dgm:t>
        <a:bodyPr/>
        <a:lstStyle/>
        <a:p>
          <a:endParaRPr lang="en-US" sz="800"/>
        </a:p>
      </dgm:t>
    </dgm:pt>
    <dgm:pt modelId="{353EBD04-2F91-4A49-BDDA-A58DE9411B08}" type="sibTrans" cxnId="{0B20E2EB-7DDE-48B9-B45B-4297778056EB}">
      <dgm:prSet/>
      <dgm:spPr/>
      <dgm:t>
        <a:bodyPr/>
        <a:lstStyle/>
        <a:p>
          <a:endParaRPr lang="en-US" sz="800"/>
        </a:p>
      </dgm:t>
    </dgm:pt>
    <dgm:pt modelId="{590D5000-223E-45A6-97BB-231834E4E420}">
      <dgm:prSet phldrT="[Текст]" custT="1"/>
      <dgm:spPr/>
      <dgm:t>
        <a:bodyPr/>
        <a:lstStyle/>
        <a:p>
          <a:r>
            <a:rPr lang="en-US" sz="1800" b="1" dirty="0"/>
            <a:t>Referral sent to Kutaisi Preschool Union</a:t>
          </a:r>
        </a:p>
      </dgm:t>
    </dgm:pt>
    <dgm:pt modelId="{8556B6D7-BACE-4736-A67C-B7FC38F68366}" type="sibTrans" cxnId="{03E29A96-3130-428D-B2B2-95FBB5DF57F3}">
      <dgm:prSet/>
      <dgm:spPr/>
      <dgm:t>
        <a:bodyPr/>
        <a:lstStyle/>
        <a:p>
          <a:endParaRPr lang="en-US" sz="800"/>
        </a:p>
      </dgm:t>
    </dgm:pt>
    <dgm:pt modelId="{3F3A77AD-BD76-43C2-961D-7A350522B705}" type="parTrans" cxnId="{03E29A96-3130-428D-B2B2-95FBB5DF57F3}">
      <dgm:prSet/>
      <dgm:spPr/>
      <dgm:t>
        <a:bodyPr/>
        <a:lstStyle/>
        <a:p>
          <a:endParaRPr lang="en-US" sz="800"/>
        </a:p>
      </dgm:t>
    </dgm:pt>
    <dgm:pt modelId="{784CF07C-84C4-4B50-8B19-7A1070E3F1F5}" type="pres">
      <dgm:prSet presAssocID="{A727ED69-AD51-4825-9F16-981277E3B851}" presName="Name0" presStyleCnt="0">
        <dgm:presLayoutVars>
          <dgm:dir/>
          <dgm:animLvl val="lvl"/>
          <dgm:resizeHandles val="exact"/>
        </dgm:presLayoutVars>
      </dgm:prSet>
      <dgm:spPr/>
    </dgm:pt>
    <dgm:pt modelId="{A13F8D69-2BA1-4293-8D5C-16E58C0C92D6}" type="pres">
      <dgm:prSet presAssocID="{CF581630-4592-48EA-B80E-B220BD66602F}" presName="parTxOnly" presStyleLbl="node1" presStyleIdx="0" presStyleCnt="6" custScaleX="18694" custScaleY="35028" custLinFactNeighborX="-90130" custLinFactNeighborY="442">
        <dgm:presLayoutVars>
          <dgm:chMax val="0"/>
          <dgm:chPref val="0"/>
          <dgm:bulletEnabled val="1"/>
        </dgm:presLayoutVars>
      </dgm:prSet>
      <dgm:spPr/>
    </dgm:pt>
    <dgm:pt modelId="{74CAF677-E7B1-4983-8EFF-1C5B8F5151ED}" type="pres">
      <dgm:prSet presAssocID="{B54F98C1-F5BE-4200-80E0-DD923443E231}" presName="parTxOnlySpace" presStyleCnt="0"/>
      <dgm:spPr/>
    </dgm:pt>
    <dgm:pt modelId="{E79D3C07-5EB8-46B0-88F1-A79F21079EAE}" type="pres">
      <dgm:prSet presAssocID="{590D5000-223E-45A6-97BB-231834E4E420}" presName="parTxOnly" presStyleLbl="node1" presStyleIdx="1" presStyleCnt="6" custScaleX="21080" custScaleY="35028" custLinFactNeighborX="-62680" custLinFactNeighborY="611">
        <dgm:presLayoutVars>
          <dgm:chMax val="0"/>
          <dgm:chPref val="0"/>
          <dgm:bulletEnabled val="1"/>
        </dgm:presLayoutVars>
      </dgm:prSet>
      <dgm:spPr/>
    </dgm:pt>
    <dgm:pt modelId="{A3B0C32E-C3C8-470C-BAB8-3CD31BFA7AC7}" type="pres">
      <dgm:prSet presAssocID="{8556B6D7-BACE-4736-A67C-B7FC38F68366}" presName="parTxOnlySpace" presStyleCnt="0"/>
      <dgm:spPr/>
    </dgm:pt>
    <dgm:pt modelId="{9AC8031E-BB84-490F-B8D1-9F85267100D0}" type="pres">
      <dgm:prSet presAssocID="{0F5DD028-B791-43BE-86C9-2392BF7AA46A}" presName="parTxOnly" presStyleLbl="node1" presStyleIdx="2" presStyleCnt="6" custScaleX="21875" custScaleY="35028" custLinFactNeighborX="-33854" custLinFactNeighborY="611">
        <dgm:presLayoutVars>
          <dgm:chMax val="0"/>
          <dgm:chPref val="0"/>
          <dgm:bulletEnabled val="1"/>
        </dgm:presLayoutVars>
      </dgm:prSet>
      <dgm:spPr/>
    </dgm:pt>
    <dgm:pt modelId="{D1139C48-0FDB-4165-B1EE-6F4E45036711}" type="pres">
      <dgm:prSet presAssocID="{1E4EDD95-E6DE-44E3-B124-17F2245244E0}" presName="parTxOnlySpace" presStyleCnt="0"/>
      <dgm:spPr/>
    </dgm:pt>
    <dgm:pt modelId="{B24BDBEF-0575-4A50-A09C-3AA36B77E4D5}" type="pres">
      <dgm:prSet presAssocID="{7619C412-A06B-4B4F-BC37-D234745D12F0}" presName="parTxOnly" presStyleLbl="node1" presStyleIdx="3" presStyleCnt="6" custScaleX="26483" custScaleY="35028" custLinFactNeighborX="-7356" custLinFactNeighborY="-1630">
        <dgm:presLayoutVars>
          <dgm:chMax val="0"/>
          <dgm:chPref val="0"/>
          <dgm:bulletEnabled val="1"/>
        </dgm:presLayoutVars>
      </dgm:prSet>
      <dgm:spPr/>
    </dgm:pt>
    <dgm:pt modelId="{EA1318CC-7E4E-4CA6-BE79-9C9AA27940B0}" type="pres">
      <dgm:prSet presAssocID="{E25DCB1B-6CC1-484A-8E2B-DDD7214AB450}" presName="parTxOnlySpace" presStyleCnt="0"/>
      <dgm:spPr/>
    </dgm:pt>
    <dgm:pt modelId="{85092A19-D3CB-4F83-9CE1-5A01D388C7E6}" type="pres">
      <dgm:prSet presAssocID="{612D6691-9D10-4762-9E9C-6B64AC8A134C}" presName="parTxOnly" presStyleLbl="node1" presStyleIdx="4" presStyleCnt="6" custScaleX="22695" custScaleY="34783" custLinFactNeighborX="17871" custLinFactNeighborY="-122">
        <dgm:presLayoutVars>
          <dgm:chMax val="0"/>
          <dgm:chPref val="0"/>
          <dgm:bulletEnabled val="1"/>
        </dgm:presLayoutVars>
      </dgm:prSet>
      <dgm:spPr/>
    </dgm:pt>
    <dgm:pt modelId="{D9FB352E-7C95-45A4-93C8-38F52FF154AC}" type="pres">
      <dgm:prSet presAssocID="{2885B4D5-AD26-4FCA-B93B-A36ED9F5AB9A}" presName="parTxOnlySpace" presStyleCnt="0"/>
      <dgm:spPr/>
    </dgm:pt>
    <dgm:pt modelId="{567346B7-80C0-4610-9447-C5A332320DA9}" type="pres">
      <dgm:prSet presAssocID="{62C177EF-8D83-4307-9B87-B56D3AED887F}" presName="parTxOnly" presStyleLbl="node1" presStyleIdx="5" presStyleCnt="6" custScaleX="25637" custScaleY="34783" custLinFactNeighborX="25419" custLinFactNeighborY="3057">
        <dgm:presLayoutVars>
          <dgm:chMax val="0"/>
          <dgm:chPref val="0"/>
          <dgm:bulletEnabled val="1"/>
        </dgm:presLayoutVars>
      </dgm:prSet>
      <dgm:spPr/>
    </dgm:pt>
  </dgm:ptLst>
  <dgm:cxnLst>
    <dgm:cxn modelId="{2848D906-1C3F-4E5F-ADA1-3C8A004769AE}" type="presOf" srcId="{0F5DD028-B791-43BE-86C9-2392BF7AA46A}" destId="{9AC8031E-BB84-490F-B8D1-9F85267100D0}" srcOrd="0" destOrd="0" presId="urn:microsoft.com/office/officeart/2005/8/layout/chevron1"/>
    <dgm:cxn modelId="{8286A632-6D64-4B04-AFE5-C5F896EED3EE}" srcId="{A727ED69-AD51-4825-9F16-981277E3B851}" destId="{612D6691-9D10-4762-9E9C-6B64AC8A134C}" srcOrd="4" destOrd="0" parTransId="{3BF2FF02-E78A-4432-A7ED-22D5AF8ABF95}" sibTransId="{2885B4D5-AD26-4FCA-B93B-A36ED9F5AB9A}"/>
    <dgm:cxn modelId="{7CC3AB49-FCF5-429B-B8BE-25EA0F76466D}" type="presOf" srcId="{590D5000-223E-45A6-97BB-231834E4E420}" destId="{E79D3C07-5EB8-46B0-88F1-A79F21079EAE}" srcOrd="0" destOrd="0" presId="urn:microsoft.com/office/officeart/2005/8/layout/chevron1"/>
    <dgm:cxn modelId="{73E93252-320A-44B0-9C9E-7E3472420ED9}" type="presOf" srcId="{7619C412-A06B-4B4F-BC37-D234745D12F0}" destId="{B24BDBEF-0575-4A50-A09C-3AA36B77E4D5}" srcOrd="0" destOrd="0" presId="urn:microsoft.com/office/officeart/2005/8/layout/chevron1"/>
    <dgm:cxn modelId="{9E2FD281-33DE-4C99-8334-50DD3F8B7116}" type="presOf" srcId="{A727ED69-AD51-4825-9F16-981277E3B851}" destId="{784CF07C-84C4-4B50-8B19-7A1070E3F1F5}" srcOrd="0" destOrd="0" presId="urn:microsoft.com/office/officeart/2005/8/layout/chevron1"/>
    <dgm:cxn modelId="{F7822587-54D8-49BB-9525-E57B953A4A72}" type="presOf" srcId="{CF581630-4592-48EA-B80E-B220BD66602F}" destId="{A13F8D69-2BA1-4293-8D5C-16E58C0C92D6}" srcOrd="0" destOrd="0" presId="urn:microsoft.com/office/officeart/2005/8/layout/chevron1"/>
    <dgm:cxn modelId="{2962858E-3DF2-428B-847D-A10DEDDDB6F5}" type="presOf" srcId="{62C177EF-8D83-4307-9B87-B56D3AED887F}" destId="{567346B7-80C0-4610-9447-C5A332320DA9}" srcOrd="0" destOrd="0" presId="urn:microsoft.com/office/officeart/2005/8/layout/chevron1"/>
    <dgm:cxn modelId="{03E29A96-3130-428D-B2B2-95FBB5DF57F3}" srcId="{A727ED69-AD51-4825-9F16-981277E3B851}" destId="{590D5000-223E-45A6-97BB-231834E4E420}" srcOrd="1" destOrd="0" parTransId="{3F3A77AD-BD76-43C2-961D-7A350522B705}" sibTransId="{8556B6D7-BACE-4736-A67C-B7FC38F68366}"/>
    <dgm:cxn modelId="{0FC50E97-CC2B-407F-A22E-820A216F9B20}" srcId="{A727ED69-AD51-4825-9F16-981277E3B851}" destId="{0F5DD028-B791-43BE-86C9-2392BF7AA46A}" srcOrd="2" destOrd="0" parTransId="{A4377507-0116-4008-AD36-2528A3A88303}" sibTransId="{1E4EDD95-E6DE-44E3-B124-17F2245244E0}"/>
    <dgm:cxn modelId="{004EB3AA-79B4-4BE2-9081-576DB6AF147A}" srcId="{A727ED69-AD51-4825-9F16-981277E3B851}" destId="{CF581630-4592-48EA-B80E-B220BD66602F}" srcOrd="0" destOrd="0" parTransId="{76E2549D-7169-4481-88FD-22F2735DCFD7}" sibTransId="{B54F98C1-F5BE-4200-80E0-DD923443E231}"/>
    <dgm:cxn modelId="{C139F4DB-E254-495D-BD5B-32C281C3F4D1}" type="presOf" srcId="{612D6691-9D10-4762-9E9C-6B64AC8A134C}" destId="{85092A19-D3CB-4F83-9CE1-5A01D388C7E6}" srcOrd="0" destOrd="0" presId="urn:microsoft.com/office/officeart/2005/8/layout/chevron1"/>
    <dgm:cxn modelId="{0B20E2EB-7DDE-48B9-B45B-4297778056EB}" srcId="{A727ED69-AD51-4825-9F16-981277E3B851}" destId="{62C177EF-8D83-4307-9B87-B56D3AED887F}" srcOrd="5" destOrd="0" parTransId="{45ECE75F-E182-440B-87D5-C29D98FAF685}" sibTransId="{353EBD04-2F91-4A49-BDDA-A58DE9411B08}"/>
    <dgm:cxn modelId="{BEE847FC-B2F4-4022-B6B8-B4BFC292B8EE}" srcId="{A727ED69-AD51-4825-9F16-981277E3B851}" destId="{7619C412-A06B-4B4F-BC37-D234745D12F0}" srcOrd="3" destOrd="0" parTransId="{014B7F89-E8A1-4CE3-A650-BC42C893E9FF}" sibTransId="{E25DCB1B-6CC1-484A-8E2B-DDD7214AB450}"/>
    <dgm:cxn modelId="{FCCAD324-BCFF-4A98-8448-029C5677A148}" type="presParOf" srcId="{784CF07C-84C4-4B50-8B19-7A1070E3F1F5}" destId="{A13F8D69-2BA1-4293-8D5C-16E58C0C92D6}" srcOrd="0" destOrd="0" presId="urn:microsoft.com/office/officeart/2005/8/layout/chevron1"/>
    <dgm:cxn modelId="{8B5C31D5-E165-4EBD-B173-A1571B0F6248}" type="presParOf" srcId="{784CF07C-84C4-4B50-8B19-7A1070E3F1F5}" destId="{74CAF677-E7B1-4983-8EFF-1C5B8F5151ED}" srcOrd="1" destOrd="0" presId="urn:microsoft.com/office/officeart/2005/8/layout/chevron1"/>
    <dgm:cxn modelId="{F1CCD078-3670-4FE2-85C1-532E3BF0ED52}" type="presParOf" srcId="{784CF07C-84C4-4B50-8B19-7A1070E3F1F5}" destId="{E79D3C07-5EB8-46B0-88F1-A79F21079EAE}" srcOrd="2" destOrd="0" presId="urn:microsoft.com/office/officeart/2005/8/layout/chevron1"/>
    <dgm:cxn modelId="{304E290F-B2CF-4B79-92FB-9F325DDAA347}" type="presParOf" srcId="{784CF07C-84C4-4B50-8B19-7A1070E3F1F5}" destId="{A3B0C32E-C3C8-470C-BAB8-3CD31BFA7AC7}" srcOrd="3" destOrd="0" presId="urn:microsoft.com/office/officeart/2005/8/layout/chevron1"/>
    <dgm:cxn modelId="{F3206696-29F5-4866-B63E-5BD4AF98A6BC}" type="presParOf" srcId="{784CF07C-84C4-4B50-8B19-7A1070E3F1F5}" destId="{9AC8031E-BB84-490F-B8D1-9F85267100D0}" srcOrd="4" destOrd="0" presId="urn:microsoft.com/office/officeart/2005/8/layout/chevron1"/>
    <dgm:cxn modelId="{0F92CF4C-A3DB-4773-92A6-9C01646737DE}" type="presParOf" srcId="{784CF07C-84C4-4B50-8B19-7A1070E3F1F5}" destId="{D1139C48-0FDB-4165-B1EE-6F4E45036711}" srcOrd="5" destOrd="0" presId="urn:microsoft.com/office/officeart/2005/8/layout/chevron1"/>
    <dgm:cxn modelId="{A0C3FBC8-ED96-4AFD-A11F-2E94704EC0D8}" type="presParOf" srcId="{784CF07C-84C4-4B50-8B19-7A1070E3F1F5}" destId="{B24BDBEF-0575-4A50-A09C-3AA36B77E4D5}" srcOrd="6" destOrd="0" presId="urn:microsoft.com/office/officeart/2005/8/layout/chevron1"/>
    <dgm:cxn modelId="{1855828E-D3A2-4124-9B83-252462EBF83B}" type="presParOf" srcId="{784CF07C-84C4-4B50-8B19-7A1070E3F1F5}" destId="{EA1318CC-7E4E-4CA6-BE79-9C9AA27940B0}" srcOrd="7" destOrd="0" presId="urn:microsoft.com/office/officeart/2005/8/layout/chevron1"/>
    <dgm:cxn modelId="{A665CE9E-6EFA-45E3-B801-39C8817261D1}" type="presParOf" srcId="{784CF07C-84C4-4B50-8B19-7A1070E3F1F5}" destId="{85092A19-D3CB-4F83-9CE1-5A01D388C7E6}" srcOrd="8" destOrd="0" presId="urn:microsoft.com/office/officeart/2005/8/layout/chevron1"/>
    <dgm:cxn modelId="{F5D2A372-C1ED-475C-92F1-143F70BFD4F5}" type="presParOf" srcId="{784CF07C-84C4-4B50-8B19-7A1070E3F1F5}" destId="{D9FB352E-7C95-45A4-93C8-38F52FF154AC}" srcOrd="9" destOrd="0" presId="urn:microsoft.com/office/officeart/2005/8/layout/chevron1"/>
    <dgm:cxn modelId="{214DD029-7C0E-4E58-9254-745D2484E57E}" type="presParOf" srcId="{784CF07C-84C4-4B50-8B19-7A1070E3F1F5}" destId="{567346B7-80C0-4610-9447-C5A332320DA9}"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7ED69-AD51-4825-9F16-981277E3B85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CF581630-4592-48EA-B80E-B220BD66602F}">
      <dgm:prSet phldrT="[Текст]" custT="1"/>
      <dgm:spPr/>
      <dgm:t>
        <a:bodyPr/>
        <a:lstStyle/>
        <a:p>
          <a:r>
            <a:rPr lang="en-US" sz="2000" b="1" dirty="0">
              <a:solidFill>
                <a:schemeClr val="accent6">
                  <a:lumMod val="20000"/>
                  <a:lumOff val="80000"/>
                </a:schemeClr>
              </a:solidFill>
            </a:rPr>
            <a:t>Child Screening with ASQ-3 and ASQ-SE</a:t>
          </a:r>
        </a:p>
      </dgm:t>
    </dgm:pt>
    <dgm:pt modelId="{76E2549D-7169-4481-88FD-22F2735DCFD7}" type="parTrans" cxnId="{004EB3AA-79B4-4BE2-9081-576DB6AF147A}">
      <dgm:prSet/>
      <dgm:spPr/>
      <dgm:t>
        <a:bodyPr/>
        <a:lstStyle/>
        <a:p>
          <a:endParaRPr lang="en-US" sz="800"/>
        </a:p>
      </dgm:t>
    </dgm:pt>
    <dgm:pt modelId="{B54F98C1-F5BE-4200-80E0-DD923443E231}" type="sibTrans" cxnId="{004EB3AA-79B4-4BE2-9081-576DB6AF147A}">
      <dgm:prSet/>
      <dgm:spPr/>
      <dgm:t>
        <a:bodyPr/>
        <a:lstStyle/>
        <a:p>
          <a:endParaRPr lang="en-US" sz="800"/>
        </a:p>
      </dgm:t>
    </dgm:pt>
    <dgm:pt modelId="{0F5DD028-B791-43BE-86C9-2392BF7AA46A}">
      <dgm:prSet phldrT="[Текст]" custT="1"/>
      <dgm:spPr/>
      <dgm:t>
        <a:bodyPr/>
        <a:lstStyle/>
        <a:p>
          <a:r>
            <a:rPr lang="en-US" sz="1800" b="1" dirty="0">
              <a:solidFill>
                <a:schemeClr val="accent6">
                  <a:lumMod val="20000"/>
                  <a:lumOff val="80000"/>
                </a:schemeClr>
              </a:solidFill>
            </a:rPr>
            <a:t>Child Assessment with AEPS </a:t>
          </a:r>
        </a:p>
      </dgm:t>
    </dgm:pt>
    <dgm:pt modelId="{A4377507-0116-4008-AD36-2528A3A88303}" type="parTrans" cxnId="{0FC50E97-CC2B-407F-A22E-820A216F9B20}">
      <dgm:prSet/>
      <dgm:spPr/>
      <dgm:t>
        <a:bodyPr/>
        <a:lstStyle/>
        <a:p>
          <a:endParaRPr lang="en-US" sz="800"/>
        </a:p>
      </dgm:t>
    </dgm:pt>
    <dgm:pt modelId="{1E4EDD95-E6DE-44E3-B124-17F2245244E0}" type="sibTrans" cxnId="{0FC50E97-CC2B-407F-A22E-820A216F9B20}">
      <dgm:prSet/>
      <dgm:spPr/>
      <dgm:t>
        <a:bodyPr/>
        <a:lstStyle/>
        <a:p>
          <a:endParaRPr lang="en-US" sz="800"/>
        </a:p>
      </dgm:t>
    </dgm:pt>
    <dgm:pt modelId="{7619C412-A06B-4B4F-BC37-D234745D12F0}">
      <dgm:prSet phldrT="[Текст]" custT="1"/>
      <dgm:spPr/>
      <dgm:t>
        <a:bodyPr/>
        <a:lstStyle/>
        <a:p>
          <a:r>
            <a:rPr lang="en-US" sz="1800" b="1" dirty="0"/>
            <a:t>IFSP Development (if needed) </a:t>
          </a:r>
        </a:p>
      </dgm:t>
    </dgm:pt>
    <dgm:pt modelId="{014B7F89-E8A1-4CE3-A650-BC42C893E9FF}" type="parTrans" cxnId="{BEE847FC-B2F4-4022-B6B8-B4BFC292B8EE}">
      <dgm:prSet/>
      <dgm:spPr/>
      <dgm:t>
        <a:bodyPr/>
        <a:lstStyle/>
        <a:p>
          <a:endParaRPr lang="en-US" sz="800"/>
        </a:p>
      </dgm:t>
    </dgm:pt>
    <dgm:pt modelId="{E25DCB1B-6CC1-484A-8E2B-DDD7214AB450}" type="sibTrans" cxnId="{BEE847FC-B2F4-4022-B6B8-B4BFC292B8EE}">
      <dgm:prSet/>
      <dgm:spPr/>
      <dgm:t>
        <a:bodyPr/>
        <a:lstStyle/>
        <a:p>
          <a:endParaRPr lang="en-US" sz="800"/>
        </a:p>
      </dgm:t>
    </dgm:pt>
    <dgm:pt modelId="{612D6691-9D10-4762-9E9C-6B64AC8A134C}">
      <dgm:prSet phldrT="[Текст]" custT="1"/>
      <dgm:spPr/>
      <dgm:t>
        <a:bodyPr/>
        <a:lstStyle/>
        <a:p>
          <a:r>
            <a:rPr lang="en-US" sz="2000" b="1" dirty="0">
              <a:solidFill>
                <a:schemeClr val="accent6">
                  <a:lumMod val="20000"/>
                  <a:lumOff val="80000"/>
                </a:schemeClr>
              </a:solidFill>
            </a:rPr>
            <a:t>IFSP Implementation </a:t>
          </a:r>
        </a:p>
      </dgm:t>
    </dgm:pt>
    <dgm:pt modelId="{3BF2FF02-E78A-4432-A7ED-22D5AF8ABF95}" type="parTrans" cxnId="{8286A632-6D64-4B04-AFE5-C5F896EED3EE}">
      <dgm:prSet/>
      <dgm:spPr/>
      <dgm:t>
        <a:bodyPr/>
        <a:lstStyle/>
        <a:p>
          <a:endParaRPr lang="en-US" sz="800"/>
        </a:p>
      </dgm:t>
    </dgm:pt>
    <dgm:pt modelId="{2885B4D5-AD26-4FCA-B93B-A36ED9F5AB9A}" type="sibTrans" cxnId="{8286A632-6D64-4B04-AFE5-C5F896EED3EE}">
      <dgm:prSet/>
      <dgm:spPr/>
      <dgm:t>
        <a:bodyPr/>
        <a:lstStyle/>
        <a:p>
          <a:endParaRPr lang="en-US" sz="800"/>
        </a:p>
      </dgm:t>
    </dgm:pt>
    <dgm:pt modelId="{62C177EF-8D83-4307-9B87-B56D3AED887F}">
      <dgm:prSet phldrT="[Текст]" custT="1"/>
      <dgm:spPr/>
      <dgm:t>
        <a:bodyPr/>
        <a:lstStyle/>
        <a:p>
          <a:r>
            <a:rPr lang="en-US" sz="2000" b="1" dirty="0"/>
            <a:t>IFSP Monitoring</a:t>
          </a:r>
          <a:endParaRPr lang="en-US" sz="2000" dirty="0"/>
        </a:p>
      </dgm:t>
    </dgm:pt>
    <dgm:pt modelId="{45ECE75F-E182-440B-87D5-C29D98FAF685}" type="parTrans" cxnId="{0B20E2EB-7DDE-48B9-B45B-4297778056EB}">
      <dgm:prSet/>
      <dgm:spPr/>
      <dgm:t>
        <a:bodyPr/>
        <a:lstStyle/>
        <a:p>
          <a:endParaRPr lang="en-US" sz="800"/>
        </a:p>
      </dgm:t>
    </dgm:pt>
    <dgm:pt modelId="{353EBD04-2F91-4A49-BDDA-A58DE9411B08}" type="sibTrans" cxnId="{0B20E2EB-7DDE-48B9-B45B-4297778056EB}">
      <dgm:prSet/>
      <dgm:spPr/>
      <dgm:t>
        <a:bodyPr/>
        <a:lstStyle/>
        <a:p>
          <a:endParaRPr lang="en-US" sz="800"/>
        </a:p>
      </dgm:t>
    </dgm:pt>
    <dgm:pt modelId="{590D5000-223E-45A6-97BB-231834E4E420}">
      <dgm:prSet phldrT="[Текст]" custT="1"/>
      <dgm:spPr/>
      <dgm:t>
        <a:bodyPr/>
        <a:lstStyle/>
        <a:p>
          <a:r>
            <a:rPr lang="en-US" sz="1800" b="1" dirty="0"/>
            <a:t>Refferal to BSI Early Childhood Inclusive  Education  Team</a:t>
          </a:r>
        </a:p>
      </dgm:t>
    </dgm:pt>
    <dgm:pt modelId="{8556B6D7-BACE-4736-A67C-B7FC38F68366}" type="sibTrans" cxnId="{03E29A96-3130-428D-B2B2-95FBB5DF57F3}">
      <dgm:prSet/>
      <dgm:spPr/>
      <dgm:t>
        <a:bodyPr/>
        <a:lstStyle/>
        <a:p>
          <a:endParaRPr lang="en-US" sz="800"/>
        </a:p>
      </dgm:t>
    </dgm:pt>
    <dgm:pt modelId="{3F3A77AD-BD76-43C2-961D-7A350522B705}" type="parTrans" cxnId="{03E29A96-3130-428D-B2B2-95FBB5DF57F3}">
      <dgm:prSet/>
      <dgm:spPr/>
      <dgm:t>
        <a:bodyPr/>
        <a:lstStyle/>
        <a:p>
          <a:endParaRPr lang="en-US" sz="800"/>
        </a:p>
      </dgm:t>
    </dgm:pt>
    <dgm:pt modelId="{784CF07C-84C4-4B50-8B19-7A1070E3F1F5}" type="pres">
      <dgm:prSet presAssocID="{A727ED69-AD51-4825-9F16-981277E3B851}" presName="Name0" presStyleCnt="0">
        <dgm:presLayoutVars>
          <dgm:dir/>
          <dgm:animLvl val="lvl"/>
          <dgm:resizeHandles val="exact"/>
        </dgm:presLayoutVars>
      </dgm:prSet>
      <dgm:spPr/>
    </dgm:pt>
    <dgm:pt modelId="{A13F8D69-2BA1-4293-8D5C-16E58C0C92D6}" type="pres">
      <dgm:prSet presAssocID="{CF581630-4592-48EA-B80E-B220BD66602F}" presName="parTxOnly" presStyleLbl="node1" presStyleIdx="0" presStyleCnt="6" custScaleX="23807" custScaleY="35028" custLinFactNeighborX="-43231" custLinFactNeighborY="-521">
        <dgm:presLayoutVars>
          <dgm:chMax val="0"/>
          <dgm:chPref val="0"/>
          <dgm:bulletEnabled val="1"/>
        </dgm:presLayoutVars>
      </dgm:prSet>
      <dgm:spPr/>
    </dgm:pt>
    <dgm:pt modelId="{74CAF677-E7B1-4983-8EFF-1C5B8F5151ED}" type="pres">
      <dgm:prSet presAssocID="{B54F98C1-F5BE-4200-80E0-DD923443E231}" presName="parTxOnlySpace" presStyleCnt="0"/>
      <dgm:spPr/>
    </dgm:pt>
    <dgm:pt modelId="{E79D3C07-5EB8-46B0-88F1-A79F21079EAE}" type="pres">
      <dgm:prSet presAssocID="{590D5000-223E-45A6-97BB-231834E4E420}" presName="parTxOnly" presStyleLbl="node1" presStyleIdx="1" presStyleCnt="6" custScaleX="25226" custScaleY="35028" custLinFactNeighborX="-43405" custLinFactNeighborY="-1708">
        <dgm:presLayoutVars>
          <dgm:chMax val="0"/>
          <dgm:chPref val="0"/>
          <dgm:bulletEnabled val="1"/>
        </dgm:presLayoutVars>
      </dgm:prSet>
      <dgm:spPr/>
    </dgm:pt>
    <dgm:pt modelId="{A3B0C32E-C3C8-470C-BAB8-3CD31BFA7AC7}" type="pres">
      <dgm:prSet presAssocID="{8556B6D7-BACE-4736-A67C-B7FC38F68366}" presName="parTxOnlySpace" presStyleCnt="0"/>
      <dgm:spPr/>
    </dgm:pt>
    <dgm:pt modelId="{9AC8031E-BB84-490F-B8D1-9F85267100D0}" type="pres">
      <dgm:prSet presAssocID="{0F5DD028-B791-43BE-86C9-2392BF7AA46A}" presName="parTxOnly" presStyleLbl="node1" presStyleIdx="2" presStyleCnt="6" custScaleX="23235" custScaleY="35056" custLinFactNeighborX="-29564" custLinFactNeighborY="-1074">
        <dgm:presLayoutVars>
          <dgm:chMax val="0"/>
          <dgm:chPref val="0"/>
          <dgm:bulletEnabled val="1"/>
        </dgm:presLayoutVars>
      </dgm:prSet>
      <dgm:spPr/>
    </dgm:pt>
    <dgm:pt modelId="{D1139C48-0FDB-4165-B1EE-6F4E45036711}" type="pres">
      <dgm:prSet presAssocID="{1E4EDD95-E6DE-44E3-B124-17F2245244E0}" presName="parTxOnlySpace" presStyleCnt="0"/>
      <dgm:spPr/>
    </dgm:pt>
    <dgm:pt modelId="{B24BDBEF-0575-4A50-A09C-3AA36B77E4D5}" type="pres">
      <dgm:prSet presAssocID="{7619C412-A06B-4B4F-BC37-D234745D12F0}" presName="parTxOnly" presStyleLbl="node1" presStyleIdx="3" presStyleCnt="6" custScaleX="22695" custScaleY="36295" custLinFactNeighborX="-1148" custLinFactNeighborY="619">
        <dgm:presLayoutVars>
          <dgm:chMax val="0"/>
          <dgm:chPref val="0"/>
          <dgm:bulletEnabled val="1"/>
        </dgm:presLayoutVars>
      </dgm:prSet>
      <dgm:spPr/>
    </dgm:pt>
    <dgm:pt modelId="{EA1318CC-7E4E-4CA6-BE79-9C9AA27940B0}" type="pres">
      <dgm:prSet presAssocID="{E25DCB1B-6CC1-484A-8E2B-DDD7214AB450}" presName="parTxOnlySpace" presStyleCnt="0"/>
      <dgm:spPr/>
    </dgm:pt>
    <dgm:pt modelId="{85092A19-D3CB-4F83-9CE1-5A01D388C7E6}" type="pres">
      <dgm:prSet presAssocID="{612D6691-9D10-4762-9E9C-6B64AC8A134C}" presName="parTxOnly" presStyleLbl="node1" presStyleIdx="4" presStyleCnt="6" custScaleX="28563" custScaleY="36071" custLinFactNeighborX="-9189" custLinFactNeighborY="-691">
        <dgm:presLayoutVars>
          <dgm:chMax val="0"/>
          <dgm:chPref val="0"/>
          <dgm:bulletEnabled val="1"/>
        </dgm:presLayoutVars>
      </dgm:prSet>
      <dgm:spPr/>
    </dgm:pt>
    <dgm:pt modelId="{D9FB352E-7C95-45A4-93C8-38F52FF154AC}" type="pres">
      <dgm:prSet presAssocID="{2885B4D5-AD26-4FCA-B93B-A36ED9F5AB9A}" presName="parTxOnlySpace" presStyleCnt="0"/>
      <dgm:spPr/>
    </dgm:pt>
    <dgm:pt modelId="{567346B7-80C0-4610-9447-C5A332320DA9}" type="pres">
      <dgm:prSet presAssocID="{62C177EF-8D83-4307-9B87-B56D3AED887F}" presName="parTxOnly" presStyleLbl="node1" presStyleIdx="5" presStyleCnt="6" custScaleX="22695" custScaleY="37062" custLinFactNeighborX="26499" custLinFactNeighborY="94">
        <dgm:presLayoutVars>
          <dgm:chMax val="0"/>
          <dgm:chPref val="0"/>
          <dgm:bulletEnabled val="1"/>
        </dgm:presLayoutVars>
      </dgm:prSet>
      <dgm:spPr/>
    </dgm:pt>
  </dgm:ptLst>
  <dgm:cxnLst>
    <dgm:cxn modelId="{30A61631-835E-4AE1-859D-98090A3866B5}" type="presOf" srcId="{CF581630-4592-48EA-B80E-B220BD66602F}" destId="{A13F8D69-2BA1-4293-8D5C-16E58C0C92D6}" srcOrd="0" destOrd="0" presId="urn:microsoft.com/office/officeart/2005/8/layout/chevron1"/>
    <dgm:cxn modelId="{8286A632-6D64-4B04-AFE5-C5F896EED3EE}" srcId="{A727ED69-AD51-4825-9F16-981277E3B851}" destId="{612D6691-9D10-4762-9E9C-6B64AC8A134C}" srcOrd="4" destOrd="0" parTransId="{3BF2FF02-E78A-4432-A7ED-22D5AF8ABF95}" sibTransId="{2885B4D5-AD26-4FCA-B93B-A36ED9F5AB9A}"/>
    <dgm:cxn modelId="{C271DF48-7C04-4A5F-B557-B966FE7775BC}" type="presOf" srcId="{612D6691-9D10-4762-9E9C-6B64AC8A134C}" destId="{85092A19-D3CB-4F83-9CE1-5A01D388C7E6}" srcOrd="0" destOrd="0" presId="urn:microsoft.com/office/officeart/2005/8/layout/chevron1"/>
    <dgm:cxn modelId="{F3C05F5A-AA8A-428E-991E-B72B8FCAF1FF}" type="presOf" srcId="{62C177EF-8D83-4307-9B87-B56D3AED887F}" destId="{567346B7-80C0-4610-9447-C5A332320DA9}" srcOrd="0" destOrd="0" presId="urn:microsoft.com/office/officeart/2005/8/layout/chevron1"/>
    <dgm:cxn modelId="{03E29A96-3130-428D-B2B2-95FBB5DF57F3}" srcId="{A727ED69-AD51-4825-9F16-981277E3B851}" destId="{590D5000-223E-45A6-97BB-231834E4E420}" srcOrd="1" destOrd="0" parTransId="{3F3A77AD-BD76-43C2-961D-7A350522B705}" sibTransId="{8556B6D7-BACE-4736-A67C-B7FC38F68366}"/>
    <dgm:cxn modelId="{0FC50E97-CC2B-407F-A22E-820A216F9B20}" srcId="{A727ED69-AD51-4825-9F16-981277E3B851}" destId="{0F5DD028-B791-43BE-86C9-2392BF7AA46A}" srcOrd="2" destOrd="0" parTransId="{A4377507-0116-4008-AD36-2528A3A88303}" sibTransId="{1E4EDD95-E6DE-44E3-B124-17F2245244E0}"/>
    <dgm:cxn modelId="{004EB3AA-79B4-4BE2-9081-576DB6AF147A}" srcId="{A727ED69-AD51-4825-9F16-981277E3B851}" destId="{CF581630-4592-48EA-B80E-B220BD66602F}" srcOrd="0" destOrd="0" parTransId="{76E2549D-7169-4481-88FD-22F2735DCFD7}" sibTransId="{B54F98C1-F5BE-4200-80E0-DD923443E231}"/>
    <dgm:cxn modelId="{86D17FC9-7133-4AA8-96A5-6681C4E784EA}" type="presOf" srcId="{7619C412-A06B-4B4F-BC37-D234745D12F0}" destId="{B24BDBEF-0575-4A50-A09C-3AA36B77E4D5}" srcOrd="0" destOrd="0" presId="urn:microsoft.com/office/officeart/2005/8/layout/chevron1"/>
    <dgm:cxn modelId="{B636C6D7-4F54-4194-93E0-FF0954F8905E}" type="presOf" srcId="{0F5DD028-B791-43BE-86C9-2392BF7AA46A}" destId="{9AC8031E-BB84-490F-B8D1-9F85267100D0}" srcOrd="0" destOrd="0" presId="urn:microsoft.com/office/officeart/2005/8/layout/chevron1"/>
    <dgm:cxn modelId="{678BC6E9-0F1C-4080-B010-7D2A3E9766E9}" type="presOf" srcId="{A727ED69-AD51-4825-9F16-981277E3B851}" destId="{784CF07C-84C4-4B50-8B19-7A1070E3F1F5}" srcOrd="0" destOrd="0" presId="urn:microsoft.com/office/officeart/2005/8/layout/chevron1"/>
    <dgm:cxn modelId="{0B20E2EB-7DDE-48B9-B45B-4297778056EB}" srcId="{A727ED69-AD51-4825-9F16-981277E3B851}" destId="{62C177EF-8D83-4307-9B87-B56D3AED887F}" srcOrd="5" destOrd="0" parTransId="{45ECE75F-E182-440B-87D5-C29D98FAF685}" sibTransId="{353EBD04-2F91-4A49-BDDA-A58DE9411B08}"/>
    <dgm:cxn modelId="{03E765F3-17D7-4247-AC58-C8B5843BD19F}" type="presOf" srcId="{590D5000-223E-45A6-97BB-231834E4E420}" destId="{E79D3C07-5EB8-46B0-88F1-A79F21079EAE}" srcOrd="0" destOrd="0" presId="urn:microsoft.com/office/officeart/2005/8/layout/chevron1"/>
    <dgm:cxn modelId="{BEE847FC-B2F4-4022-B6B8-B4BFC292B8EE}" srcId="{A727ED69-AD51-4825-9F16-981277E3B851}" destId="{7619C412-A06B-4B4F-BC37-D234745D12F0}" srcOrd="3" destOrd="0" parTransId="{014B7F89-E8A1-4CE3-A650-BC42C893E9FF}" sibTransId="{E25DCB1B-6CC1-484A-8E2B-DDD7214AB450}"/>
    <dgm:cxn modelId="{2ACC3642-E605-439C-9201-5C7ACE51414D}" type="presParOf" srcId="{784CF07C-84C4-4B50-8B19-7A1070E3F1F5}" destId="{A13F8D69-2BA1-4293-8D5C-16E58C0C92D6}" srcOrd="0" destOrd="0" presId="urn:microsoft.com/office/officeart/2005/8/layout/chevron1"/>
    <dgm:cxn modelId="{8E25CB77-4A98-4063-9537-57AA004D55D4}" type="presParOf" srcId="{784CF07C-84C4-4B50-8B19-7A1070E3F1F5}" destId="{74CAF677-E7B1-4983-8EFF-1C5B8F5151ED}" srcOrd="1" destOrd="0" presId="urn:microsoft.com/office/officeart/2005/8/layout/chevron1"/>
    <dgm:cxn modelId="{F5941AB7-372A-4398-AF8D-371DB81243F6}" type="presParOf" srcId="{784CF07C-84C4-4B50-8B19-7A1070E3F1F5}" destId="{E79D3C07-5EB8-46B0-88F1-A79F21079EAE}" srcOrd="2" destOrd="0" presId="urn:microsoft.com/office/officeart/2005/8/layout/chevron1"/>
    <dgm:cxn modelId="{7F342C73-548E-4688-ABE5-316DE332346F}" type="presParOf" srcId="{784CF07C-84C4-4B50-8B19-7A1070E3F1F5}" destId="{A3B0C32E-C3C8-470C-BAB8-3CD31BFA7AC7}" srcOrd="3" destOrd="0" presId="urn:microsoft.com/office/officeart/2005/8/layout/chevron1"/>
    <dgm:cxn modelId="{747FF0BA-D304-43E5-957C-1153E9E36B82}" type="presParOf" srcId="{784CF07C-84C4-4B50-8B19-7A1070E3F1F5}" destId="{9AC8031E-BB84-490F-B8D1-9F85267100D0}" srcOrd="4" destOrd="0" presId="urn:microsoft.com/office/officeart/2005/8/layout/chevron1"/>
    <dgm:cxn modelId="{E3E30202-7DD6-47A8-8F94-689887571A81}" type="presParOf" srcId="{784CF07C-84C4-4B50-8B19-7A1070E3F1F5}" destId="{D1139C48-0FDB-4165-B1EE-6F4E45036711}" srcOrd="5" destOrd="0" presId="urn:microsoft.com/office/officeart/2005/8/layout/chevron1"/>
    <dgm:cxn modelId="{F3A20666-EF66-4F46-B45C-F6105CCF27B9}" type="presParOf" srcId="{784CF07C-84C4-4B50-8B19-7A1070E3F1F5}" destId="{B24BDBEF-0575-4A50-A09C-3AA36B77E4D5}" srcOrd="6" destOrd="0" presId="urn:microsoft.com/office/officeart/2005/8/layout/chevron1"/>
    <dgm:cxn modelId="{AE68E1C0-999B-458D-99F8-B8147342CEBC}" type="presParOf" srcId="{784CF07C-84C4-4B50-8B19-7A1070E3F1F5}" destId="{EA1318CC-7E4E-4CA6-BE79-9C9AA27940B0}" srcOrd="7" destOrd="0" presId="urn:microsoft.com/office/officeart/2005/8/layout/chevron1"/>
    <dgm:cxn modelId="{0E2761EA-8F4E-4A7B-88EB-5756995273C6}" type="presParOf" srcId="{784CF07C-84C4-4B50-8B19-7A1070E3F1F5}" destId="{85092A19-D3CB-4F83-9CE1-5A01D388C7E6}" srcOrd="8" destOrd="0" presId="urn:microsoft.com/office/officeart/2005/8/layout/chevron1"/>
    <dgm:cxn modelId="{7EAE83E2-8525-40F7-8101-7A973B6DFC76}" type="presParOf" srcId="{784CF07C-84C4-4B50-8B19-7A1070E3F1F5}" destId="{D9FB352E-7C95-45A4-93C8-38F52FF154AC}" srcOrd="9" destOrd="0" presId="urn:microsoft.com/office/officeart/2005/8/layout/chevron1"/>
    <dgm:cxn modelId="{24F6440B-1E86-4CB5-BADF-6AF8F6183A98}" type="presParOf" srcId="{784CF07C-84C4-4B50-8B19-7A1070E3F1F5}" destId="{567346B7-80C0-4610-9447-C5A332320DA9}" srcOrd="1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5109-99A7-3A41-AB76-89F6D953B2E8}">
      <dsp:nvSpPr>
        <dsp:cNvPr id="0" name=""/>
        <dsp:cNvSpPr/>
      </dsp:nvSpPr>
      <dsp:spPr>
        <a:xfrm rot="5400000">
          <a:off x="9832707" y="-2694831"/>
          <a:ext cx="2560256" cy="7949919"/>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rot="-5400000">
        <a:off x="8462862" y="426709"/>
        <a:ext cx="5299946" cy="1706838"/>
      </dsp:txXfrm>
    </dsp:sp>
    <dsp:sp modelId="{66D64DE8-08F0-6344-AA42-16F1E5DE44EE}">
      <dsp:nvSpPr>
        <dsp:cNvPr id="0" name=""/>
        <dsp:cNvSpPr/>
      </dsp:nvSpPr>
      <dsp:spPr>
        <a:xfrm>
          <a:off x="7841924" y="469759"/>
          <a:ext cx="6930080" cy="1536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54 % Preschool Buildings need infrustural processing  </a:t>
          </a:r>
        </a:p>
      </dsp:txBody>
      <dsp:txXfrm>
        <a:off x="7841924" y="469759"/>
        <a:ext cx="6930080" cy="1536154"/>
      </dsp:txXfrm>
    </dsp:sp>
    <dsp:sp modelId="{23C6F009-7DBD-4D4F-87C4-B5B1B608E236}">
      <dsp:nvSpPr>
        <dsp:cNvPr id="0" name=""/>
        <dsp:cNvSpPr/>
      </dsp:nvSpPr>
      <dsp:spPr>
        <a:xfrm rot="5400000">
          <a:off x="2625696" y="-1778224"/>
          <a:ext cx="2206326" cy="6023755"/>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720941" y="498211"/>
        <a:ext cx="4015837" cy="1470884"/>
      </dsp:txXfrm>
    </dsp:sp>
    <dsp:sp modelId="{DA77C238-28C2-C243-8B26-2BFEB980BEB4}">
      <dsp:nvSpPr>
        <dsp:cNvPr id="0" name=""/>
        <dsp:cNvSpPr/>
      </dsp:nvSpPr>
      <dsp:spPr>
        <a:xfrm rot="5400000">
          <a:off x="4551800" y="87484"/>
          <a:ext cx="2560256" cy="6797673"/>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46% of preschools don’t have proper yards for children play and leisure </a:t>
          </a:r>
        </a:p>
      </dsp:txBody>
      <dsp:txXfrm rot="-5400000">
        <a:off x="3566037" y="2632902"/>
        <a:ext cx="4531782" cy="1706838"/>
      </dsp:txXfrm>
    </dsp:sp>
    <dsp:sp modelId="{CFA0E272-D0A3-A54D-A189-6A0BBCFF3024}">
      <dsp:nvSpPr>
        <dsp:cNvPr id="0" name=""/>
        <dsp:cNvSpPr/>
      </dsp:nvSpPr>
      <dsp:spPr>
        <a:xfrm>
          <a:off x="0" y="963044"/>
          <a:ext cx="5459894" cy="1012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rPr>
            <a:t>12-14 % of teachers are trained in children’s rights </a:t>
          </a:r>
        </a:p>
      </dsp:txBody>
      <dsp:txXfrm>
        <a:off x="0" y="963044"/>
        <a:ext cx="5459894" cy="1012571"/>
      </dsp:txXfrm>
    </dsp:sp>
    <dsp:sp modelId="{63CB7314-542F-2D43-A813-0A39294923B9}">
      <dsp:nvSpPr>
        <dsp:cNvPr id="0" name=""/>
        <dsp:cNvSpPr/>
      </dsp:nvSpPr>
      <dsp:spPr>
        <a:xfrm rot="5400000">
          <a:off x="12627956" y="-19606"/>
          <a:ext cx="2560256" cy="7010882"/>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571123" y="2632416"/>
        <a:ext cx="4673922" cy="1706838"/>
      </dsp:txXfrm>
    </dsp:sp>
    <dsp:sp modelId="{84F301C1-9DA4-6842-AA99-FCEADA51B7C3}">
      <dsp:nvSpPr>
        <dsp:cNvPr id="0" name=""/>
        <dsp:cNvSpPr/>
      </dsp:nvSpPr>
      <dsp:spPr>
        <a:xfrm rot="5400000">
          <a:off x="11038373" y="1574584"/>
          <a:ext cx="2560256" cy="8125663"/>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73% of Preschools don’t have enough and age appropriate toys for children</a:t>
          </a:r>
        </a:p>
      </dsp:txBody>
      <dsp:txXfrm rot="-5400000">
        <a:off x="9609947" y="4783996"/>
        <a:ext cx="5417109" cy="1706838"/>
      </dsp:txXfrm>
    </dsp:sp>
    <dsp:sp modelId="{4CE16779-E57E-7A4C-8193-78A68119DD74}">
      <dsp:nvSpPr>
        <dsp:cNvPr id="0" name=""/>
        <dsp:cNvSpPr/>
      </dsp:nvSpPr>
      <dsp:spPr>
        <a:xfrm>
          <a:off x="10721025" y="2740630"/>
          <a:ext cx="6692500" cy="1536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Warm Water  is only available in 35% of Preschools</a:t>
          </a:r>
        </a:p>
      </dsp:txBody>
      <dsp:txXfrm>
        <a:off x="10721025" y="2740630"/>
        <a:ext cx="6692500" cy="1536154"/>
      </dsp:txXfrm>
    </dsp:sp>
    <dsp:sp modelId="{89150A18-4D0A-444D-ACE4-E62E38937A64}">
      <dsp:nvSpPr>
        <dsp:cNvPr id="0" name=""/>
        <dsp:cNvSpPr/>
      </dsp:nvSpPr>
      <dsp:spPr>
        <a:xfrm rot="5400000">
          <a:off x="2457209" y="1900078"/>
          <a:ext cx="2560256" cy="7474676"/>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245778" y="4783997"/>
        <a:ext cx="4983118" cy="1706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8D69-2BA1-4293-8D5C-16E58C0C92D6}">
      <dsp:nvSpPr>
        <dsp:cNvPr id="0" name=""/>
        <dsp:cNvSpPr/>
      </dsp:nvSpPr>
      <dsp:spPr>
        <a:xfrm>
          <a:off x="0" y="0"/>
          <a:ext cx="3567792" cy="24361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20000"/>
                  <a:lumOff val="80000"/>
                </a:schemeClr>
              </a:solidFill>
            </a:rPr>
            <a:t>Filling out Referral Form</a:t>
          </a:r>
        </a:p>
      </dsp:txBody>
      <dsp:txXfrm>
        <a:off x="1218063" y="0"/>
        <a:ext cx="1131667" cy="2436125"/>
      </dsp:txXfrm>
    </dsp:sp>
    <dsp:sp modelId="{E79D3C07-5EB8-46B0-88F1-A79F21079EAE}">
      <dsp:nvSpPr>
        <dsp:cNvPr id="0" name=""/>
        <dsp:cNvSpPr/>
      </dsp:nvSpPr>
      <dsp:spPr>
        <a:xfrm>
          <a:off x="1764023" y="0"/>
          <a:ext cx="4023165" cy="24361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Referral sent to Kutaisi Preschool Union</a:t>
          </a:r>
        </a:p>
      </dsp:txBody>
      <dsp:txXfrm>
        <a:off x="2982086" y="0"/>
        <a:ext cx="1587040" cy="2436125"/>
      </dsp:txXfrm>
    </dsp:sp>
    <dsp:sp modelId="{9AC8031E-BB84-490F-B8D1-9F85267100D0}">
      <dsp:nvSpPr>
        <dsp:cNvPr id="0" name=""/>
        <dsp:cNvSpPr/>
      </dsp:nvSpPr>
      <dsp:spPr>
        <a:xfrm>
          <a:off x="4428817" y="0"/>
          <a:ext cx="4174893" cy="24361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20000"/>
                  <a:lumOff val="80000"/>
                </a:schemeClr>
              </a:solidFill>
            </a:rPr>
            <a:t>Kutaisi Preschool Union updating Referral Database on Google Drive</a:t>
          </a:r>
        </a:p>
      </dsp:txBody>
      <dsp:txXfrm>
        <a:off x="5646880" y="0"/>
        <a:ext cx="1738768" cy="2436125"/>
      </dsp:txXfrm>
    </dsp:sp>
    <dsp:sp modelId="{B24BDBEF-0575-4A50-A09C-3AA36B77E4D5}">
      <dsp:nvSpPr>
        <dsp:cNvPr id="0" name=""/>
        <dsp:cNvSpPr/>
      </dsp:nvSpPr>
      <dsp:spPr>
        <a:xfrm>
          <a:off x="7200908" y="0"/>
          <a:ext cx="5054340" cy="24361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Multidisciplinary Team Specialist appointed for Assessment </a:t>
          </a:r>
        </a:p>
      </dsp:txBody>
      <dsp:txXfrm>
        <a:off x="8418971" y="0"/>
        <a:ext cx="2618215" cy="2436125"/>
      </dsp:txXfrm>
    </dsp:sp>
    <dsp:sp modelId="{85092A19-D3CB-4F83-9CE1-5A01D388C7E6}">
      <dsp:nvSpPr>
        <dsp:cNvPr id="0" name=""/>
        <dsp:cNvSpPr/>
      </dsp:nvSpPr>
      <dsp:spPr>
        <a:xfrm>
          <a:off x="10828189" y="34"/>
          <a:ext cx="4331392" cy="241908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20000"/>
                  <a:lumOff val="80000"/>
                </a:schemeClr>
              </a:solidFill>
            </a:rPr>
            <a:t>Assessment is implemented and Report shared with Preschool Union </a:t>
          </a:r>
        </a:p>
      </dsp:txBody>
      <dsp:txXfrm>
        <a:off x="12037732" y="34"/>
        <a:ext cx="1912306" cy="2419086"/>
      </dsp:txXfrm>
    </dsp:sp>
    <dsp:sp modelId="{567346B7-80C0-4610-9447-C5A332320DA9}">
      <dsp:nvSpPr>
        <dsp:cNvPr id="0" name=""/>
        <dsp:cNvSpPr/>
      </dsp:nvSpPr>
      <dsp:spPr>
        <a:xfrm>
          <a:off x="13395113" y="17039"/>
          <a:ext cx="4892879" cy="241908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IFSP is created under supervision of Multidisciplinary Team</a:t>
          </a:r>
        </a:p>
      </dsp:txBody>
      <dsp:txXfrm>
        <a:off x="14604656" y="17039"/>
        <a:ext cx="2473793" cy="2419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8D69-2BA1-4293-8D5C-16E58C0C92D6}">
      <dsp:nvSpPr>
        <dsp:cNvPr id="0" name=""/>
        <dsp:cNvSpPr/>
      </dsp:nvSpPr>
      <dsp:spPr>
        <a:xfrm>
          <a:off x="0" y="0"/>
          <a:ext cx="4349572" cy="25598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20000"/>
                  <a:lumOff val="80000"/>
                </a:schemeClr>
              </a:solidFill>
            </a:rPr>
            <a:t>Child Screening with ASQ-3 and ASQ-SE</a:t>
          </a:r>
        </a:p>
      </dsp:txBody>
      <dsp:txXfrm>
        <a:off x="1279933" y="0"/>
        <a:ext cx="1789707" cy="2559865"/>
      </dsp:txXfrm>
    </dsp:sp>
    <dsp:sp modelId="{E79D3C07-5EB8-46B0-88F1-A79F21079EAE}">
      <dsp:nvSpPr>
        <dsp:cNvPr id="0" name=""/>
        <dsp:cNvSpPr/>
      </dsp:nvSpPr>
      <dsp:spPr>
        <a:xfrm>
          <a:off x="2083686" y="0"/>
          <a:ext cx="4608825" cy="25598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Refferal to BSI Early Childhood Inclusive  Education  Team</a:t>
          </a:r>
        </a:p>
      </dsp:txBody>
      <dsp:txXfrm>
        <a:off x="3363619" y="0"/>
        <a:ext cx="2048960" cy="2559865"/>
      </dsp:txXfrm>
    </dsp:sp>
    <dsp:sp modelId="{9AC8031E-BB84-490F-B8D1-9F85267100D0}">
      <dsp:nvSpPr>
        <dsp:cNvPr id="0" name=""/>
        <dsp:cNvSpPr/>
      </dsp:nvSpPr>
      <dsp:spPr>
        <a:xfrm>
          <a:off x="5118375" y="0"/>
          <a:ext cx="4245067" cy="256191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20000"/>
                  <a:lumOff val="80000"/>
                </a:schemeClr>
              </a:solidFill>
            </a:rPr>
            <a:t>Child Assessment with AEPS </a:t>
          </a:r>
        </a:p>
      </dsp:txBody>
      <dsp:txXfrm>
        <a:off x="6399331" y="0"/>
        <a:ext cx="1683155" cy="2561912"/>
      </dsp:txXfrm>
    </dsp:sp>
    <dsp:sp modelId="{B24BDBEF-0575-4A50-A09C-3AA36B77E4D5}">
      <dsp:nvSpPr>
        <dsp:cNvPr id="0" name=""/>
        <dsp:cNvSpPr/>
      </dsp:nvSpPr>
      <dsp:spPr>
        <a:xfrm>
          <a:off x="8055592" y="-45261"/>
          <a:ext cx="4146408" cy="2652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IFSP Development (if needed) </a:t>
          </a:r>
        </a:p>
      </dsp:txBody>
      <dsp:txXfrm>
        <a:off x="9381822" y="-45261"/>
        <a:ext cx="1493949" cy="2652459"/>
      </dsp:txXfrm>
    </dsp:sp>
    <dsp:sp modelId="{85092A19-D3CB-4F83-9CE1-5A01D388C7E6}">
      <dsp:nvSpPr>
        <dsp:cNvPr id="0" name=""/>
        <dsp:cNvSpPr/>
      </dsp:nvSpPr>
      <dsp:spPr>
        <a:xfrm>
          <a:off x="10228077" y="-37075"/>
          <a:ext cx="5218500" cy="26360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20000"/>
                  <a:lumOff val="80000"/>
                </a:schemeClr>
              </a:solidFill>
            </a:rPr>
            <a:t>IFSP Implementation </a:t>
          </a:r>
        </a:p>
      </dsp:txBody>
      <dsp:txXfrm>
        <a:off x="11546121" y="-37075"/>
        <a:ext cx="2582412" cy="2636088"/>
      </dsp:txXfrm>
    </dsp:sp>
    <dsp:sp modelId="{567346B7-80C0-4610-9447-C5A332320DA9}">
      <dsp:nvSpPr>
        <dsp:cNvPr id="0" name=""/>
        <dsp:cNvSpPr/>
      </dsp:nvSpPr>
      <dsp:spPr>
        <a:xfrm>
          <a:off x="14141591" y="-73287"/>
          <a:ext cx="4146408" cy="2708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IFSP Monitoring</a:t>
          </a:r>
          <a:endParaRPr lang="en-US" sz="2000" kern="1200" dirty="0"/>
        </a:p>
      </dsp:txBody>
      <dsp:txXfrm>
        <a:off x="15495847" y="-73287"/>
        <a:ext cx="1437897" cy="270851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5446C-B3BE-C54E-92EB-2139D1CAF57B}" type="datetimeFigureOut">
              <a:rPr lang="en-GE" smtClean="0"/>
              <a:t>6/1/23</a:t>
            </a:fld>
            <a:endParaRPr lang="en-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EFA33-A2B8-6245-A435-AEE74F3CBB5D}" type="slidenum">
              <a:rPr lang="en-GE" smtClean="0"/>
              <a:t>‹#›</a:t>
            </a:fld>
            <a:endParaRPr lang="en-GE"/>
          </a:p>
        </p:txBody>
      </p:sp>
    </p:spTree>
    <p:extLst>
      <p:ext uri="{BB962C8B-B14F-4D97-AF65-F5344CB8AC3E}">
        <p14:creationId xmlns:p14="http://schemas.microsoft.com/office/powerpoint/2010/main" val="384532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sz="1200" dirty="0">
                <a:solidFill>
                  <a:schemeClr val="tx1"/>
                </a:solidFill>
                <a:latin typeface=""/>
              </a:rPr>
              <a:t>Post Soviet Union Heritage</a:t>
            </a:r>
          </a:p>
          <a:p>
            <a:pPr algn="just">
              <a:defRPr/>
            </a:pPr>
            <a:r>
              <a:rPr lang="en-US" sz="1200" dirty="0">
                <a:solidFill>
                  <a:schemeClr val="tx1"/>
                </a:solidFill>
                <a:latin typeface=""/>
              </a:rPr>
              <a:t>Country spends around 2.5% of GDP on education (UNICEF, 2015)</a:t>
            </a:r>
          </a:p>
          <a:p>
            <a:endParaRPr lang="en-GE" dirty="0"/>
          </a:p>
        </p:txBody>
      </p:sp>
      <p:sp>
        <p:nvSpPr>
          <p:cNvPr id="4" name="Slide Number Placeholder 3"/>
          <p:cNvSpPr>
            <a:spLocks noGrp="1"/>
          </p:cNvSpPr>
          <p:nvPr>
            <p:ph type="sldNum" sz="quarter" idx="5"/>
          </p:nvPr>
        </p:nvSpPr>
        <p:spPr/>
        <p:txBody>
          <a:bodyPr/>
          <a:lstStyle/>
          <a:p>
            <a:fld id="{1CFEFA33-A2B8-6245-A435-AEE74F3CBB5D}" type="slidenum">
              <a:rPr lang="en-GE" smtClean="0"/>
              <a:t>2</a:t>
            </a:fld>
            <a:endParaRPr lang="en-GE"/>
          </a:p>
        </p:txBody>
      </p:sp>
    </p:spTree>
    <p:extLst>
      <p:ext uri="{BB962C8B-B14F-4D97-AF65-F5344CB8AC3E}">
        <p14:creationId xmlns:p14="http://schemas.microsoft.com/office/powerpoint/2010/main" val="313607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There are 1481 Preschool education facilities (both state and private) and 150 930 enrolled children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Monitoring of 2020 has gone through 51 municipalities 153 Kindergartens and 45 Preschool Unions. </a:t>
            </a:r>
            <a:endParaRPr lang="ka-GE" b="0" i="0" u="none" strike="noStrike" dirty="0">
              <a:solidFill>
                <a:srgbClr val="353535"/>
              </a:solidFill>
              <a:effectLst/>
              <a:latin typeface="bpg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Geographical accessibility is also a problem; children are transported to nearby kindergartens only in 75% of the villages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Children's needs are limited due to insufficient space, especially in kindergartens located in non-standard buildings</a:t>
            </a:r>
          </a:p>
          <a:p>
            <a:endParaRPr lang="en-GE" dirty="0"/>
          </a:p>
          <a:p>
            <a:endParaRPr lang="en-GE" dirty="0"/>
          </a:p>
        </p:txBody>
      </p:sp>
      <p:sp>
        <p:nvSpPr>
          <p:cNvPr id="4" name="Slide Number Placeholder 3"/>
          <p:cNvSpPr>
            <a:spLocks noGrp="1"/>
          </p:cNvSpPr>
          <p:nvPr>
            <p:ph type="sldNum" sz="quarter" idx="5"/>
          </p:nvPr>
        </p:nvSpPr>
        <p:spPr/>
        <p:txBody>
          <a:bodyPr/>
          <a:lstStyle/>
          <a:p>
            <a:fld id="{1CFEFA33-A2B8-6245-A435-AEE74F3CBB5D}" type="slidenum">
              <a:rPr lang="en-GE" smtClean="0"/>
              <a:t>3</a:t>
            </a:fld>
            <a:endParaRPr lang="en-GE"/>
          </a:p>
        </p:txBody>
      </p:sp>
    </p:spTree>
    <p:extLst>
      <p:ext uri="{BB962C8B-B14F-4D97-AF65-F5344CB8AC3E}">
        <p14:creationId xmlns:p14="http://schemas.microsoft.com/office/powerpoint/2010/main" val="147389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There are 1481 Preschool education facilities (both state and private) and 150 930 enrolled children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Monitoring of 2020 has gone through 51 municipalities 153 Kindergartens and 45 Preschool Unions. </a:t>
            </a:r>
            <a:endParaRPr lang="ka-GE" b="0" i="0" u="none" strike="noStrike" dirty="0">
              <a:solidFill>
                <a:srgbClr val="353535"/>
              </a:solidFill>
              <a:effectLst/>
              <a:latin typeface="bpg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Geographical accessibility is also a problem; children are transported to nearby kindergartens only in 75% of the villages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53535"/>
                </a:solidFill>
                <a:effectLst/>
                <a:latin typeface="bpgArial"/>
              </a:rPr>
              <a:t>Children's needs are limited due to insufficient space, especially in kindergartens located in non-standard buildings</a:t>
            </a:r>
          </a:p>
          <a:p>
            <a:endParaRPr lang="en-GE" dirty="0"/>
          </a:p>
          <a:p>
            <a:endParaRPr lang="en-GE" dirty="0"/>
          </a:p>
        </p:txBody>
      </p:sp>
      <p:sp>
        <p:nvSpPr>
          <p:cNvPr id="4" name="Slide Number Placeholder 3"/>
          <p:cNvSpPr>
            <a:spLocks noGrp="1"/>
          </p:cNvSpPr>
          <p:nvPr>
            <p:ph type="sldNum" sz="quarter" idx="5"/>
          </p:nvPr>
        </p:nvSpPr>
        <p:spPr/>
        <p:txBody>
          <a:bodyPr/>
          <a:lstStyle/>
          <a:p>
            <a:fld id="{1CFEFA33-A2B8-6245-A435-AEE74F3CBB5D}" type="slidenum">
              <a:rPr lang="en-GE" smtClean="0"/>
              <a:t>4</a:t>
            </a:fld>
            <a:endParaRPr lang="en-GE"/>
          </a:p>
        </p:txBody>
      </p:sp>
    </p:spTree>
    <p:extLst>
      <p:ext uri="{BB962C8B-B14F-4D97-AF65-F5344CB8AC3E}">
        <p14:creationId xmlns:p14="http://schemas.microsoft.com/office/powerpoint/2010/main" val="39531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sz="1200" dirty="0">
                <a:solidFill>
                  <a:schemeClr val="tx1"/>
                </a:solidFill>
                <a:latin typeface=""/>
                <a:cs typeface="Times New Roman" panose="02020603050405020304" pitchFamily="18" charset="0"/>
              </a:rPr>
              <a:t>Project Objectives:</a:t>
            </a:r>
          </a:p>
          <a:p>
            <a:pPr algn="just">
              <a:defRPr/>
            </a:pPr>
            <a:r>
              <a:rPr lang="en-US" sz="1200" dirty="0">
                <a:solidFill>
                  <a:schemeClr val="tx1"/>
                </a:solidFill>
                <a:latin typeface=""/>
                <a:cs typeface="Times New Roman" panose="02020603050405020304" pitchFamily="18" charset="0"/>
              </a:rPr>
              <a:t>Providing specialized trainings and  professional supervision: </a:t>
            </a:r>
            <a:r>
              <a:rPr lang="en-US" sz="1200" dirty="0">
                <a:solidFill>
                  <a:schemeClr val="tx1"/>
                </a:solidFill>
                <a:latin typeface=""/>
              </a:rPr>
              <a:t>From 2016 1</a:t>
            </a:r>
            <a:r>
              <a:rPr lang="ka-GE" sz="1200" dirty="0">
                <a:solidFill>
                  <a:schemeClr val="tx1"/>
                </a:solidFill>
                <a:latin typeface=""/>
              </a:rPr>
              <a:t>80</a:t>
            </a:r>
            <a:r>
              <a:rPr lang="en-US" sz="1200" dirty="0">
                <a:solidFill>
                  <a:schemeClr val="tx1"/>
                </a:solidFill>
                <a:latin typeface=""/>
              </a:rPr>
              <a:t> preschool  specialists from 7 preschools of Kutaisi (with more than 3500 children in total) and 120parents were trained about importance of Child’s social-emotional development and PBIS methodology, Supporting Positive </a:t>
            </a:r>
            <a:r>
              <a:rPr lang="en-US" sz="1200" dirty="0" err="1">
                <a:solidFill>
                  <a:schemeClr val="tx1"/>
                </a:solidFill>
                <a:latin typeface=""/>
              </a:rPr>
              <a:t>Behaviour</a:t>
            </a:r>
            <a:r>
              <a:rPr lang="en-US" sz="1200" dirty="0">
                <a:solidFill>
                  <a:schemeClr val="tx1"/>
                </a:solidFill>
                <a:latin typeface=""/>
              </a:rPr>
              <a:t> Intervention planning through pyramid teaching model.</a:t>
            </a:r>
            <a:endParaRPr lang="en-US" sz="1200" dirty="0">
              <a:solidFill>
                <a:schemeClr val="tx1"/>
              </a:solidFill>
              <a:latin typeface=""/>
              <a:cs typeface="Times New Roman" panose="02020603050405020304" pitchFamily="18" charset="0"/>
            </a:endParaRPr>
          </a:p>
          <a:p>
            <a:pPr algn="just" fontAlgn="auto">
              <a:defRPr/>
            </a:pPr>
            <a:r>
              <a:rPr lang="en-US" sz="1200" dirty="0">
                <a:solidFill>
                  <a:schemeClr val="tx1"/>
                </a:solidFill>
                <a:latin typeface=""/>
                <a:cs typeface="Times New Roman" panose="02020603050405020304" pitchFamily="18" charset="0"/>
              </a:rPr>
              <a:t>Supporting National Tool-Kit for Assessment, Evaluation and Monitoring System for preschool inclusive education by creating PBIS and Pyramid Model at mainstream preschool settings</a:t>
            </a:r>
            <a:endParaRPr lang="en-GE" dirty="0"/>
          </a:p>
        </p:txBody>
      </p:sp>
      <p:sp>
        <p:nvSpPr>
          <p:cNvPr id="4" name="Slide Number Placeholder 3"/>
          <p:cNvSpPr>
            <a:spLocks noGrp="1"/>
          </p:cNvSpPr>
          <p:nvPr>
            <p:ph type="sldNum" sz="quarter" idx="5"/>
          </p:nvPr>
        </p:nvSpPr>
        <p:spPr/>
        <p:txBody>
          <a:bodyPr/>
          <a:lstStyle/>
          <a:p>
            <a:fld id="{1CFEFA33-A2B8-6245-A435-AEE74F3CBB5D}" type="slidenum">
              <a:rPr lang="en-GE" smtClean="0"/>
              <a:t>6</a:t>
            </a:fld>
            <a:endParaRPr lang="en-GE"/>
          </a:p>
        </p:txBody>
      </p:sp>
    </p:spTree>
    <p:extLst>
      <p:ext uri="{BB962C8B-B14F-4D97-AF65-F5344CB8AC3E}">
        <p14:creationId xmlns:p14="http://schemas.microsoft.com/office/powerpoint/2010/main" val="4128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defRPr/>
            </a:pPr>
            <a:r>
              <a:rPr lang="en-US" sz="1800" dirty="0">
                <a:solidFill>
                  <a:schemeClr val="tx1"/>
                </a:solidFill>
                <a:latin typeface=""/>
              </a:rPr>
              <a:t>For Children: </a:t>
            </a:r>
          </a:p>
          <a:p>
            <a:pPr marL="228600" indent="-214313" algn="l">
              <a:buFont typeface="+mj-lt"/>
              <a:buAutoNum type="arabicPeriod"/>
              <a:defRPr/>
            </a:pPr>
            <a:r>
              <a:rPr lang="en-US" sz="1200" b="1" dirty="0">
                <a:solidFill>
                  <a:schemeClr val="tx1"/>
                </a:solidFill>
              </a:rPr>
              <a:t> Ages and Stages questionnaire (ASQ) </a:t>
            </a:r>
            <a:r>
              <a:rPr lang="en-US" sz="1200" dirty="0">
                <a:solidFill>
                  <a:schemeClr val="tx1"/>
                </a:solidFill>
              </a:rPr>
              <a:t>for children developmental screening </a:t>
            </a:r>
          </a:p>
          <a:p>
            <a:pPr marL="44450" indent="-30163" algn="l">
              <a:buFont typeface="+mj-lt"/>
              <a:buAutoNum type="arabicPeriod"/>
              <a:defRPr/>
            </a:pPr>
            <a:r>
              <a:rPr lang="en-US" sz="1200" b="1" dirty="0">
                <a:solidFill>
                  <a:schemeClr val="tx1"/>
                </a:solidFill>
              </a:rPr>
              <a:t>The Assessment, Evaluation, and Programming System (AEPS</a:t>
            </a:r>
            <a:r>
              <a:rPr lang="en-US" sz="1200" dirty="0">
                <a:solidFill>
                  <a:schemeClr val="tx1"/>
                </a:solidFill>
              </a:rPr>
              <a:t>) (Measurement for Three to Six Years), Second Edition (2003) </a:t>
            </a:r>
          </a:p>
          <a:p>
            <a:endParaRPr lang="en-GE" dirty="0"/>
          </a:p>
        </p:txBody>
      </p:sp>
      <p:sp>
        <p:nvSpPr>
          <p:cNvPr id="4" name="Slide Number Placeholder 3"/>
          <p:cNvSpPr>
            <a:spLocks noGrp="1"/>
          </p:cNvSpPr>
          <p:nvPr>
            <p:ph type="sldNum" sz="quarter" idx="5"/>
          </p:nvPr>
        </p:nvSpPr>
        <p:spPr/>
        <p:txBody>
          <a:bodyPr/>
          <a:lstStyle/>
          <a:p>
            <a:fld id="{B3EA6E96-EFDB-D046-BE56-A82470362B85}" type="slidenum">
              <a:rPr lang="en-GE" smtClean="0"/>
              <a:t>7</a:t>
            </a:fld>
            <a:endParaRPr lang="en-GE"/>
          </a:p>
        </p:txBody>
      </p:sp>
    </p:spTree>
    <p:extLst>
      <p:ext uri="{BB962C8B-B14F-4D97-AF65-F5344CB8AC3E}">
        <p14:creationId xmlns:p14="http://schemas.microsoft.com/office/powerpoint/2010/main" val="93773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41580079-6CE3-0844-807B-2DF08DFB9E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EB55260C-B8CE-EA48-B78F-1CD671B947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GE"/>
              <a:t>There were 7 preschools in controlled group and 2 preschools in compared groups, although unfortunately pre assessments were not actually conducted but is ONLY predicted that it would have the same starting point as for other preschools (for demonstration puposes we have added the same score for pre assessment results). Although the results for pre and post assessments of controlled groups show significant increase of effective intervention. This graph demonstrates PRE-SET (Preschool Wide Evaluation Tool for assessing Program wide PBIS in all types of  early childhood settings, conducted twice a year by an unbiased outside observer) results. </a:t>
            </a:r>
          </a:p>
        </p:txBody>
      </p:sp>
      <p:sp>
        <p:nvSpPr>
          <p:cNvPr id="34819" name="Slide Number Placeholder 3">
            <a:extLst>
              <a:ext uri="{FF2B5EF4-FFF2-40B4-BE49-F238E27FC236}">
                <a16:creationId xmlns:a16="http://schemas.microsoft.com/office/drawing/2014/main" id="{FC27734B-45B7-7E49-9CD8-1047AE99A3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fld id="{244785FF-96B9-CA49-90A0-6C9243F77D83}" type="slidenum">
              <a:rPr lang="en-US" altLang="en-GE">
                <a:latin typeface="Calibri" panose="020F0502020204030204" pitchFamily="34" charset="0"/>
              </a:rPr>
              <a:pPr/>
              <a:t>8</a:t>
            </a:fld>
            <a:endParaRPr lang="en-US" altLang="en-GE">
              <a:latin typeface="Calibri" panose="020F0502020204030204" pitchFamily="34" charset="0"/>
            </a:endParaRPr>
          </a:p>
        </p:txBody>
      </p:sp>
    </p:spTree>
    <p:extLst>
      <p:ext uri="{BB962C8B-B14F-4D97-AF65-F5344CB8AC3E}">
        <p14:creationId xmlns:p14="http://schemas.microsoft.com/office/powerpoint/2010/main" val="194520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inclusion.ge/"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ombudsmen.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ombudsmen.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image" Target="../media/image10.png"/><Relationship Id="rId7" Type="http://schemas.openxmlformats.org/officeDocument/2006/relationships/image" Target="../media/image15.sv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diagramColors" Target="../diagrams/colors2.xml"/><Relationship Id="rId5" Type="http://schemas.openxmlformats.org/officeDocument/2006/relationships/image" Target="../media/image13.svg"/><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image" Target="../media/image12.pn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9.tiff"/><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17.tiff"/></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mailto:likamkhatvari@gmail.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algn="ctr">
              <a:lnSpc>
                <a:spcPts val="4899"/>
              </a:lnSpc>
            </a:pPr>
            <a:r>
              <a:rPr lang="en-US" sz="3499" dirty="0">
                <a:solidFill>
                  <a:srgbClr val="015C60"/>
                </a:solidFill>
                <a:latin typeface="Roboto Condensed"/>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642668" y="2635565"/>
            <a:ext cx="10897717" cy="2799356"/>
          </a:xfrm>
          <a:prstGeom prst="rect">
            <a:avLst/>
          </a:prstGeom>
        </p:spPr>
        <p:txBody>
          <a:bodyPr lIns="0" tIns="0" rIns="0" bIns="0" rtlCol="0" anchor="t">
            <a:spAutoFit/>
          </a:bodyPr>
          <a:lstStyle/>
          <a:p>
            <a:pPr>
              <a:lnSpc>
                <a:spcPts val="11502"/>
              </a:lnSpc>
            </a:pPr>
            <a:r>
              <a:rPr lang="en-US" sz="6600" dirty="0">
                <a:solidFill>
                  <a:srgbClr val="015C60"/>
                </a:solidFill>
                <a:latin typeface="Open Sans Bold Bold"/>
              </a:rPr>
              <a:t>Transition from ECI to Inclusive ECEC in Georgia</a:t>
            </a:r>
          </a:p>
        </p:txBody>
      </p:sp>
      <p:sp>
        <p:nvSpPr>
          <p:cNvPr id="19" name="TextBox 19"/>
          <p:cNvSpPr txBox="1"/>
          <p:nvPr/>
        </p:nvSpPr>
        <p:spPr>
          <a:xfrm>
            <a:off x="683956" y="5625665"/>
            <a:ext cx="6901132" cy="1903470"/>
          </a:xfrm>
          <a:prstGeom prst="rect">
            <a:avLst/>
          </a:prstGeom>
        </p:spPr>
        <p:txBody>
          <a:bodyPr wrap="square" lIns="0" tIns="0" rIns="0" bIns="0" rtlCol="0" anchor="t">
            <a:spAutoFit/>
          </a:bodyPr>
          <a:lstStyle/>
          <a:p>
            <a:pPr>
              <a:lnSpc>
                <a:spcPts val="7419"/>
              </a:lnSpc>
            </a:pPr>
            <a:r>
              <a:rPr lang="en-US" sz="5299" dirty="0">
                <a:solidFill>
                  <a:srgbClr val="015C60"/>
                </a:solidFill>
                <a:latin typeface="Open Sans"/>
              </a:rPr>
              <a:t>Liana Mkhatvari</a:t>
            </a:r>
          </a:p>
          <a:p>
            <a:pPr algn="ctr">
              <a:lnSpc>
                <a:spcPts val="8119"/>
              </a:lnSpc>
            </a:pPr>
            <a:endParaRPr lang="en-US" sz="5299" dirty="0">
              <a:solidFill>
                <a:srgbClr val="015C60"/>
              </a:solidFill>
              <a:latin typeface="Open Sans"/>
            </a:endParaRPr>
          </a:p>
        </p:txBody>
      </p:sp>
      <p:pic>
        <p:nvPicPr>
          <p:cNvPr id="24" name="Picture 23">
            <a:extLst>
              <a:ext uri="{FF2B5EF4-FFF2-40B4-BE49-F238E27FC236}">
                <a16:creationId xmlns:a16="http://schemas.microsoft.com/office/drawing/2014/main" id="{FB09B0A5-60ED-497D-9430-5E3498EA0E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737" r="12277"/>
          <a:stretch/>
        </p:blipFill>
        <p:spPr>
          <a:xfrm>
            <a:off x="533714" y="6852060"/>
            <a:ext cx="2319068" cy="20853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387680" y="465868"/>
            <a:ext cx="16115574" cy="1161087"/>
          </a:xfrm>
          <a:prstGeom prst="rect">
            <a:avLst/>
          </a:prstGeom>
        </p:spPr>
        <p:txBody>
          <a:bodyPr wrap="square" lIns="0" tIns="0" rIns="0" bIns="0" rtlCol="0" anchor="t">
            <a:spAutoFit/>
          </a:bodyPr>
          <a:lstStyle/>
          <a:p>
            <a:pPr algn="ctr">
              <a:lnSpc>
                <a:spcPts val="9817"/>
              </a:lnSpc>
            </a:pPr>
            <a:r>
              <a:rPr lang="en-US" sz="6600" dirty="0">
                <a:solidFill>
                  <a:srgbClr val="015C60"/>
                </a:solidFill>
                <a:latin typeface="Open Sans Extra Bold"/>
              </a:rPr>
              <a:t>Policies for Inclusive ECEC in Georgia</a:t>
            </a:r>
          </a:p>
        </p:txBody>
      </p:sp>
      <p:sp>
        <p:nvSpPr>
          <p:cNvPr id="6" name="TextBox 6"/>
          <p:cNvSpPr txBox="1"/>
          <p:nvPr/>
        </p:nvSpPr>
        <p:spPr>
          <a:xfrm>
            <a:off x="575667" y="1988272"/>
            <a:ext cx="17136663" cy="7269106"/>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GB" sz="3600" dirty="0">
                <a:latin typeface=""/>
              </a:rPr>
              <a:t>ECI state subprogram is part of the state “Social Rehabilitation and Child Care” program, developed by Ministry of Health of Georgia  (content can be renewed with ECI Coalition member NGOs) and standards approved by the Parliament.</a:t>
            </a:r>
          </a:p>
          <a:p>
            <a:pPr marL="571500" indent="-571500">
              <a:lnSpc>
                <a:spcPts val="5151"/>
              </a:lnSpc>
              <a:buFont typeface="Arial" panose="020B0604020202020204" pitchFamily="34" charset="0"/>
              <a:buChar char="•"/>
            </a:pPr>
            <a:r>
              <a:rPr lang="en-US" sz="3679" dirty="0">
                <a:solidFill>
                  <a:srgbClr val="000000"/>
                </a:solidFill>
                <a:latin typeface="Lato"/>
              </a:rPr>
              <a:t>Georgia joined UN Convention of the rights of the child in 1994</a:t>
            </a:r>
          </a:p>
          <a:p>
            <a:pPr marL="571500" indent="-571500">
              <a:lnSpc>
                <a:spcPts val="5151"/>
              </a:lnSpc>
              <a:buFont typeface="Arial" panose="020B0604020202020204" pitchFamily="34" charset="0"/>
              <a:buChar char="•"/>
            </a:pPr>
            <a:r>
              <a:rPr lang="en-US" sz="3679" dirty="0">
                <a:solidFill>
                  <a:srgbClr val="000000"/>
                </a:solidFill>
                <a:latin typeface="Lato"/>
              </a:rPr>
              <a:t>Georgia is part of 1995 UNESCO “</a:t>
            </a:r>
            <a:r>
              <a:rPr lang="en-US" sz="4000" b="1" i="0" u="none" strike="noStrike" dirty="0">
                <a:solidFill>
                  <a:srgbClr val="333333"/>
                </a:solidFill>
                <a:effectLst/>
                <a:latin typeface="Roboto" panose="02000000000000000000" pitchFamily="2" charset="0"/>
              </a:rPr>
              <a:t>The Salamanca Statement and Framework for Action on Special Needs Education” </a:t>
            </a:r>
          </a:p>
          <a:p>
            <a:pPr marL="571500" indent="-571500">
              <a:lnSpc>
                <a:spcPts val="5151"/>
              </a:lnSpc>
              <a:buFont typeface="Arial" panose="020B0604020202020204" pitchFamily="34" charset="0"/>
              <a:buChar char="•"/>
            </a:pPr>
            <a:r>
              <a:rPr lang="en-US" sz="3679" dirty="0">
                <a:solidFill>
                  <a:srgbClr val="000000"/>
                </a:solidFill>
                <a:latin typeface="Lato"/>
              </a:rPr>
              <a:t>Law about Preschool Inclusive Education was adopted in 2016 in Georgia</a:t>
            </a:r>
          </a:p>
          <a:p>
            <a:pPr marL="571500" indent="-571500">
              <a:lnSpc>
                <a:spcPts val="5151"/>
              </a:lnSpc>
              <a:buFont typeface="Arial" panose="020B0604020202020204" pitchFamily="34" charset="0"/>
              <a:buChar char="•"/>
            </a:pPr>
            <a:r>
              <a:rPr lang="en-US" sz="3679" dirty="0">
                <a:solidFill>
                  <a:srgbClr val="000000"/>
                </a:solidFill>
                <a:latin typeface="Lato"/>
              </a:rPr>
              <a:t>Early Preschool Education and upbringing Standard  was adopted in 2018</a:t>
            </a:r>
          </a:p>
          <a:p>
            <a:pPr marL="571500" indent="-571500">
              <a:lnSpc>
                <a:spcPts val="5151"/>
              </a:lnSpc>
              <a:buFont typeface="Arial" panose="020B0604020202020204" pitchFamily="34" charset="0"/>
              <a:buChar char="•"/>
            </a:pPr>
            <a:r>
              <a:rPr lang="en-US" sz="3679" dirty="0">
                <a:solidFill>
                  <a:srgbClr val="000000"/>
                </a:solidFill>
                <a:latin typeface="Lato"/>
              </a:rPr>
              <a:t>Professional Standard of  Early Education Teacher was adopted in 2020</a:t>
            </a:r>
          </a:p>
          <a:p>
            <a:pPr marL="571500" indent="-571500">
              <a:lnSpc>
                <a:spcPts val="5151"/>
              </a:lnSpc>
              <a:buFont typeface="Arial" panose="020B0604020202020204" pitchFamily="34" charset="0"/>
              <a:buChar char="•"/>
            </a:pPr>
            <a:r>
              <a:rPr lang="en-US" sz="3679" dirty="0">
                <a:solidFill>
                  <a:srgbClr val="000000"/>
                </a:solidFill>
                <a:latin typeface="Lato"/>
              </a:rPr>
              <a:t>Guidelines: “Early Inclusive Education” (3 books); ”I am going to School  – how to get ready for School Transition” (other guidelines : </a:t>
            </a:r>
            <a:r>
              <a:rPr lang="en-US" sz="3679" dirty="0">
                <a:solidFill>
                  <a:srgbClr val="000000"/>
                </a:solidFill>
                <a:latin typeface="Lato"/>
                <a:hlinkClick r:id="rId4"/>
              </a:rPr>
              <a:t>www.Inclusion.ge</a:t>
            </a:r>
            <a:r>
              <a:rPr lang="en-US" sz="3679" dirty="0">
                <a:solidFill>
                  <a:srgbClr val="000000"/>
                </a:solidFill>
                <a:latin typeface="Lato"/>
              </a:rPr>
              <a:t> ); </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668540" y="474536"/>
            <a:ext cx="16681120" cy="1631216"/>
          </a:xfrm>
          <a:prstGeom prst="rect">
            <a:avLst/>
          </a:prstGeom>
        </p:spPr>
        <p:txBody>
          <a:bodyPr wrap="square" lIns="0" tIns="0" rIns="0" bIns="0" rtlCol="0" anchor="t">
            <a:spAutoFit/>
          </a:bodyPr>
          <a:lstStyle/>
          <a:p>
            <a:pPr algn="ctr"/>
            <a:r>
              <a:rPr lang="en-US" sz="6600" dirty="0">
                <a:solidFill>
                  <a:srgbClr val="015C60"/>
                </a:solidFill>
                <a:latin typeface="Open Sans Extra Bold"/>
              </a:rPr>
              <a:t>Situation with ECEC in Georgia: </a:t>
            </a:r>
          </a:p>
          <a:p>
            <a:pPr algn="ctr"/>
            <a:r>
              <a:rPr lang="en-US" sz="3200" dirty="0">
                <a:solidFill>
                  <a:srgbClr val="015C60"/>
                </a:solidFill>
                <a:latin typeface="Open Sans Extra Bold"/>
              </a:rPr>
              <a:t>Special Monitoring Report of Preschool Institutions in Georgia</a:t>
            </a:r>
            <a:r>
              <a:rPr lang="en-US" sz="4000" dirty="0">
                <a:solidFill>
                  <a:srgbClr val="015C60"/>
                </a:solidFill>
                <a:latin typeface="Open Sans Extra Bold"/>
              </a:rPr>
              <a:t> </a:t>
            </a:r>
            <a:r>
              <a:rPr lang="en-US" sz="2000" dirty="0">
                <a:solidFill>
                  <a:srgbClr val="015C60"/>
                </a:solidFill>
                <a:latin typeface="Open Sans Extra Bold"/>
              </a:rPr>
              <a:t>(</a:t>
            </a:r>
            <a:r>
              <a:rPr lang="en-US" sz="2400" dirty="0">
                <a:solidFill>
                  <a:srgbClr val="015C60"/>
                </a:solidFill>
                <a:latin typeface="Open Sans Extra Bold"/>
              </a:rPr>
              <a:t>Sep, 2020) </a:t>
            </a:r>
            <a:endParaRPr lang="en-US" sz="4400" dirty="0">
              <a:solidFill>
                <a:srgbClr val="015C60"/>
              </a:solidFill>
              <a:latin typeface="Open Sans Extra Bold"/>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1" name="Diagram 10">
            <a:extLst>
              <a:ext uri="{FF2B5EF4-FFF2-40B4-BE49-F238E27FC236}">
                <a16:creationId xmlns:a16="http://schemas.microsoft.com/office/drawing/2014/main" id="{497B7A4A-E3FB-6A43-94A4-B4FBB69C8FD1}"/>
              </a:ext>
            </a:extLst>
          </p:cNvPr>
          <p:cNvGraphicFramePr/>
          <p:nvPr>
            <p:extLst>
              <p:ext uri="{D42A27DB-BD31-4B8C-83A1-F6EECF244321}">
                <p14:modId xmlns:p14="http://schemas.microsoft.com/office/powerpoint/2010/main" val="3743937004"/>
              </p:ext>
            </p:extLst>
          </p:nvPr>
        </p:nvGraphicFramePr>
        <p:xfrm>
          <a:off x="387680" y="2903587"/>
          <a:ext cx="17413526" cy="6917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414E6300-3DF9-2245-B800-5BA471B680C7}"/>
              </a:ext>
            </a:extLst>
          </p:cNvPr>
          <p:cNvSpPr txBox="1"/>
          <p:nvPr/>
        </p:nvSpPr>
        <p:spPr>
          <a:xfrm>
            <a:off x="14204093" y="9656168"/>
            <a:ext cx="3049593" cy="369332"/>
          </a:xfrm>
          <a:prstGeom prst="rect">
            <a:avLst/>
          </a:prstGeom>
          <a:noFill/>
        </p:spPr>
        <p:txBody>
          <a:bodyPr wrap="square" rtlCol="0">
            <a:spAutoFit/>
          </a:bodyPr>
          <a:lstStyle/>
          <a:p>
            <a:r>
              <a:rPr lang="en-US" dirty="0" err="1">
                <a:hlinkClick r:id="rId9"/>
              </a:rPr>
              <a:t>www.O</a:t>
            </a:r>
            <a:r>
              <a:rPr lang="en-GE" dirty="0">
                <a:hlinkClick r:id="rId9"/>
              </a:rPr>
              <a:t>mbudsmen.ge</a:t>
            </a:r>
            <a:r>
              <a:rPr lang="en-GE" dirty="0"/>
              <a:t> </a:t>
            </a:r>
          </a:p>
        </p:txBody>
      </p:sp>
      <p:sp>
        <p:nvSpPr>
          <p:cNvPr id="14" name="TextBox 13">
            <a:extLst>
              <a:ext uri="{FF2B5EF4-FFF2-40B4-BE49-F238E27FC236}">
                <a16:creationId xmlns:a16="http://schemas.microsoft.com/office/drawing/2014/main" id="{EB7E6467-C4C4-CE48-91A3-64D99A1B9326}"/>
              </a:ext>
            </a:extLst>
          </p:cNvPr>
          <p:cNvSpPr txBox="1"/>
          <p:nvPr/>
        </p:nvSpPr>
        <p:spPr>
          <a:xfrm>
            <a:off x="1034315" y="7710726"/>
            <a:ext cx="6344964" cy="1569660"/>
          </a:xfrm>
          <a:prstGeom prst="rect">
            <a:avLst/>
          </a:prstGeom>
          <a:noFill/>
        </p:spPr>
        <p:txBody>
          <a:bodyPr wrap="square" rtlCol="0">
            <a:spAutoFit/>
          </a:bodyPr>
          <a:lstStyle/>
          <a:p>
            <a:r>
              <a:rPr lang="en-US" sz="3200" b="0" i="0" u="none" strike="noStrike" dirty="0">
                <a:solidFill>
                  <a:schemeClr val="bg1"/>
                </a:solidFill>
                <a:effectLst/>
                <a:latin typeface="bpgArial"/>
              </a:rPr>
              <a:t>Only 34% of inspected preschools have children with disabilities but 14.2% of them have a special teacher</a:t>
            </a:r>
            <a:endParaRPr lang="en-GE" sz="3200" dirty="0">
              <a:solidFill>
                <a:schemeClr val="bg1"/>
              </a:solidFill>
            </a:endParaRPr>
          </a:p>
        </p:txBody>
      </p:sp>
    </p:spTree>
    <p:extLst>
      <p:ext uri="{BB962C8B-B14F-4D97-AF65-F5344CB8AC3E}">
        <p14:creationId xmlns:p14="http://schemas.microsoft.com/office/powerpoint/2010/main" val="98599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5" name="TextBox 5"/>
          <p:cNvSpPr txBox="1"/>
          <p:nvPr/>
        </p:nvSpPr>
        <p:spPr>
          <a:xfrm>
            <a:off x="803439" y="250116"/>
            <a:ext cx="16681120" cy="3139321"/>
          </a:xfrm>
          <a:prstGeom prst="rect">
            <a:avLst/>
          </a:prstGeom>
        </p:spPr>
        <p:txBody>
          <a:bodyPr wrap="square" lIns="0" tIns="0" rIns="0" bIns="0" rtlCol="0" anchor="t">
            <a:spAutoFit/>
          </a:bodyPr>
          <a:lstStyle/>
          <a:p>
            <a:pPr algn="ctr"/>
            <a:r>
              <a:rPr lang="en-US" sz="6600" dirty="0">
                <a:solidFill>
                  <a:srgbClr val="015C60"/>
                </a:solidFill>
                <a:latin typeface="Open Sans Extra Bold"/>
              </a:rPr>
              <a:t>Big classrooms – transition difficulties in Georgia: </a:t>
            </a:r>
          </a:p>
          <a:p>
            <a:pPr algn="ctr"/>
            <a:r>
              <a:rPr lang="en-US" sz="2800" dirty="0">
                <a:solidFill>
                  <a:srgbClr val="015C60"/>
                </a:solidFill>
                <a:latin typeface="Open Sans Extra Bold"/>
              </a:rPr>
              <a:t>GEOSTAT statistics about Number of Children per Kindergarten and per teachers</a:t>
            </a:r>
            <a:endParaRPr lang="en-GE" sz="4000" dirty="0">
              <a:solidFill>
                <a:srgbClr val="7030A0"/>
              </a:solidFill>
            </a:endParaRPr>
          </a:p>
          <a:p>
            <a:pPr algn="ctr"/>
            <a:endParaRPr lang="en-US" sz="4400" dirty="0">
              <a:solidFill>
                <a:srgbClr val="015C60"/>
              </a:solidFill>
              <a:latin typeface="Open Sans Extra Bold"/>
            </a:endParaRPr>
          </a:p>
        </p:txBody>
      </p:sp>
      <p:grpSp>
        <p:nvGrpSpPr>
          <p:cNvPr id="7" name="Group 7"/>
          <p:cNvGrpSpPr>
            <a:grpSpLocks noChangeAspect="1"/>
          </p:cNvGrpSpPr>
          <p:nvPr/>
        </p:nvGrpSpPr>
        <p:grpSpPr>
          <a:xfrm rot="-953645">
            <a:off x="15391990" y="-6774824"/>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3" name="TextBox 12">
            <a:extLst>
              <a:ext uri="{FF2B5EF4-FFF2-40B4-BE49-F238E27FC236}">
                <a16:creationId xmlns:a16="http://schemas.microsoft.com/office/drawing/2014/main" id="{414E6300-3DF9-2245-B800-5BA471B680C7}"/>
              </a:ext>
            </a:extLst>
          </p:cNvPr>
          <p:cNvSpPr txBox="1"/>
          <p:nvPr/>
        </p:nvSpPr>
        <p:spPr>
          <a:xfrm>
            <a:off x="14204093" y="9656168"/>
            <a:ext cx="3049593" cy="369332"/>
          </a:xfrm>
          <a:prstGeom prst="rect">
            <a:avLst/>
          </a:prstGeom>
          <a:noFill/>
        </p:spPr>
        <p:txBody>
          <a:bodyPr wrap="square" rtlCol="0">
            <a:spAutoFit/>
          </a:bodyPr>
          <a:lstStyle/>
          <a:p>
            <a:r>
              <a:rPr lang="en-US" dirty="0" err="1">
                <a:hlinkClick r:id="rId4"/>
              </a:rPr>
              <a:t>www.O</a:t>
            </a:r>
            <a:r>
              <a:rPr lang="en-GE" dirty="0">
                <a:hlinkClick r:id="rId4"/>
              </a:rPr>
              <a:t>mbudsmen.ge</a:t>
            </a:r>
            <a:r>
              <a:rPr lang="en-GE" dirty="0"/>
              <a:t> </a:t>
            </a:r>
          </a:p>
        </p:txBody>
      </p:sp>
      <p:sp>
        <p:nvSpPr>
          <p:cNvPr id="14" name="TextBox 13">
            <a:extLst>
              <a:ext uri="{FF2B5EF4-FFF2-40B4-BE49-F238E27FC236}">
                <a16:creationId xmlns:a16="http://schemas.microsoft.com/office/drawing/2014/main" id="{EB7E6467-C4C4-CE48-91A3-64D99A1B9326}"/>
              </a:ext>
            </a:extLst>
          </p:cNvPr>
          <p:cNvSpPr txBox="1"/>
          <p:nvPr/>
        </p:nvSpPr>
        <p:spPr>
          <a:xfrm>
            <a:off x="1034315" y="7710726"/>
            <a:ext cx="6344964" cy="1569660"/>
          </a:xfrm>
          <a:prstGeom prst="rect">
            <a:avLst/>
          </a:prstGeom>
          <a:noFill/>
        </p:spPr>
        <p:txBody>
          <a:bodyPr wrap="square" rtlCol="0">
            <a:spAutoFit/>
          </a:bodyPr>
          <a:lstStyle/>
          <a:p>
            <a:r>
              <a:rPr lang="en-US" sz="3200" b="0" i="0" u="none" strike="noStrike" dirty="0">
                <a:solidFill>
                  <a:schemeClr val="bg1"/>
                </a:solidFill>
                <a:effectLst/>
                <a:latin typeface="bpgArial"/>
              </a:rPr>
              <a:t>Only 34% of inspected preschools have children with disabilities but 14.2% of them have a special teacher</a:t>
            </a:r>
            <a:endParaRPr lang="en-GE" sz="3200" dirty="0">
              <a:solidFill>
                <a:schemeClr val="bg1"/>
              </a:solidFill>
            </a:endParaRPr>
          </a:p>
        </p:txBody>
      </p:sp>
      <p:pic>
        <p:nvPicPr>
          <p:cNvPr id="15" name="Picture 14">
            <a:extLst>
              <a:ext uri="{FF2B5EF4-FFF2-40B4-BE49-F238E27FC236}">
                <a16:creationId xmlns:a16="http://schemas.microsoft.com/office/drawing/2014/main" id="{A36B3754-367A-3F4E-B30E-5552908573F1}"/>
              </a:ext>
            </a:extLst>
          </p:cNvPr>
          <p:cNvPicPr>
            <a:picLocks noChangeAspect="1"/>
          </p:cNvPicPr>
          <p:nvPr/>
        </p:nvPicPr>
        <p:blipFill rotWithShape="1">
          <a:blip r:embed="rId5">
            <a:extLst>
              <a:ext uri="{28A0092B-C50C-407E-A947-70E740481C1C}">
                <a14:useLocalDpi xmlns:a14="http://schemas.microsoft.com/office/drawing/2010/main" val="0"/>
              </a:ext>
            </a:extLst>
          </a:blip>
          <a:srcRect l="30038" t="21666" r="16290" b="37627"/>
          <a:stretch/>
        </p:blipFill>
        <p:spPr>
          <a:xfrm>
            <a:off x="2661848" y="3034557"/>
            <a:ext cx="12615649" cy="5980125"/>
          </a:xfrm>
          <a:prstGeom prst="rect">
            <a:avLst/>
          </a:prstGeom>
        </p:spPr>
      </p:pic>
      <p:sp>
        <p:nvSpPr>
          <p:cNvPr id="6" name="TextBox 5">
            <a:extLst>
              <a:ext uri="{FF2B5EF4-FFF2-40B4-BE49-F238E27FC236}">
                <a16:creationId xmlns:a16="http://schemas.microsoft.com/office/drawing/2014/main" id="{7D13F4E0-2D0B-3347-A0CB-9456EEEA6CB1}"/>
              </a:ext>
            </a:extLst>
          </p:cNvPr>
          <p:cNvSpPr txBox="1"/>
          <p:nvPr/>
        </p:nvSpPr>
        <p:spPr>
          <a:xfrm>
            <a:off x="3413982" y="8089242"/>
            <a:ext cx="3657600" cy="369332"/>
          </a:xfrm>
          <a:prstGeom prst="rect">
            <a:avLst/>
          </a:prstGeom>
          <a:solidFill>
            <a:schemeClr val="accent5">
              <a:lumMod val="40000"/>
              <a:lumOff val="60000"/>
            </a:schemeClr>
          </a:solidFill>
        </p:spPr>
        <p:txBody>
          <a:bodyPr wrap="square" rtlCol="0">
            <a:spAutoFit/>
          </a:bodyPr>
          <a:lstStyle/>
          <a:p>
            <a:r>
              <a:rPr lang="en-GE" dirty="0"/>
              <a:t>C</a:t>
            </a:r>
            <a:r>
              <a:rPr lang="en-US" dirty="0"/>
              <a:t>h</a:t>
            </a:r>
            <a:r>
              <a:rPr lang="en-GE" dirty="0"/>
              <a:t>ild per kindergarten</a:t>
            </a:r>
          </a:p>
        </p:txBody>
      </p:sp>
      <p:sp>
        <p:nvSpPr>
          <p:cNvPr id="16" name="TextBox 15">
            <a:extLst>
              <a:ext uri="{FF2B5EF4-FFF2-40B4-BE49-F238E27FC236}">
                <a16:creationId xmlns:a16="http://schemas.microsoft.com/office/drawing/2014/main" id="{668BBF86-EECE-DC4A-BCA1-487AC1F278D0}"/>
              </a:ext>
            </a:extLst>
          </p:cNvPr>
          <p:cNvSpPr txBox="1"/>
          <p:nvPr/>
        </p:nvSpPr>
        <p:spPr>
          <a:xfrm>
            <a:off x="3436271" y="8582799"/>
            <a:ext cx="3657600" cy="369332"/>
          </a:xfrm>
          <a:prstGeom prst="rect">
            <a:avLst/>
          </a:prstGeom>
          <a:solidFill>
            <a:schemeClr val="accent5">
              <a:lumMod val="40000"/>
              <a:lumOff val="60000"/>
            </a:schemeClr>
          </a:solidFill>
        </p:spPr>
        <p:txBody>
          <a:bodyPr wrap="square" rtlCol="0">
            <a:spAutoFit/>
          </a:bodyPr>
          <a:lstStyle/>
          <a:p>
            <a:r>
              <a:rPr lang="en-GE" dirty="0"/>
              <a:t>C</a:t>
            </a:r>
            <a:r>
              <a:rPr lang="en-US" dirty="0"/>
              <a:t>h</a:t>
            </a:r>
            <a:r>
              <a:rPr lang="en-GE" dirty="0"/>
              <a:t>ild per per teacher</a:t>
            </a:r>
          </a:p>
        </p:txBody>
      </p:sp>
    </p:spTree>
    <p:extLst>
      <p:ext uri="{BB962C8B-B14F-4D97-AF65-F5344CB8AC3E}">
        <p14:creationId xmlns:p14="http://schemas.microsoft.com/office/powerpoint/2010/main" val="86719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a:t>
            </a:r>
            <a:r>
              <a:rPr lang="en-US" sz="2931" dirty="0" err="1">
                <a:solidFill>
                  <a:srgbClr val="015C60"/>
                </a:solidFill>
                <a:latin typeface="Roboto Condensed"/>
              </a:rPr>
              <a:t>FamilyCentredECI</a:t>
            </a:r>
            <a:endParaRPr lang="en-US" sz="2931" dirty="0">
              <a:solidFill>
                <a:srgbClr val="015C60"/>
              </a:solidFill>
              <a:latin typeface="Roboto Condensed"/>
            </a:endParaRPr>
          </a:p>
        </p:txBody>
      </p:sp>
      <p:grpSp>
        <p:nvGrpSpPr>
          <p:cNvPr id="3" name="Group 3"/>
          <p:cNvGrpSpPr>
            <a:grpSpLocks noChangeAspect="1"/>
          </p:cNvGrpSpPr>
          <p:nvPr/>
        </p:nvGrpSpPr>
        <p:grpSpPr>
          <a:xfrm>
            <a:off x="575667" y="850244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710252" y="518739"/>
            <a:ext cx="16133102" cy="1101520"/>
          </a:xfrm>
          <a:prstGeom prst="rect">
            <a:avLst/>
          </a:prstGeom>
        </p:spPr>
        <p:txBody>
          <a:bodyPr wrap="square" lIns="0" tIns="0" rIns="0" bIns="0" rtlCol="0" anchor="t">
            <a:spAutoFit/>
          </a:bodyPr>
          <a:lstStyle/>
          <a:p>
            <a:pPr>
              <a:lnSpc>
                <a:spcPts val="9817"/>
              </a:lnSpc>
            </a:pPr>
            <a:r>
              <a:rPr lang="en-US" sz="4800" dirty="0">
                <a:solidFill>
                  <a:srgbClr val="015C60"/>
                </a:solidFill>
                <a:latin typeface="Open Sans Extra Bold"/>
              </a:rPr>
              <a:t>Transition from ECI to ECEC and early detection </a:t>
            </a:r>
          </a:p>
        </p:txBody>
      </p:sp>
      <p:sp>
        <p:nvSpPr>
          <p:cNvPr id="11" name="TextBox 11"/>
          <p:cNvSpPr txBox="1"/>
          <p:nvPr/>
        </p:nvSpPr>
        <p:spPr>
          <a:xfrm>
            <a:off x="924819" y="2089545"/>
            <a:ext cx="15450510" cy="7935955"/>
          </a:xfrm>
          <a:prstGeom prst="rect">
            <a:avLst/>
          </a:prstGeom>
        </p:spPr>
        <p:txBody>
          <a:bodyPr wrap="square" lIns="0" tIns="0" rIns="0" bIns="0" rtlCol="0" anchor="t">
            <a:spAutoFit/>
          </a:bodyPr>
          <a:lstStyle/>
          <a:p>
            <a:pPr marL="571500" indent="-571500">
              <a:lnSpc>
                <a:spcPts val="5151"/>
              </a:lnSpc>
              <a:buFont typeface="Arial" panose="020B0604020202020204" pitchFamily="34" charset="0"/>
              <a:buChar char="•"/>
            </a:pPr>
            <a:r>
              <a:rPr lang="en-US" sz="3679" dirty="0">
                <a:solidFill>
                  <a:srgbClr val="000000"/>
                </a:solidFill>
                <a:latin typeface="Lato"/>
              </a:rPr>
              <a:t>At ECI program in Georgia, Early Childhood interventionists visit children at natural environments including kindergartens</a:t>
            </a:r>
          </a:p>
          <a:p>
            <a:pPr marL="571500" indent="-571500">
              <a:lnSpc>
                <a:spcPts val="5151"/>
              </a:lnSpc>
              <a:buFont typeface="Arial" panose="020B0604020202020204" pitchFamily="34" charset="0"/>
              <a:buChar char="•"/>
            </a:pPr>
            <a:r>
              <a:rPr lang="en-US" sz="3679" dirty="0">
                <a:solidFill>
                  <a:srgbClr val="000000"/>
                </a:solidFill>
                <a:latin typeface="Lato"/>
              </a:rPr>
              <a:t>Their role at kindergartens include supporting  children’s inclusivity and integration in the classroom by:</a:t>
            </a:r>
          </a:p>
          <a:p>
            <a:pPr marL="1485900" lvl="2" indent="-571500">
              <a:lnSpc>
                <a:spcPts val="5151"/>
              </a:lnSpc>
              <a:buFont typeface="Arial" panose="020B0604020202020204" pitchFamily="34" charset="0"/>
              <a:buChar char="•"/>
            </a:pPr>
            <a:r>
              <a:rPr lang="en-US" sz="3200" b="1" dirty="0">
                <a:solidFill>
                  <a:schemeClr val="accent5">
                    <a:lumMod val="75000"/>
                  </a:schemeClr>
                </a:solidFill>
                <a:latin typeface="Lato"/>
              </a:rPr>
              <a:t>Environment assessment</a:t>
            </a:r>
          </a:p>
          <a:p>
            <a:pPr marL="1485900" lvl="2" indent="-571500">
              <a:lnSpc>
                <a:spcPts val="5151"/>
              </a:lnSpc>
              <a:buFont typeface="Arial" panose="020B0604020202020204" pitchFamily="34" charset="0"/>
              <a:buChar char="•"/>
            </a:pPr>
            <a:r>
              <a:rPr lang="en-US" sz="3200" b="1" dirty="0">
                <a:solidFill>
                  <a:schemeClr val="accent6">
                    <a:lumMod val="75000"/>
                  </a:schemeClr>
                </a:solidFill>
                <a:latin typeface="Lato"/>
              </a:rPr>
              <a:t>Assessment and coaching of classroom teaching methodology</a:t>
            </a:r>
          </a:p>
          <a:p>
            <a:pPr marL="1485900" lvl="2" indent="-571500">
              <a:lnSpc>
                <a:spcPts val="5151"/>
              </a:lnSpc>
              <a:buFont typeface="Arial" panose="020B0604020202020204" pitchFamily="34" charset="0"/>
              <a:buChar char="•"/>
            </a:pPr>
            <a:r>
              <a:rPr lang="en-US" sz="3200" b="1" dirty="0">
                <a:solidFill>
                  <a:srgbClr val="0070C0"/>
                </a:solidFill>
                <a:latin typeface="Lato"/>
              </a:rPr>
              <a:t>Sharing knowledge, information about the case and skills to Preschool staff, especially the classroom teacher</a:t>
            </a:r>
          </a:p>
          <a:p>
            <a:pPr marL="1485900" lvl="2" indent="-571500">
              <a:lnSpc>
                <a:spcPts val="5151"/>
              </a:lnSpc>
              <a:buFont typeface="Arial" panose="020B0604020202020204" pitchFamily="34" charset="0"/>
              <a:buChar char="•"/>
            </a:pPr>
            <a:r>
              <a:rPr lang="en-US" sz="3200" b="1" dirty="0">
                <a:solidFill>
                  <a:schemeClr val="tx2"/>
                </a:solidFill>
                <a:latin typeface="Lato"/>
              </a:rPr>
              <a:t>Assisting and supporting child in group sessions</a:t>
            </a:r>
          </a:p>
          <a:p>
            <a:pPr marL="1028700" lvl="1" indent="-571500">
              <a:lnSpc>
                <a:spcPts val="5151"/>
              </a:lnSpc>
              <a:buFont typeface="Arial" panose="020B0604020202020204" pitchFamily="34" charset="0"/>
              <a:buChar char="•"/>
            </a:pPr>
            <a:r>
              <a:rPr lang="en-US" sz="3679" dirty="0">
                <a:solidFill>
                  <a:srgbClr val="000000"/>
                </a:solidFill>
                <a:latin typeface="Lato"/>
              </a:rPr>
              <a:t>ECI Team prepares Transition plan 6-12 months prior child’s integration into ECEC</a:t>
            </a:r>
          </a:p>
          <a:p>
            <a:pPr marL="571500" indent="-571500">
              <a:lnSpc>
                <a:spcPts val="5151"/>
              </a:lnSpc>
              <a:buFont typeface="Arial" panose="020B0604020202020204" pitchFamily="34" charset="0"/>
              <a:buChar char="•"/>
            </a:pPr>
            <a:endParaRPr lang="en-US" sz="3679" dirty="0">
              <a:solidFill>
                <a:srgbClr val="000000"/>
              </a:solidFill>
              <a:latin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396296" y="206556"/>
            <a:ext cx="16133102" cy="2345001"/>
          </a:xfrm>
          <a:prstGeom prst="rect">
            <a:avLst/>
          </a:prstGeom>
        </p:spPr>
        <p:txBody>
          <a:bodyPr wrap="square" lIns="0" tIns="0" rIns="0" bIns="0" rtlCol="0" anchor="t">
            <a:spAutoFit/>
          </a:bodyPr>
          <a:lstStyle/>
          <a:p>
            <a:pPr>
              <a:lnSpc>
                <a:spcPts val="9817"/>
              </a:lnSpc>
            </a:pPr>
            <a:r>
              <a:rPr lang="en-US" sz="4400" dirty="0">
                <a:solidFill>
                  <a:srgbClr val="015C60"/>
                </a:solidFill>
                <a:latin typeface="Open Sans Extra Bold"/>
              </a:rPr>
              <a:t>Pilot Project in Kutaisi: Referral System and Individual Intervention for Children with Special Needs </a:t>
            </a:r>
          </a:p>
        </p:txBody>
      </p:sp>
      <p:sp>
        <p:nvSpPr>
          <p:cNvPr id="11" name="TextBox 11"/>
          <p:cNvSpPr txBox="1"/>
          <p:nvPr/>
        </p:nvSpPr>
        <p:spPr>
          <a:xfrm>
            <a:off x="1031006" y="6124104"/>
            <a:ext cx="17136663" cy="1267463"/>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dirty="0">
                <a:solidFill>
                  <a:srgbClr val="000000"/>
                </a:solidFill>
                <a:latin typeface="Lato"/>
              </a:rPr>
              <a:t>Multidisciplinary team approach in Early detection</a:t>
            </a:r>
          </a:p>
          <a:p>
            <a:pPr marL="571500" indent="-571500">
              <a:lnSpc>
                <a:spcPts val="5151"/>
              </a:lnSpc>
              <a:buFont typeface="Arial" panose="020B0604020202020204" pitchFamily="34" charset="0"/>
              <a:buChar char="•"/>
            </a:pPr>
            <a:endParaRPr lang="en-US" sz="3679" dirty="0">
              <a:solidFill>
                <a:srgbClr val="000000"/>
              </a:solidFill>
              <a:latin typeface="Lato"/>
            </a:endParaRPr>
          </a:p>
        </p:txBody>
      </p:sp>
      <p:graphicFrame>
        <p:nvGraphicFramePr>
          <p:cNvPr id="12" name="Content Placeholder 3">
            <a:extLst>
              <a:ext uri="{FF2B5EF4-FFF2-40B4-BE49-F238E27FC236}">
                <a16:creationId xmlns:a16="http://schemas.microsoft.com/office/drawing/2014/main" id="{FD483DF8-3004-6249-A11D-59CA3C964557}"/>
              </a:ext>
            </a:extLst>
          </p:cNvPr>
          <p:cNvGraphicFramePr>
            <a:graphicFrameLocks/>
          </p:cNvGraphicFramePr>
          <p:nvPr>
            <p:extLst>
              <p:ext uri="{D42A27DB-BD31-4B8C-83A1-F6EECF244321}">
                <p14:modId xmlns:p14="http://schemas.microsoft.com/office/powerpoint/2010/main" val="662387497"/>
              </p:ext>
            </p:extLst>
          </p:nvPr>
        </p:nvGraphicFramePr>
        <p:xfrm>
          <a:off x="0" y="3544523"/>
          <a:ext cx="19103882" cy="24361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5">
            <a:extLst>
              <a:ext uri="{FF2B5EF4-FFF2-40B4-BE49-F238E27FC236}">
                <a16:creationId xmlns:a16="http://schemas.microsoft.com/office/drawing/2014/main" id="{8B6F81E2-79BE-BF4C-A482-EDB0C4DC9800}"/>
              </a:ext>
            </a:extLst>
          </p:cNvPr>
          <p:cNvSpPr txBox="1">
            <a:spLocks noChangeArrowheads="1"/>
          </p:cNvSpPr>
          <p:nvPr/>
        </p:nvSpPr>
        <p:spPr bwMode="auto">
          <a:xfrm>
            <a:off x="2514600" y="6704277"/>
            <a:ext cx="9372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eaLnBrk="1" hangingPunct="1"/>
            <a:r>
              <a:rPr lang="en-US" altLang="en-GE" sz="2700" b="1" dirty="0">
                <a:solidFill>
                  <a:schemeClr val="accent2"/>
                </a:solidFill>
                <a:latin typeface="Sylfaen" pitchFamily="18" charset="0"/>
              </a:rPr>
              <a:t>Individual Family Service Plan (IFSP) </a:t>
            </a:r>
            <a:r>
              <a:rPr lang="ka-GE" altLang="en-GE" sz="2700" b="1" dirty="0">
                <a:solidFill>
                  <a:schemeClr val="accent2"/>
                </a:solidFill>
                <a:latin typeface="Sylfaen" pitchFamily="18" charset="0"/>
              </a:rPr>
              <a:t>Process in Preschools</a:t>
            </a:r>
            <a:endParaRPr lang="en-US" altLang="en-GE" sz="2700" b="1" dirty="0">
              <a:solidFill>
                <a:schemeClr val="accent2"/>
              </a:solidFill>
              <a:latin typeface="Sylfaen" pitchFamily="18" charset="0"/>
            </a:endParaRPr>
          </a:p>
        </p:txBody>
      </p:sp>
      <p:graphicFrame>
        <p:nvGraphicFramePr>
          <p:cNvPr id="14" name="Diagram 13">
            <a:extLst>
              <a:ext uri="{FF2B5EF4-FFF2-40B4-BE49-F238E27FC236}">
                <a16:creationId xmlns:a16="http://schemas.microsoft.com/office/drawing/2014/main" id="{0208C4AA-8EC7-D341-8D98-694DA6E0725F}"/>
              </a:ext>
            </a:extLst>
          </p:cNvPr>
          <p:cNvGraphicFramePr/>
          <p:nvPr>
            <p:extLst>
              <p:ext uri="{D42A27DB-BD31-4B8C-83A1-F6EECF244321}">
                <p14:modId xmlns:p14="http://schemas.microsoft.com/office/powerpoint/2010/main" val="420426934"/>
              </p:ext>
            </p:extLst>
          </p:nvPr>
        </p:nvGraphicFramePr>
        <p:xfrm>
          <a:off x="-4482" y="7314651"/>
          <a:ext cx="18288000" cy="25619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1">
            <a:extLst>
              <a:ext uri="{FF2B5EF4-FFF2-40B4-BE49-F238E27FC236}">
                <a16:creationId xmlns:a16="http://schemas.microsoft.com/office/drawing/2014/main" id="{7CB6105B-B67E-AE45-A58F-ED15C1990714}"/>
              </a:ext>
            </a:extLst>
          </p:cNvPr>
          <p:cNvSpPr txBox="1"/>
          <p:nvPr/>
        </p:nvSpPr>
        <p:spPr>
          <a:xfrm>
            <a:off x="702758" y="2815848"/>
            <a:ext cx="17136663" cy="1267463"/>
          </a:xfrm>
          <a:prstGeom prst="rect">
            <a:avLst/>
          </a:prstGeom>
        </p:spPr>
        <p:txBody>
          <a:bodyPr lIns="0" tIns="0" rIns="0" bIns="0" rtlCol="0" anchor="t">
            <a:spAutoFit/>
          </a:bodyPr>
          <a:lstStyle/>
          <a:p>
            <a:pPr marL="571500" indent="-571500">
              <a:lnSpc>
                <a:spcPts val="5151"/>
              </a:lnSpc>
              <a:buFont typeface="Arial" panose="020B0604020202020204" pitchFamily="34" charset="0"/>
              <a:buChar char="•"/>
            </a:pPr>
            <a:r>
              <a:rPr lang="en-US" sz="3679" dirty="0">
                <a:solidFill>
                  <a:srgbClr val="000000"/>
                </a:solidFill>
                <a:latin typeface="Lato"/>
              </a:rPr>
              <a:t>Transition Model:</a:t>
            </a:r>
          </a:p>
          <a:p>
            <a:pPr marL="571500" indent="-571500">
              <a:lnSpc>
                <a:spcPts val="5151"/>
              </a:lnSpc>
              <a:buFont typeface="Arial" panose="020B0604020202020204" pitchFamily="34" charset="0"/>
              <a:buChar char="•"/>
            </a:pPr>
            <a:endParaRPr lang="en-US" sz="3679" dirty="0">
              <a:solidFill>
                <a:srgbClr val="000000"/>
              </a:solidFill>
              <a:latin typeface="Lato"/>
            </a:endParaRPr>
          </a:p>
        </p:txBody>
      </p:sp>
    </p:spTree>
    <p:extLst>
      <p:ext uri="{BB962C8B-B14F-4D97-AF65-F5344CB8AC3E}">
        <p14:creationId xmlns:p14="http://schemas.microsoft.com/office/powerpoint/2010/main" val="19308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a:extLst>
              <a:ext uri="{FF2B5EF4-FFF2-40B4-BE49-F238E27FC236}">
                <a16:creationId xmlns:a16="http://schemas.microsoft.com/office/drawing/2014/main" id="{74C74F7C-965E-F04F-AB22-068933CF276D}"/>
              </a:ext>
            </a:extLst>
          </p:cNvPr>
          <p:cNvGrpSpPr/>
          <p:nvPr/>
        </p:nvGrpSpPr>
        <p:grpSpPr>
          <a:xfrm>
            <a:off x="16616516" y="-1153645"/>
            <a:ext cx="3342968" cy="3450005"/>
            <a:chOff x="0" y="0"/>
            <a:chExt cx="4457291" cy="4600006"/>
          </a:xfrm>
        </p:grpSpPr>
        <p:pic>
          <p:nvPicPr>
            <p:cNvPr id="11" name="Picture 6">
              <a:extLst>
                <a:ext uri="{FF2B5EF4-FFF2-40B4-BE49-F238E27FC236}">
                  <a16:creationId xmlns:a16="http://schemas.microsoft.com/office/drawing/2014/main" id="{5482D5C7-BF53-124D-801D-7860FDC1F0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12" name="Picture 7">
              <a:extLst>
                <a:ext uri="{FF2B5EF4-FFF2-40B4-BE49-F238E27FC236}">
                  <a16:creationId xmlns:a16="http://schemas.microsoft.com/office/drawing/2014/main" id="{BE7CB5DE-B9B1-9A4E-B398-8D1502BC70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13" name="Group 8">
              <a:extLst>
                <a:ext uri="{FF2B5EF4-FFF2-40B4-BE49-F238E27FC236}">
                  <a16:creationId xmlns:a16="http://schemas.microsoft.com/office/drawing/2014/main" id="{CA058A02-FFAB-5941-BFB8-9A5837B21399}"/>
                </a:ext>
              </a:extLst>
            </p:cNvPr>
            <p:cNvGrpSpPr>
              <a:grpSpLocks noChangeAspect="1"/>
            </p:cNvGrpSpPr>
            <p:nvPr/>
          </p:nvGrpSpPr>
          <p:grpSpPr>
            <a:xfrm rot="-5173002">
              <a:off x="735007" y="115077"/>
              <a:ext cx="3607208" cy="3607208"/>
              <a:chOff x="0" y="0"/>
              <a:chExt cx="12700000" cy="12700000"/>
            </a:xfrm>
          </p:grpSpPr>
          <p:sp>
            <p:nvSpPr>
              <p:cNvPr id="14" name="Freeform 9">
                <a:extLst>
                  <a:ext uri="{FF2B5EF4-FFF2-40B4-BE49-F238E27FC236}">
                    <a16:creationId xmlns:a16="http://schemas.microsoft.com/office/drawing/2014/main" id="{2EE168AC-3900-D94E-A3A4-B9E1713681CD}"/>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grpSp>
        <p:nvGrpSpPr>
          <p:cNvPr id="15" name="Group 3">
            <a:extLst>
              <a:ext uri="{FF2B5EF4-FFF2-40B4-BE49-F238E27FC236}">
                <a16:creationId xmlns:a16="http://schemas.microsoft.com/office/drawing/2014/main" id="{D9D35D6A-620A-514F-AFE3-95121D68A4F8}"/>
              </a:ext>
            </a:extLst>
          </p:cNvPr>
          <p:cNvGrpSpPr>
            <a:grpSpLocks noChangeAspect="1"/>
          </p:cNvGrpSpPr>
          <p:nvPr/>
        </p:nvGrpSpPr>
        <p:grpSpPr>
          <a:xfrm>
            <a:off x="270810" y="8481958"/>
            <a:ext cx="1515781" cy="1552684"/>
            <a:chOff x="0" y="0"/>
            <a:chExt cx="2086610" cy="2137410"/>
          </a:xfrm>
        </p:grpSpPr>
        <p:sp>
          <p:nvSpPr>
            <p:cNvPr id="16" name="Freeform 4">
              <a:extLst>
                <a:ext uri="{FF2B5EF4-FFF2-40B4-BE49-F238E27FC236}">
                  <a16:creationId xmlns:a16="http://schemas.microsoft.com/office/drawing/2014/main" id="{7365FDA1-DB38-FB48-BCF7-53A6290C83FE}"/>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7"/>
              <a:stretch>
                <a:fillRect l="-4042" r="-230835"/>
              </a:stretch>
            </a:blipFill>
          </p:spPr>
        </p:sp>
      </p:grpSp>
      <p:sp>
        <p:nvSpPr>
          <p:cNvPr id="3" name="Content Placeholder 2">
            <a:extLst>
              <a:ext uri="{FF2B5EF4-FFF2-40B4-BE49-F238E27FC236}">
                <a16:creationId xmlns:a16="http://schemas.microsoft.com/office/drawing/2014/main" id="{0D529677-3A82-7A43-8AA7-E8F9F5C319A9}"/>
              </a:ext>
            </a:extLst>
          </p:cNvPr>
          <p:cNvSpPr>
            <a:spLocks noGrp="1"/>
          </p:cNvSpPr>
          <p:nvPr>
            <p:ph idx="1"/>
          </p:nvPr>
        </p:nvSpPr>
        <p:spPr>
          <a:xfrm>
            <a:off x="167807" y="391432"/>
            <a:ext cx="8980674" cy="8895228"/>
          </a:xfrm>
        </p:spPr>
        <p:txBody>
          <a:bodyPr rtlCol="0">
            <a:normAutofit fontScale="92500" lnSpcReduction="20000"/>
          </a:bodyPr>
          <a:lstStyle/>
          <a:p>
            <a:pPr marL="0" indent="0">
              <a:buNone/>
              <a:defRPr/>
            </a:pPr>
            <a:r>
              <a:rPr lang="en-US" sz="3450" b="1" dirty="0">
                <a:latin typeface=""/>
              </a:rPr>
              <a:t>For Classrooms: </a:t>
            </a:r>
          </a:p>
          <a:p>
            <a:pPr>
              <a:defRPr/>
            </a:pPr>
            <a:r>
              <a:rPr lang="en-US" sz="3450" b="1" dirty="0">
                <a:latin typeface=""/>
              </a:rPr>
              <a:t>Preschool Wide Evaluation Tool (PRE-SET) and TPOT for assessing Program wide PBIS in all types of  early childhood settings across 8 key categories:</a:t>
            </a:r>
          </a:p>
          <a:p>
            <a:pPr lvl="1" indent="-576072">
              <a:defRPr/>
            </a:pPr>
            <a:r>
              <a:rPr lang="en-US" sz="2700" dirty="0">
                <a:latin typeface=""/>
              </a:rPr>
              <a:t>Taught behavioral expectations </a:t>
            </a:r>
          </a:p>
          <a:p>
            <a:pPr lvl="1" indent="-576072">
              <a:defRPr/>
            </a:pPr>
            <a:r>
              <a:rPr lang="en-US" sz="2700" dirty="0">
                <a:latin typeface=""/>
              </a:rPr>
              <a:t>response to appropriate and challenging behavior</a:t>
            </a:r>
          </a:p>
          <a:p>
            <a:pPr lvl="1" indent="-576072">
              <a:defRPr/>
            </a:pPr>
            <a:r>
              <a:rPr lang="en-US" sz="2700" dirty="0">
                <a:latin typeface=""/>
              </a:rPr>
              <a:t>organized and predictable environment</a:t>
            </a:r>
          </a:p>
          <a:p>
            <a:pPr lvl="1" indent="-576072">
              <a:defRPr/>
            </a:pPr>
            <a:r>
              <a:rPr lang="en-US" sz="2700" dirty="0">
                <a:latin typeface=""/>
              </a:rPr>
              <a:t>monitoring and decision making</a:t>
            </a:r>
          </a:p>
          <a:p>
            <a:pPr lvl="1" indent="-576072">
              <a:defRPr/>
            </a:pPr>
            <a:r>
              <a:rPr lang="en-US" sz="2700" dirty="0">
                <a:latin typeface=""/>
              </a:rPr>
              <a:t>family involvement</a:t>
            </a:r>
          </a:p>
          <a:p>
            <a:pPr lvl="1" indent="-576072">
              <a:defRPr/>
            </a:pPr>
            <a:r>
              <a:rPr lang="en-US" sz="2700" dirty="0">
                <a:latin typeface=""/>
              </a:rPr>
              <a:t>management</a:t>
            </a:r>
          </a:p>
          <a:p>
            <a:pPr lvl="1" indent="-576072">
              <a:defRPr/>
            </a:pPr>
            <a:r>
              <a:rPr lang="en-US" sz="2700" dirty="0">
                <a:latin typeface=""/>
              </a:rPr>
              <a:t>program support</a:t>
            </a:r>
          </a:p>
          <a:p>
            <a:pPr lvl="1" indent="-576072">
              <a:defRPr/>
            </a:pPr>
            <a:r>
              <a:rPr lang="ka-GE" sz="2700" dirty="0">
                <a:latin typeface=""/>
              </a:rPr>
              <a:t>Teacher Social Skills and Emotional competences;</a:t>
            </a:r>
            <a:endParaRPr lang="en-US" sz="2700" dirty="0">
              <a:latin typeface=""/>
            </a:endParaRPr>
          </a:p>
          <a:p>
            <a:pPr marL="166878" lvl="1" indent="0">
              <a:buNone/>
              <a:defRPr/>
            </a:pPr>
            <a:r>
              <a:rPr lang="en-US" sz="2700" b="1" dirty="0">
                <a:latin typeface=""/>
              </a:rPr>
              <a:t>For Children:</a:t>
            </a:r>
            <a:endParaRPr lang="en-US" sz="3000" b="1" dirty="0">
              <a:latin typeface=""/>
            </a:endParaRPr>
          </a:p>
          <a:p>
            <a:pPr marL="576072" indent="-576072">
              <a:defRPr/>
            </a:pPr>
            <a:r>
              <a:rPr lang="en-US" sz="3600" b="1" dirty="0">
                <a:latin typeface=""/>
              </a:rPr>
              <a:t>The DATA Model –for teaching Preschoolers with Autism</a:t>
            </a:r>
          </a:p>
          <a:p>
            <a:pPr marL="576072" indent="-576072">
              <a:defRPr/>
            </a:pPr>
            <a:r>
              <a:rPr lang="en-US" sz="3600" b="1" dirty="0">
                <a:latin typeface=""/>
              </a:rPr>
              <a:t>AGES AND STAGES QUESTIONNAIRE (ASQ-3, ASQ:SE) –Development screening</a:t>
            </a:r>
          </a:p>
          <a:p>
            <a:pPr marL="576072" indent="-576072">
              <a:defRPr/>
            </a:pPr>
            <a:r>
              <a:rPr lang="en-US" sz="3600" b="1" dirty="0">
                <a:latin typeface=""/>
              </a:rPr>
              <a:t>AEPS </a:t>
            </a:r>
            <a:endParaRPr lang="en-US" sz="2700" dirty="0">
              <a:latin typeface=""/>
            </a:endParaRPr>
          </a:p>
        </p:txBody>
      </p:sp>
      <p:pic>
        <p:nvPicPr>
          <p:cNvPr id="30723" name="Picture 4" descr="51js7vrsNGL._SX385_BO1,204,203,200_.jpg">
            <a:extLst>
              <a:ext uri="{FF2B5EF4-FFF2-40B4-BE49-F238E27FC236}">
                <a16:creationId xmlns:a16="http://schemas.microsoft.com/office/drawing/2014/main" id="{BDB856FE-F07C-DF49-9F20-C242FE461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1563" y="4610401"/>
            <a:ext cx="1903689" cy="245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92972B9B-67D4-A643-BDA6-2FF8E3D93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83573" y="4591839"/>
            <a:ext cx="1903691" cy="245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Screen Shot 2017-02-15 at 9.38.27 AM.png">
            <a:extLst>
              <a:ext uri="{FF2B5EF4-FFF2-40B4-BE49-F238E27FC236}">
                <a16:creationId xmlns:a16="http://schemas.microsoft.com/office/drawing/2014/main" id="{B565EE83-6B14-2D44-A2C7-6BC15B5E17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12827" y="4591839"/>
            <a:ext cx="1903689" cy="249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a:extLst>
              <a:ext uri="{FF2B5EF4-FFF2-40B4-BE49-F238E27FC236}">
                <a16:creationId xmlns:a16="http://schemas.microsoft.com/office/drawing/2014/main" id="{F3618927-A76F-6746-9D29-B57FED98B5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12827" y="7382355"/>
            <a:ext cx="2195516" cy="219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creen Shot 2017-02-26 at 1.16.21 PM.png">
            <a:extLst>
              <a:ext uri="{FF2B5EF4-FFF2-40B4-BE49-F238E27FC236}">
                <a16:creationId xmlns:a16="http://schemas.microsoft.com/office/drawing/2014/main" id="{703A2527-A8FE-3443-930B-90AA3A8C31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15437" y="7339012"/>
            <a:ext cx="1733072" cy="219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Demystifying Ages and Stages Questionnaires (ASQ): a simple tool and easy  to use! (developmental screening of children from 0-6 years) - CSSSPNQL">
            <a:extLst>
              <a:ext uri="{FF2B5EF4-FFF2-40B4-BE49-F238E27FC236}">
                <a16:creationId xmlns:a16="http://schemas.microsoft.com/office/drawing/2014/main" id="{D40644D8-662A-5E45-A7BF-47ACECCED5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0" y="7382355"/>
            <a:ext cx="2744394" cy="219551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CDAF65AF-3DC7-004E-B3EF-CC7BA683871B}"/>
              </a:ext>
            </a:extLst>
          </p:cNvPr>
          <p:cNvSpPr txBox="1">
            <a:spLocks/>
          </p:cNvSpPr>
          <p:nvPr/>
        </p:nvSpPr>
        <p:spPr>
          <a:xfrm>
            <a:off x="9110133" y="686636"/>
            <a:ext cx="8416705" cy="3853867"/>
          </a:xfrm>
          <a:prstGeom prst="rect">
            <a:avLst/>
          </a:prstGeom>
        </p:spPr>
        <p:txBody>
          <a:bodyPr>
            <a:normAutofit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defRPr/>
            </a:pPr>
            <a:r>
              <a:rPr lang="en-US" sz="6000" b="1" dirty="0">
                <a:solidFill>
                  <a:schemeClr val="accent5">
                    <a:lumMod val="50000"/>
                  </a:schemeClr>
                </a:solidFill>
                <a:latin typeface="Sylfaen" panose="010A0502050306030303" pitchFamily="18" charset="0"/>
              </a:rPr>
              <a:t>Pilot Project in Kutaisi: Tools for Early Detection and Transition to Universal Pyramid Model Classroom</a:t>
            </a:r>
            <a:endParaRPr lang="en-US" sz="6000" dirty="0">
              <a:solidFill>
                <a:schemeClr val="accent5">
                  <a:lumMod val="50000"/>
                </a:schemeClr>
              </a:solidFill>
            </a:endParaRPr>
          </a:p>
        </p:txBody>
      </p:sp>
      <p:sp>
        <p:nvSpPr>
          <p:cNvPr id="18" name="TextBox 2">
            <a:extLst>
              <a:ext uri="{FF2B5EF4-FFF2-40B4-BE49-F238E27FC236}">
                <a16:creationId xmlns:a16="http://schemas.microsoft.com/office/drawing/2014/main" id="{3BFB8087-1079-7345-8A7B-0B859D5AFD07}"/>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a:t>
            </a:r>
            <a:r>
              <a:rPr lang="en-US" sz="2931" dirty="0" err="1">
                <a:solidFill>
                  <a:srgbClr val="015C60"/>
                </a:solidFill>
                <a:latin typeface="Roboto Condensed"/>
              </a:rPr>
              <a:t>FamilyCentredECI</a:t>
            </a:r>
            <a:endParaRPr lang="en-US" sz="2931" dirty="0">
              <a:solidFill>
                <a:srgbClr val="015C60"/>
              </a:solidFill>
              <a:latin typeface="Roboto Condensed"/>
            </a:endParaRPr>
          </a:p>
        </p:txBody>
      </p:sp>
    </p:spTree>
    <p:extLst>
      <p:ext uri="{BB962C8B-B14F-4D97-AF65-F5344CB8AC3E}">
        <p14:creationId xmlns:p14="http://schemas.microsoft.com/office/powerpoint/2010/main" val="130799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168FE8-043B-E54A-B906-95E47F4FD7F7}"/>
              </a:ext>
            </a:extLst>
          </p:cNvPr>
          <p:cNvSpPr/>
          <p:nvPr/>
        </p:nvSpPr>
        <p:spPr>
          <a:xfrm>
            <a:off x="1771475" y="1577919"/>
            <a:ext cx="14873704" cy="7701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p>
        </p:txBody>
      </p:sp>
      <p:graphicFrame>
        <p:nvGraphicFramePr>
          <p:cNvPr id="8" name="Chart 7">
            <a:extLst>
              <a:ext uri="{FF2B5EF4-FFF2-40B4-BE49-F238E27FC236}">
                <a16:creationId xmlns:a16="http://schemas.microsoft.com/office/drawing/2014/main" id="{B373D64C-C325-6940-9D13-A79B263576BA}"/>
              </a:ext>
            </a:extLst>
          </p:cNvPr>
          <p:cNvGraphicFramePr>
            <a:graphicFrameLocks/>
          </p:cNvGraphicFramePr>
          <p:nvPr>
            <p:extLst>
              <p:ext uri="{D42A27DB-BD31-4B8C-83A1-F6EECF244321}">
                <p14:modId xmlns:p14="http://schemas.microsoft.com/office/powerpoint/2010/main" val="2600587903"/>
              </p:ext>
            </p:extLst>
          </p:nvPr>
        </p:nvGraphicFramePr>
        <p:xfrm>
          <a:off x="2148628" y="2050938"/>
          <a:ext cx="14367897" cy="718709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5">
            <a:extLst>
              <a:ext uri="{FF2B5EF4-FFF2-40B4-BE49-F238E27FC236}">
                <a16:creationId xmlns:a16="http://schemas.microsoft.com/office/drawing/2014/main" id="{8A30579A-9524-0F4C-8667-39093291B4DD}"/>
              </a:ext>
            </a:extLst>
          </p:cNvPr>
          <p:cNvGrpSpPr/>
          <p:nvPr/>
        </p:nvGrpSpPr>
        <p:grpSpPr>
          <a:xfrm>
            <a:off x="16026178" y="-1134665"/>
            <a:ext cx="3342968" cy="3450005"/>
            <a:chOff x="0" y="0"/>
            <a:chExt cx="4457291" cy="4600006"/>
          </a:xfrm>
        </p:grpSpPr>
        <p:pic>
          <p:nvPicPr>
            <p:cNvPr id="5" name="Picture 6">
              <a:extLst>
                <a:ext uri="{FF2B5EF4-FFF2-40B4-BE49-F238E27FC236}">
                  <a16:creationId xmlns:a16="http://schemas.microsoft.com/office/drawing/2014/main" id="{13EBB412-FEEE-0941-99BE-FE7906468D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6" name="Picture 7">
              <a:extLst>
                <a:ext uri="{FF2B5EF4-FFF2-40B4-BE49-F238E27FC236}">
                  <a16:creationId xmlns:a16="http://schemas.microsoft.com/office/drawing/2014/main" id="{EF0BEE12-2F50-3E4E-AFC9-85E0C6A6DA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9" name="Group 8">
              <a:extLst>
                <a:ext uri="{FF2B5EF4-FFF2-40B4-BE49-F238E27FC236}">
                  <a16:creationId xmlns:a16="http://schemas.microsoft.com/office/drawing/2014/main" id="{9A333D61-8C10-5D40-AD9D-20B73176E061}"/>
                </a:ext>
              </a:extLst>
            </p:cNvPr>
            <p:cNvGrpSpPr>
              <a:grpSpLocks noChangeAspect="1"/>
            </p:cNvGrpSpPr>
            <p:nvPr/>
          </p:nvGrpSpPr>
          <p:grpSpPr>
            <a:xfrm rot="-5173002">
              <a:off x="735007" y="115077"/>
              <a:ext cx="3607208" cy="3607208"/>
              <a:chOff x="0" y="0"/>
              <a:chExt cx="12700000" cy="12700000"/>
            </a:xfrm>
          </p:grpSpPr>
          <p:sp>
            <p:nvSpPr>
              <p:cNvPr id="10" name="Freeform 9">
                <a:extLst>
                  <a:ext uri="{FF2B5EF4-FFF2-40B4-BE49-F238E27FC236}">
                    <a16:creationId xmlns:a16="http://schemas.microsoft.com/office/drawing/2014/main" id="{29F260A3-9156-6040-9FA5-2BE3E1F0FD9C}"/>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grpSp>
        <p:nvGrpSpPr>
          <p:cNvPr id="11" name="Group 3">
            <a:extLst>
              <a:ext uri="{FF2B5EF4-FFF2-40B4-BE49-F238E27FC236}">
                <a16:creationId xmlns:a16="http://schemas.microsoft.com/office/drawing/2014/main" id="{1E6ACD89-A2D5-7D40-8928-1C1278C8A307}"/>
              </a:ext>
            </a:extLst>
          </p:cNvPr>
          <p:cNvGrpSpPr>
            <a:grpSpLocks noChangeAspect="1"/>
          </p:cNvGrpSpPr>
          <p:nvPr/>
        </p:nvGrpSpPr>
        <p:grpSpPr>
          <a:xfrm>
            <a:off x="575667" y="8502448"/>
            <a:ext cx="1515782" cy="1552685"/>
            <a:chOff x="0" y="0"/>
            <a:chExt cx="2086610" cy="2137410"/>
          </a:xfrm>
        </p:grpSpPr>
        <p:sp>
          <p:nvSpPr>
            <p:cNvPr id="12" name="Freeform 4">
              <a:extLst>
                <a:ext uri="{FF2B5EF4-FFF2-40B4-BE49-F238E27FC236}">
                  <a16:creationId xmlns:a16="http://schemas.microsoft.com/office/drawing/2014/main" id="{59CCEA82-1AAA-6F4A-A1DA-9A337BB49546}"/>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8"/>
              <a:stretch>
                <a:fillRect l="-4042" r="-230835"/>
              </a:stretch>
            </a:blipFill>
          </p:spPr>
        </p:sp>
      </p:grpSp>
      <p:sp>
        <p:nvSpPr>
          <p:cNvPr id="13" name="TextBox 2">
            <a:extLst>
              <a:ext uri="{FF2B5EF4-FFF2-40B4-BE49-F238E27FC236}">
                <a16:creationId xmlns:a16="http://schemas.microsoft.com/office/drawing/2014/main" id="{DFFE32A5-406C-7A4C-A820-7C6C15B43025}"/>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a:t>
            </a:r>
            <a:r>
              <a:rPr lang="en-US" sz="2931" dirty="0" err="1">
                <a:solidFill>
                  <a:srgbClr val="015C60"/>
                </a:solidFill>
                <a:latin typeface="Roboto Condensed"/>
              </a:rPr>
              <a:t>FamilyCentredECI</a:t>
            </a:r>
            <a:endParaRPr lang="en-US" sz="2931" dirty="0">
              <a:solidFill>
                <a:srgbClr val="015C60"/>
              </a:solidFill>
              <a:latin typeface="Roboto Condensed"/>
            </a:endParaRPr>
          </a:p>
        </p:txBody>
      </p:sp>
    </p:spTree>
    <p:extLst>
      <p:ext uri="{BB962C8B-B14F-4D97-AF65-F5344CB8AC3E}">
        <p14:creationId xmlns:p14="http://schemas.microsoft.com/office/powerpoint/2010/main" val="38163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a:solidFill>
                  <a:srgbClr val="015C60"/>
                </a:solidFill>
                <a:latin typeface="Roboto Condensed"/>
              </a:rPr>
              <a:t>#FamilyCentredECI</a:t>
            </a:r>
          </a:p>
        </p:txBody>
      </p:sp>
      <p:sp>
        <p:nvSpPr>
          <p:cNvPr id="6" name="TextBox 6"/>
          <p:cNvSpPr txBox="1"/>
          <p:nvPr/>
        </p:nvSpPr>
        <p:spPr>
          <a:xfrm>
            <a:off x="575667" y="1988272"/>
            <a:ext cx="17136663" cy="2667397"/>
          </a:xfrm>
          <a:prstGeom prst="rect">
            <a:avLst/>
          </a:prstGeom>
        </p:spPr>
        <p:txBody>
          <a:bodyPr lIns="0" tIns="0" rIns="0" bIns="0" rtlCol="0" anchor="t">
            <a:spAutoFit/>
          </a:bodyPr>
          <a:lstStyle/>
          <a:p>
            <a:pPr algn="ctr">
              <a:lnSpc>
                <a:spcPts val="5151"/>
              </a:lnSpc>
            </a:pPr>
            <a:r>
              <a:rPr lang="en-US" sz="6600" dirty="0">
                <a:solidFill>
                  <a:schemeClr val="bg2">
                    <a:lumMod val="25000"/>
                  </a:schemeClr>
                </a:solidFill>
                <a:latin typeface="Lato"/>
              </a:rPr>
              <a:t>Thank you! </a:t>
            </a:r>
            <a:r>
              <a:rPr lang="en-US" sz="6600" dirty="0">
                <a:solidFill>
                  <a:schemeClr val="bg2">
                    <a:lumMod val="25000"/>
                  </a:schemeClr>
                </a:solidFill>
                <a:latin typeface="Lato"/>
                <a:sym typeface="Wingdings" pitchFamily="2" charset="2"/>
              </a:rPr>
              <a:t></a:t>
            </a:r>
          </a:p>
          <a:p>
            <a:pPr algn="ctr">
              <a:lnSpc>
                <a:spcPts val="5151"/>
              </a:lnSpc>
            </a:pPr>
            <a:endParaRPr lang="en-US" sz="6600" dirty="0">
              <a:solidFill>
                <a:schemeClr val="bg2">
                  <a:lumMod val="25000"/>
                </a:schemeClr>
              </a:solidFill>
              <a:latin typeface="Lato"/>
              <a:sym typeface="Wingdings" pitchFamily="2" charset="2"/>
            </a:endParaRPr>
          </a:p>
          <a:p>
            <a:pPr algn="ctr">
              <a:lnSpc>
                <a:spcPts val="5151"/>
              </a:lnSpc>
            </a:pPr>
            <a:endParaRPr lang="en-US" sz="6600" dirty="0">
              <a:solidFill>
                <a:schemeClr val="bg2">
                  <a:lumMod val="25000"/>
                </a:schemeClr>
              </a:solidFill>
              <a:latin typeface="Lato"/>
              <a:sym typeface="Wingdings" pitchFamily="2" charset="2"/>
            </a:endParaRPr>
          </a:p>
          <a:p>
            <a:pPr algn="ctr">
              <a:lnSpc>
                <a:spcPts val="5151"/>
              </a:lnSpc>
            </a:pPr>
            <a:r>
              <a:rPr lang="en-US" sz="4800" dirty="0">
                <a:solidFill>
                  <a:schemeClr val="bg2">
                    <a:lumMod val="25000"/>
                  </a:schemeClr>
                </a:solidFill>
                <a:latin typeface="Lato"/>
                <a:sym typeface="Wingdings" pitchFamily="2" charset="2"/>
              </a:rPr>
              <a:t>Contact me at: </a:t>
            </a:r>
            <a:r>
              <a:rPr lang="en-US" sz="4800" dirty="0">
                <a:solidFill>
                  <a:schemeClr val="bg2">
                    <a:lumMod val="25000"/>
                  </a:schemeClr>
                </a:solidFill>
                <a:latin typeface="Lato"/>
                <a:sym typeface="Wingdings" pitchFamily="2" charset="2"/>
                <a:hlinkClick r:id="rId3"/>
              </a:rPr>
              <a:t>likamkhatvari@gmail.com</a:t>
            </a:r>
            <a:r>
              <a:rPr lang="en-US" sz="4800" dirty="0">
                <a:solidFill>
                  <a:schemeClr val="bg2">
                    <a:lumMod val="25000"/>
                  </a:schemeClr>
                </a:solidFill>
                <a:latin typeface="Lato"/>
                <a:sym typeface="Wingdings" pitchFamily="2" charset="2"/>
              </a:rPr>
              <a:t>  </a:t>
            </a:r>
            <a:endParaRPr lang="en-US" sz="4800" dirty="0">
              <a:solidFill>
                <a:schemeClr val="bg2">
                  <a:lumMod val="25000"/>
                </a:schemeClr>
              </a:solidFill>
              <a:latin typeface="Lato"/>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396902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2E7D3-8E94-4094-9AC5-9DB052725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6FFE54-CEBE-47BF-88A2-8DEEBC3BC5E5}">
  <ds:schemaRefs>
    <ds:schemaRef ds:uri="http://schemas.microsoft.com/office/2006/metadata/properties"/>
    <ds:schemaRef ds:uri="http://schemas.microsoft.com/office/infopath/2007/PartnerControls"/>
    <ds:schemaRef ds:uri="0b4e6542-4a28-464b-916a-ac287e1e15ef"/>
    <ds:schemaRef ds:uri="cae8c1b8-3cee-434b-8da9-32960356a7de"/>
  </ds:schemaRefs>
</ds:datastoreItem>
</file>

<file path=customXml/itemProps3.xml><?xml version="1.0" encoding="utf-8"?>
<ds:datastoreItem xmlns:ds="http://schemas.openxmlformats.org/officeDocument/2006/customXml" ds:itemID="{41792304-F52A-42B6-9B6D-647BBE12D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TotalTime>
  <Words>1034</Words>
  <Application>Microsoft Macintosh PowerPoint</Application>
  <PresentationFormat>Custom</PresentationFormat>
  <Paragraphs>101</Paragraphs>
  <Slides>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Open Sans Extra Bold</vt:lpstr>
      <vt:lpstr>bpgArial</vt:lpstr>
      <vt:lpstr>Calibri</vt:lpstr>
      <vt:lpstr>Sylfaen</vt:lpstr>
      <vt:lpstr>Arial</vt:lpstr>
      <vt:lpstr>Lato</vt:lpstr>
      <vt:lpstr>Roboto Condensed</vt:lpstr>
      <vt:lpstr>Roboto</vt:lpstr>
      <vt:lpstr>Open Sans</vt:lpstr>
      <vt:lpstr>Open Sans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Conference Albania presentation </dc:title>
  <cp:lastModifiedBy>Lika Mkhatvari</cp:lastModifiedBy>
  <cp:revision>15</cp:revision>
  <dcterms:created xsi:type="dcterms:W3CDTF">2006-08-16T00:00:00Z</dcterms:created>
  <dcterms:modified xsi:type="dcterms:W3CDTF">2023-06-01T11:11:41Z</dcterms:modified>
  <dc:identifier>DAFdWBxvyms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