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71" r:id="rId7"/>
    <p:sldId id="272" r:id="rId8"/>
    <p:sldId id="262" r:id="rId9"/>
    <p:sldId id="263" r:id="rId10"/>
    <p:sldId id="269" r:id="rId11"/>
    <p:sldId id="270" r:id="rId12"/>
    <p:sldId id="264" r:id="rId13"/>
    <p:sldId id="268" r:id="rId14"/>
    <p:sldId id="258"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Josefin Sans Regular" panose="020B0604020202020204" charset="0"/>
      <p:regular r:id="rId20"/>
    </p:embeddedFont>
    <p:embeddedFont>
      <p:font typeface="Oswald" panose="00000500000000000000"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E813D-4BE0-4071-8427-6A629EB7221A}" v="261" dt="2022-10-09T21:18:56.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cevadespus.ro/"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enil.e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7038" y="5384293"/>
            <a:ext cx="9539745" cy="265671"/>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3811223" y="0"/>
            <a:ext cx="4476777" cy="2170819"/>
          </a:xfrm>
          <a:prstGeom prst="rect">
            <a:avLst/>
          </a:prstGeom>
        </p:spPr>
      </p:pic>
      <p:pic>
        <p:nvPicPr>
          <p:cNvPr id="8" name="Picture 8"/>
          <p:cNvPicPr>
            <a:picLocks noChangeAspect="1"/>
          </p:cNvPicPr>
          <p:nvPr/>
        </p:nvPicPr>
        <p:blipFill>
          <a:blip r:embed="rId3"/>
          <a:srcRect/>
          <a:stretch>
            <a:fillRect/>
          </a:stretch>
        </p:blipFill>
        <p:spPr>
          <a:xfrm>
            <a:off x="7270401" y="9559500"/>
            <a:ext cx="3152802" cy="664955"/>
          </a:xfrm>
          <a:prstGeom prst="rect">
            <a:avLst/>
          </a:prstGeom>
        </p:spPr>
      </p:pic>
      <p:grpSp>
        <p:nvGrpSpPr>
          <p:cNvPr id="9" name="Group 9"/>
          <p:cNvGrpSpPr>
            <a:grpSpLocks noChangeAspect="1"/>
          </p:cNvGrpSpPr>
          <p:nvPr/>
        </p:nvGrpSpPr>
        <p:grpSpPr>
          <a:xfrm>
            <a:off x="10880643" y="2628257"/>
            <a:ext cx="6666491" cy="6666465"/>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0035" r="-69387"/>
              </a:stretch>
            </a:blipFill>
          </p:spPr>
        </p:sp>
      </p:grpSp>
      <p:sp>
        <p:nvSpPr>
          <p:cNvPr id="11" name="TextBox 11"/>
          <p:cNvSpPr txBox="1"/>
          <p:nvPr/>
        </p:nvSpPr>
        <p:spPr>
          <a:xfrm>
            <a:off x="788184" y="1281141"/>
            <a:ext cx="11870714" cy="3726726"/>
          </a:xfrm>
          <a:prstGeom prst="rect">
            <a:avLst/>
          </a:prstGeom>
        </p:spPr>
        <p:txBody>
          <a:bodyPr lIns="0" tIns="0" rIns="0" bIns="0" rtlCol="0" anchor="t">
            <a:spAutoFit/>
          </a:bodyPr>
          <a:lstStyle/>
          <a:p>
            <a:pPr>
              <a:lnSpc>
                <a:spcPts val="9872"/>
              </a:lnSpc>
            </a:pPr>
            <a:r>
              <a:rPr lang="en-US" sz="7051">
                <a:solidFill>
                  <a:srgbClr val="000000"/>
                </a:solidFill>
                <a:latin typeface="Oswald"/>
              </a:rPr>
              <a:t>Workshop </a:t>
            </a:r>
            <a:r>
              <a:rPr lang="en-GB" sz="7050" i="0">
                <a:solidFill>
                  <a:srgbClr val="2B2B2B"/>
                </a:solidFill>
                <a:effectLst/>
                <a:latin typeface="Oswald" panose="00000500000000000000" pitchFamily="2" charset="0"/>
              </a:rPr>
              <a:t>14: Self-advocacy in service development and improvement</a:t>
            </a:r>
            <a:endParaRPr lang="en-US" sz="7050">
              <a:solidFill>
                <a:srgbClr val="000000"/>
              </a:solidFill>
              <a:latin typeface="Oswald" panose="00000500000000000000" pitchFamily="2" charset="0"/>
            </a:endParaRPr>
          </a:p>
        </p:txBody>
      </p:sp>
      <p:sp>
        <p:nvSpPr>
          <p:cNvPr id="12" name="TextBox 12"/>
          <p:cNvSpPr txBox="1"/>
          <p:nvPr/>
        </p:nvSpPr>
        <p:spPr>
          <a:xfrm>
            <a:off x="230260" y="6626928"/>
            <a:ext cx="9682337" cy="665439"/>
          </a:xfrm>
          <a:prstGeom prst="rect">
            <a:avLst/>
          </a:prstGeom>
        </p:spPr>
        <p:txBody>
          <a:bodyPr wrap="square" lIns="0" tIns="0" rIns="0" bIns="0" rtlCol="0" anchor="t">
            <a:spAutoFit/>
          </a:bodyPr>
          <a:lstStyle/>
          <a:p>
            <a:pPr algn="ctr">
              <a:lnSpc>
                <a:spcPts val="5094"/>
              </a:lnSpc>
            </a:pPr>
            <a:r>
              <a:rPr lang="en-GB" sz="4548">
                <a:solidFill>
                  <a:srgbClr val="000000"/>
                </a:solidFill>
                <a:latin typeface="Josefin Sans Regular"/>
              </a:rPr>
              <a:t>Executive Director – CRPD Malta</a:t>
            </a: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58424" y="2170819"/>
            <a:ext cx="7302805" cy="7209861"/>
          </a:xfrm>
          <a:prstGeom prst="rect">
            <a:avLst/>
          </a:prstGeom>
        </p:spPr>
      </p:pic>
      <p:sp>
        <p:nvSpPr>
          <p:cNvPr id="14" name="TextBox 14"/>
          <p:cNvSpPr txBox="1"/>
          <p:nvPr/>
        </p:nvSpPr>
        <p:spPr>
          <a:xfrm>
            <a:off x="-636316" y="5961489"/>
            <a:ext cx="10880645" cy="665439"/>
          </a:xfrm>
          <a:prstGeom prst="rect">
            <a:avLst/>
          </a:prstGeom>
        </p:spPr>
        <p:txBody>
          <a:bodyPr wrap="square" lIns="0" tIns="0" rIns="0" bIns="0" rtlCol="0" anchor="t">
            <a:spAutoFit/>
          </a:bodyPr>
          <a:lstStyle/>
          <a:p>
            <a:pPr algn="ctr">
              <a:lnSpc>
                <a:spcPts val="5094"/>
              </a:lnSpc>
            </a:pPr>
            <a:r>
              <a:rPr lang="en-US" sz="4548">
                <a:solidFill>
                  <a:srgbClr val="000000"/>
                </a:solidFill>
                <a:latin typeface="Josefin Sans Regular"/>
              </a:rPr>
              <a:t>Moderated by </a:t>
            </a:r>
            <a:r>
              <a:rPr lang="en-US" sz="4548" b="1">
                <a:solidFill>
                  <a:srgbClr val="000000"/>
                </a:solidFill>
                <a:latin typeface="Josefin Sans Regular"/>
              </a:rPr>
              <a:t>Rhoda Garland</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15" name="TextBox 14">
            <a:extLst>
              <a:ext uri="{FF2B5EF4-FFF2-40B4-BE49-F238E27FC236}">
                <a16:creationId xmlns:a16="http://schemas.microsoft.com/office/drawing/2014/main" id="{B5022F7D-BB5E-1533-B523-8A8A4B3A7F71}"/>
              </a:ext>
            </a:extLst>
          </p:cNvPr>
          <p:cNvSpPr txBox="1"/>
          <p:nvPr/>
        </p:nvSpPr>
        <p:spPr>
          <a:xfrm>
            <a:off x="132834" y="9547824"/>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0" name="Tekstvak 9">
            <a:extLst>
              <a:ext uri="{FF2B5EF4-FFF2-40B4-BE49-F238E27FC236}">
                <a16:creationId xmlns:a16="http://schemas.microsoft.com/office/drawing/2014/main" id="{B699955B-39FA-B6B0-8C64-FAB6B59D06DD}"/>
              </a:ext>
            </a:extLst>
          </p:cNvPr>
          <p:cNvSpPr txBox="1"/>
          <p:nvPr/>
        </p:nvSpPr>
        <p:spPr>
          <a:xfrm>
            <a:off x="1023258" y="574774"/>
            <a:ext cx="15588342" cy="8402300"/>
          </a:xfrm>
          <a:prstGeom prst="rect">
            <a:avLst/>
          </a:prstGeom>
          <a:noFill/>
        </p:spPr>
        <p:txBody>
          <a:bodyPr wrap="square">
            <a:spAutoFit/>
          </a:bodyPr>
          <a:lstStyle/>
          <a:p>
            <a:r>
              <a:rPr lang="en-US" sz="3600" b="1">
                <a:solidFill>
                  <a:schemeClr val="accent5">
                    <a:lumMod val="75000"/>
                  </a:schemeClr>
                </a:solidFill>
              </a:rPr>
              <a:t>Limitations, challenges and lessons learned </a:t>
            </a:r>
          </a:p>
          <a:p>
            <a:endParaRPr lang="en-US" sz="2800"/>
          </a:p>
          <a:p>
            <a:r>
              <a:rPr lang="en-US" sz="2800" b="1"/>
              <a:t>The authenticity of the organisation </a:t>
            </a:r>
            <a:r>
              <a:rPr lang="en-US" sz="2800"/>
              <a:t>– people with disabilities speaking up for themselves – has been key for the progress achieved at local level. The local authorities were more willing to listen and take actions when disabled people themselves presented a problem or asked for a solution. </a:t>
            </a:r>
          </a:p>
          <a:p>
            <a:endParaRPr lang="en-US" sz="2800"/>
          </a:p>
          <a:p>
            <a:r>
              <a:rPr lang="en-US" sz="2800"/>
              <a:t>There have been a number of </a:t>
            </a:r>
            <a:r>
              <a:rPr lang="en-US" sz="2800" b="1"/>
              <a:t>internal and external challenges</a:t>
            </a:r>
            <a:r>
              <a:rPr lang="en-US" sz="2800"/>
              <a:t>. </a:t>
            </a:r>
          </a:p>
          <a:p>
            <a:r>
              <a:rPr lang="en-US" sz="2800" u="sng"/>
              <a:t>A key external challenge</a:t>
            </a:r>
            <a:r>
              <a:rPr lang="en-US" sz="2800"/>
              <a:t> is related to the barriers some disabled people face when joining Ceva de Spus. For example, people living in protected homes in the area were discouraged from joining the organisation by the manager of the setting.</a:t>
            </a:r>
          </a:p>
          <a:p>
            <a:r>
              <a:rPr lang="en-US" sz="2800" u="sng"/>
              <a:t>The internal challenges</a:t>
            </a:r>
            <a:r>
              <a:rPr lang="en-US" sz="2800"/>
              <a:t> include poor self-esteem and self-confidence among self-advocates, especially in the first years. </a:t>
            </a:r>
          </a:p>
          <a:p>
            <a:r>
              <a:rPr lang="en-US" sz="2800" u="sng"/>
              <a:t>Other challenges</a:t>
            </a:r>
            <a:r>
              <a:rPr lang="en-US" sz="2800"/>
              <a:t> included a lack of management skills and internal conflicts.</a:t>
            </a:r>
          </a:p>
          <a:p>
            <a:endParaRPr lang="en-US" sz="2800"/>
          </a:p>
          <a:p>
            <a:r>
              <a:rPr lang="en-US" sz="2800"/>
              <a:t>Further information: </a:t>
            </a:r>
            <a:r>
              <a:rPr lang="en-US" sz="2800">
                <a:hlinkClick r:id="rId3"/>
              </a:rPr>
              <a:t>www.cevadespus.ro</a:t>
            </a:r>
            <a:r>
              <a:rPr lang="en-US" sz="2800"/>
              <a:t>;  </a:t>
            </a:r>
          </a:p>
          <a:p>
            <a:endParaRPr lang="en-US" sz="2800"/>
          </a:p>
          <a:p>
            <a:r>
              <a:rPr lang="en-US" sz="2800"/>
              <a:t>This inspiring practice is extracted from the research publication: “TOWARDS INDEPENDENT LIVING: COLLECTION OF EXAMPLES FROM EUROPE” realised by EDF &amp; ENIL</a:t>
            </a:r>
          </a:p>
          <a:p>
            <a:r>
              <a:rPr lang="en-US" sz="2800"/>
              <a:t>Find more about it : </a:t>
            </a:r>
            <a:r>
              <a:rPr lang="en-US" sz="2800">
                <a:hlinkClick r:id="rId4"/>
              </a:rPr>
              <a:t>www.enil.eu</a:t>
            </a:r>
            <a:r>
              <a:rPr lang="en-US" sz="2800"/>
              <a:t>; </a:t>
            </a:r>
          </a:p>
        </p:txBody>
      </p:sp>
    </p:spTree>
    <p:extLst>
      <p:ext uri="{BB962C8B-B14F-4D97-AF65-F5344CB8AC3E}">
        <p14:creationId xmlns:p14="http://schemas.microsoft.com/office/powerpoint/2010/main" val="351969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15316200" cy="1163780"/>
          </a:xfrm>
          <a:prstGeom prst="rect">
            <a:avLst/>
          </a:prstGeom>
        </p:spPr>
        <p:txBody>
          <a:bodyPr wrap="square" lIns="0" tIns="0" rIns="0" bIns="0" rtlCol="0" anchor="t">
            <a:spAutoFit/>
          </a:bodyPr>
          <a:lstStyle/>
          <a:p>
            <a:pPr>
              <a:lnSpc>
                <a:spcPts val="9872"/>
              </a:lnSpc>
            </a:pPr>
            <a:r>
              <a:rPr lang="en-US" sz="7051">
                <a:solidFill>
                  <a:srgbClr val="000000"/>
                </a:solidFill>
                <a:latin typeface="Oswald"/>
              </a:rPr>
              <a:t>Discussion in small groups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2" name="TextBox 11">
            <a:extLst>
              <a:ext uri="{FF2B5EF4-FFF2-40B4-BE49-F238E27FC236}">
                <a16:creationId xmlns:a16="http://schemas.microsoft.com/office/drawing/2014/main" id="{0F35ED14-6E0D-B5ED-C522-7FE77D45DF69}"/>
              </a:ext>
            </a:extLst>
          </p:cNvPr>
          <p:cNvSpPr txBox="1"/>
          <p:nvPr/>
        </p:nvSpPr>
        <p:spPr>
          <a:xfrm>
            <a:off x="1190817" y="3189036"/>
            <a:ext cx="15316200" cy="6186309"/>
          </a:xfrm>
          <a:prstGeom prst="rect">
            <a:avLst/>
          </a:prstGeom>
          <a:noFill/>
        </p:spPr>
        <p:txBody>
          <a:bodyPr wrap="square">
            <a:spAutoFit/>
          </a:bodyPr>
          <a:lstStyle/>
          <a:p>
            <a:pPr lvl="1"/>
            <a:r>
              <a:rPr lang="en-GB" sz="3600" b="1">
                <a:solidFill>
                  <a:schemeClr val="accent5">
                    <a:lumMod val="75000"/>
                  </a:schemeClr>
                </a:solidFill>
              </a:rPr>
              <a:t>1. </a:t>
            </a:r>
            <a:r>
              <a:rPr lang="en-GB" sz="3600"/>
              <a:t>What are you currently doing to involve persons with disabilities in service delivery? (sharing good practices)</a:t>
            </a:r>
            <a:br>
              <a:rPr lang="en-GB" sz="3600"/>
            </a:br>
            <a:endParaRPr lang="en-GB" sz="3600"/>
          </a:p>
          <a:p>
            <a:pPr lvl="1"/>
            <a:r>
              <a:rPr lang="en-GB" sz="3600" b="1">
                <a:solidFill>
                  <a:schemeClr val="accent5">
                    <a:lumMod val="75000"/>
                  </a:schemeClr>
                </a:solidFill>
              </a:rPr>
              <a:t>2. </a:t>
            </a:r>
            <a:r>
              <a:rPr lang="en-GB" sz="3600"/>
              <a:t>What is needed to better involve persons with disabilities in all stages of the design, development and delivery of services? What are the criteria for self-advocates to be part of service development and delivery (e.g. training, financing, etc)?</a:t>
            </a:r>
            <a:br>
              <a:rPr lang="en-GB" sz="3600"/>
            </a:br>
            <a:endParaRPr lang="en-GB" sz="3600"/>
          </a:p>
          <a:p>
            <a:pPr lvl="1"/>
            <a:r>
              <a:rPr lang="en-GB" sz="3600" b="1">
                <a:solidFill>
                  <a:schemeClr val="accent5">
                    <a:lumMod val="75000"/>
                  </a:schemeClr>
                </a:solidFill>
              </a:rPr>
              <a:t>3</a:t>
            </a:r>
            <a:r>
              <a:rPr lang="en-GB" sz="3600">
                <a:solidFill>
                  <a:schemeClr val="accent5">
                    <a:lumMod val="75000"/>
                  </a:schemeClr>
                </a:solidFill>
              </a:rPr>
              <a:t>. </a:t>
            </a:r>
            <a:r>
              <a:rPr lang="en-GB" sz="3600"/>
              <a:t>How can persons with disabilities better be involved in the evaluation of (newly developed) services?</a:t>
            </a:r>
          </a:p>
          <a:p>
            <a:pPr lvl="1"/>
            <a:br>
              <a:rPr lang="en-GB" sz="1800"/>
            </a:br>
            <a:endParaRPr lang="en-GB" sz="1800"/>
          </a:p>
        </p:txBody>
      </p:sp>
    </p:spTree>
    <p:extLst>
      <p:ext uri="{BB962C8B-B14F-4D97-AF65-F5344CB8AC3E}">
        <p14:creationId xmlns:p14="http://schemas.microsoft.com/office/powerpoint/2010/main" val="325253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1219200" y="1353187"/>
            <a:ext cx="3200400" cy="1163780"/>
          </a:xfrm>
          <a:prstGeom prst="rect">
            <a:avLst/>
          </a:prstGeom>
        </p:spPr>
        <p:txBody>
          <a:bodyPr wrap="square" lIns="0" tIns="0" rIns="0" bIns="0" rtlCol="0" anchor="t">
            <a:spAutoFit/>
          </a:bodyPr>
          <a:lstStyle/>
          <a:p>
            <a:pPr>
              <a:lnSpc>
                <a:spcPts val="9872"/>
              </a:lnSpc>
            </a:pPr>
            <a:r>
              <a:rPr lang="en-US" sz="7051">
                <a:solidFill>
                  <a:srgbClr val="000000"/>
                </a:solidFill>
                <a:latin typeface="Oswald"/>
              </a:rPr>
              <a:t>Agenda </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9" name="TextBox 8">
            <a:extLst>
              <a:ext uri="{FF2B5EF4-FFF2-40B4-BE49-F238E27FC236}">
                <a16:creationId xmlns:a16="http://schemas.microsoft.com/office/drawing/2014/main" id="{84172ACA-6CD2-22A0-3FBD-AFAE91661B8B}"/>
              </a:ext>
            </a:extLst>
          </p:cNvPr>
          <p:cNvSpPr txBox="1"/>
          <p:nvPr/>
        </p:nvSpPr>
        <p:spPr>
          <a:xfrm>
            <a:off x="1752600" y="2857500"/>
            <a:ext cx="15468600" cy="5509200"/>
          </a:xfrm>
          <a:prstGeom prst="rect">
            <a:avLst/>
          </a:prstGeom>
          <a:noFill/>
        </p:spPr>
        <p:txBody>
          <a:bodyPr wrap="square" rtlCol="0">
            <a:spAutoFit/>
          </a:bodyPr>
          <a:lstStyle/>
          <a:p>
            <a:pPr marL="285750" indent="-285750">
              <a:buFont typeface="Arial" panose="020B0604020202020204" pitchFamily="34" charset="0"/>
              <a:buChar char="•"/>
            </a:pPr>
            <a:r>
              <a:rPr lang="en-GB" sz="3200" b="1">
                <a:solidFill>
                  <a:schemeClr val="accent5">
                    <a:lumMod val="75000"/>
                  </a:schemeClr>
                </a:solidFill>
              </a:rPr>
              <a:t>11:30 – 12:05</a:t>
            </a:r>
          </a:p>
          <a:p>
            <a:pPr marL="742950" lvl="1" indent="-285750">
              <a:buFont typeface="Arial" panose="020B0604020202020204" pitchFamily="34" charset="0"/>
              <a:buChar char="•"/>
            </a:pPr>
            <a:r>
              <a:rPr lang="en-GB" sz="3200"/>
              <a:t>Presentation by Marthese Mugliette – President, Malta Federation of Organisations Persons with Disability </a:t>
            </a:r>
          </a:p>
          <a:p>
            <a:pPr marL="742950" lvl="1" indent="-285750">
              <a:buFont typeface="Arial" panose="020B0604020202020204" pitchFamily="34" charset="0"/>
              <a:buChar char="•"/>
            </a:pPr>
            <a:r>
              <a:rPr lang="en-GB" sz="3200"/>
              <a:t>Presentation by Nadia Hadad – Co-chair, European Network for Independent Living</a:t>
            </a:r>
          </a:p>
          <a:p>
            <a:pPr marL="742950" lvl="1" indent="-285750">
              <a:buFont typeface="Arial" panose="020B0604020202020204" pitchFamily="34" charset="0"/>
              <a:buChar char="•"/>
            </a:pPr>
            <a:r>
              <a:rPr lang="en-GB" sz="3200"/>
              <a:t>Presentation by Justin Spiteri – Self-advocate from Malta</a:t>
            </a:r>
            <a:br>
              <a:rPr lang="en-GB" sz="3200"/>
            </a:br>
            <a:endParaRPr lang="en-GB" sz="3200"/>
          </a:p>
          <a:p>
            <a:pPr marL="285750" indent="-285750">
              <a:buFont typeface="Arial" panose="020B0604020202020204" pitchFamily="34" charset="0"/>
              <a:buChar char="•"/>
            </a:pPr>
            <a:r>
              <a:rPr lang="en-GB" sz="3200" b="1">
                <a:solidFill>
                  <a:schemeClr val="accent5">
                    <a:lumMod val="75000"/>
                  </a:schemeClr>
                </a:solidFill>
              </a:rPr>
              <a:t>12:05 – 12:15</a:t>
            </a:r>
          </a:p>
          <a:p>
            <a:pPr marL="742950" lvl="1" indent="-285750">
              <a:buFont typeface="Arial" panose="020B0604020202020204" pitchFamily="34" charset="0"/>
              <a:buChar char="•"/>
            </a:pPr>
            <a:r>
              <a:rPr lang="en-GB" sz="3200"/>
              <a:t>Q&amp;A</a:t>
            </a:r>
            <a:br>
              <a:rPr lang="en-GB" sz="3200"/>
            </a:br>
            <a:endParaRPr lang="en-GB" sz="3200"/>
          </a:p>
          <a:p>
            <a:pPr marL="285750" indent="-285750">
              <a:buFont typeface="Arial" panose="020B0604020202020204" pitchFamily="34" charset="0"/>
              <a:buChar char="•"/>
            </a:pPr>
            <a:r>
              <a:rPr lang="en-GB" sz="3200" b="1">
                <a:solidFill>
                  <a:schemeClr val="accent5">
                    <a:lumMod val="75000"/>
                  </a:schemeClr>
                </a:solidFill>
              </a:rPr>
              <a:t>12:15 – 13:00</a:t>
            </a:r>
          </a:p>
          <a:p>
            <a:pPr marL="742950" lvl="1" indent="-285750">
              <a:buFont typeface="Arial" panose="020B0604020202020204" pitchFamily="34" charset="0"/>
              <a:buChar char="•"/>
            </a:pPr>
            <a:r>
              <a:rPr lang="en-GB" sz="3200"/>
              <a:t>Discussion in small groups</a:t>
            </a:r>
          </a:p>
        </p:txBody>
      </p:sp>
    </p:spTree>
    <p:extLst>
      <p:ext uri="{BB962C8B-B14F-4D97-AF65-F5344CB8AC3E}">
        <p14:creationId xmlns:p14="http://schemas.microsoft.com/office/powerpoint/2010/main" val="382154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sp>
        <p:nvSpPr>
          <p:cNvPr id="11" name="TextBox 11"/>
          <p:cNvSpPr txBox="1"/>
          <p:nvPr/>
        </p:nvSpPr>
        <p:spPr>
          <a:xfrm>
            <a:off x="914400" y="495300"/>
            <a:ext cx="16764000" cy="1101135"/>
          </a:xfrm>
          <a:prstGeom prst="rect">
            <a:avLst/>
          </a:prstGeom>
        </p:spPr>
        <p:txBody>
          <a:bodyPr wrap="square" lIns="0" tIns="0" rIns="0" bIns="0" rtlCol="0" anchor="t">
            <a:spAutoFit/>
          </a:bodyPr>
          <a:lstStyle/>
          <a:p>
            <a:pPr>
              <a:lnSpc>
                <a:spcPts val="9872"/>
              </a:lnSpc>
            </a:pPr>
            <a:r>
              <a:rPr lang="en-US" sz="4400" b="1">
                <a:solidFill>
                  <a:srgbClr val="000000"/>
                </a:solidFill>
              </a:rPr>
              <a:t>Self-advocacy in service development and improvement by  ENIL</a:t>
            </a:r>
          </a:p>
        </p:txBody>
      </p:sp>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9" name="TextBox 8">
            <a:extLst>
              <a:ext uri="{FF2B5EF4-FFF2-40B4-BE49-F238E27FC236}">
                <a16:creationId xmlns:a16="http://schemas.microsoft.com/office/drawing/2014/main" id="{84172ACA-6CD2-22A0-3FBD-AFAE91661B8B}"/>
              </a:ext>
            </a:extLst>
          </p:cNvPr>
          <p:cNvSpPr txBox="1"/>
          <p:nvPr/>
        </p:nvSpPr>
        <p:spPr>
          <a:xfrm>
            <a:off x="838200" y="1714500"/>
            <a:ext cx="16992600" cy="8125301"/>
          </a:xfrm>
          <a:prstGeom prst="rect">
            <a:avLst/>
          </a:prstGeom>
          <a:noFill/>
        </p:spPr>
        <p:txBody>
          <a:bodyPr wrap="square" rtlCol="0">
            <a:spAutoFit/>
          </a:bodyPr>
          <a:lstStyle/>
          <a:p>
            <a:r>
              <a:rPr lang="en-US" sz="3600" b="1">
                <a:solidFill>
                  <a:schemeClr val="accent5">
                    <a:lumMod val="75000"/>
                  </a:schemeClr>
                </a:solidFill>
              </a:rPr>
              <a:t>The importance of adequate regulating frameworks</a:t>
            </a:r>
          </a:p>
          <a:p>
            <a:endParaRPr lang="en-US" sz="3600"/>
          </a:p>
          <a:p>
            <a:pPr marL="914400" lvl="1" indent="-457200">
              <a:buFont typeface="Wingdings" panose="05000000000000000000" pitchFamily="2" charset="2"/>
              <a:buChar char="Ø"/>
            </a:pPr>
            <a:r>
              <a:rPr lang="en-US" sz="3000" b="1"/>
              <a:t>Access to support (PA) should be a legal right</a:t>
            </a:r>
            <a:r>
              <a:rPr lang="en-US" sz="3000"/>
              <a:t>, to ensure that all disabled people who need support can get it, regardless of where they live, to have equal access to services and chances to live independently (no ‘postcode lottery’) with Direct payment models to allow more control over their support. </a:t>
            </a:r>
          </a:p>
          <a:p>
            <a:pPr marL="914400" lvl="1" indent="-457200">
              <a:buFont typeface="Wingdings" panose="05000000000000000000" pitchFamily="2" charset="2"/>
              <a:buChar char="Ø"/>
            </a:pPr>
            <a:r>
              <a:rPr lang="en-US" sz="3000"/>
              <a:t>There should be </a:t>
            </a:r>
            <a:r>
              <a:rPr lang="en-US" sz="3000" b="1"/>
              <a:t>a range of services available</a:t>
            </a:r>
            <a:r>
              <a:rPr lang="en-US" sz="3000"/>
              <a:t> for disabled people to choose from.</a:t>
            </a:r>
          </a:p>
          <a:p>
            <a:pPr marL="914400" lvl="1" indent="-457200">
              <a:buFont typeface="Wingdings" panose="05000000000000000000" pitchFamily="2" charset="2"/>
              <a:buChar char="Ø"/>
            </a:pPr>
            <a:r>
              <a:rPr lang="en-US" sz="3000" b="1"/>
              <a:t>Personal assistance is a key </a:t>
            </a:r>
            <a:r>
              <a:rPr lang="en-US" sz="3000"/>
              <a:t>independent living service. It should be available to all regardless of their impairment or age (people with intellectual disabilities and children)</a:t>
            </a:r>
          </a:p>
          <a:p>
            <a:pPr marL="914400" lvl="1" indent="-457200">
              <a:buFont typeface="Wingdings" panose="05000000000000000000" pitchFamily="2" charset="2"/>
              <a:buChar char="Ø"/>
            </a:pPr>
            <a:r>
              <a:rPr lang="en-US" sz="3000" b="1"/>
              <a:t>Mobile services </a:t>
            </a:r>
            <a:r>
              <a:rPr lang="en-US" sz="3000"/>
              <a:t>should be developed as a way to ensure access to quality support for people living in small towns or remote areas, to prevent institutionalisation and ensure a better quality of life for disabled people. </a:t>
            </a:r>
          </a:p>
          <a:p>
            <a:pPr marL="914400" lvl="1" indent="-457200">
              <a:buFont typeface="Wingdings" panose="05000000000000000000" pitchFamily="2" charset="2"/>
              <a:buChar char="Ø"/>
            </a:pPr>
            <a:r>
              <a:rPr lang="en-US" sz="3000" b="1"/>
              <a:t>Guardianship laws, </a:t>
            </a:r>
            <a:r>
              <a:rPr lang="en-US" sz="3000" u="sng"/>
              <a:t>which deprive disabled people of legal capacity</a:t>
            </a:r>
            <a:r>
              <a:rPr lang="en-US" sz="3000"/>
              <a:t>, should be abolished and supported decision-making alternatives should be introduced. </a:t>
            </a:r>
          </a:p>
          <a:p>
            <a:pPr marL="914400" lvl="1" indent="-457200">
              <a:buFont typeface="Wingdings" panose="05000000000000000000" pitchFamily="2" charset="2"/>
              <a:buChar char="Ø"/>
            </a:pPr>
            <a:r>
              <a:rPr lang="en-US" sz="3000" b="1"/>
              <a:t>Peer support </a:t>
            </a:r>
            <a:r>
              <a:rPr lang="en-US" sz="3000"/>
              <a:t>is one of the pillars of independent living. Its development should be supported financially by the State, to ensure that all disabled people have access to such support for as long as they need it.</a:t>
            </a:r>
          </a:p>
        </p:txBody>
      </p:sp>
    </p:spTree>
    <p:extLst>
      <p:ext uri="{BB962C8B-B14F-4D97-AF65-F5344CB8AC3E}">
        <p14:creationId xmlns:p14="http://schemas.microsoft.com/office/powerpoint/2010/main" val="26566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9" name="TextBox 8">
            <a:extLst>
              <a:ext uri="{FF2B5EF4-FFF2-40B4-BE49-F238E27FC236}">
                <a16:creationId xmlns:a16="http://schemas.microsoft.com/office/drawing/2014/main" id="{84172ACA-6CD2-22A0-3FBD-AFAE91661B8B}"/>
              </a:ext>
            </a:extLst>
          </p:cNvPr>
          <p:cNvSpPr txBox="1"/>
          <p:nvPr/>
        </p:nvSpPr>
        <p:spPr>
          <a:xfrm>
            <a:off x="381000" y="723900"/>
            <a:ext cx="17830800" cy="8156079"/>
          </a:xfrm>
          <a:prstGeom prst="rect">
            <a:avLst/>
          </a:prstGeom>
          <a:noFill/>
        </p:spPr>
        <p:txBody>
          <a:bodyPr wrap="square" rtlCol="0">
            <a:spAutoFit/>
          </a:bodyPr>
          <a:lstStyle/>
          <a:p>
            <a:r>
              <a:rPr lang="en-US" sz="3600" b="1">
                <a:solidFill>
                  <a:schemeClr val="accent5">
                    <a:lumMod val="75000"/>
                  </a:schemeClr>
                </a:solidFill>
              </a:rPr>
              <a:t>The importance of adequate regulating frameworks</a:t>
            </a:r>
          </a:p>
          <a:p>
            <a:endParaRPr lang="en-US" sz="3600"/>
          </a:p>
          <a:p>
            <a:pPr marL="914400" lvl="1" indent="-457200">
              <a:buFont typeface="Wingdings" panose="05000000000000000000" pitchFamily="2" charset="2"/>
              <a:buChar char="Ø"/>
            </a:pPr>
            <a:r>
              <a:rPr lang="en-US" sz="3000"/>
              <a:t>The provision of </a:t>
            </a:r>
            <a:r>
              <a:rPr lang="en-US" sz="3000" b="1"/>
              <a:t>housing and support</a:t>
            </a:r>
            <a:r>
              <a:rPr lang="en-US" sz="3000"/>
              <a:t> should be </a:t>
            </a:r>
            <a:r>
              <a:rPr lang="en-US" sz="3000" b="1"/>
              <a:t>separated. </a:t>
            </a:r>
          </a:p>
          <a:p>
            <a:pPr marL="914400" lvl="1" indent="-457200">
              <a:buFont typeface="Wingdings" panose="05000000000000000000" pitchFamily="2" charset="2"/>
              <a:buChar char="Ø"/>
            </a:pPr>
            <a:r>
              <a:rPr lang="en-US" sz="3000" b="1"/>
              <a:t>Accessible and affordable housing</a:t>
            </a:r>
            <a:r>
              <a:rPr lang="en-US" sz="3000"/>
              <a:t> options should be made available to disabled people in regular apartments or houses dispersed </a:t>
            </a:r>
            <a:r>
              <a:rPr lang="en-US" sz="3000" b="1"/>
              <a:t>in the community. </a:t>
            </a:r>
          </a:p>
          <a:p>
            <a:pPr marL="914400" lvl="1" indent="-457200">
              <a:buFont typeface="Wingdings" panose="05000000000000000000" pitchFamily="2" charset="2"/>
              <a:buChar char="Ø"/>
            </a:pPr>
            <a:r>
              <a:rPr lang="en-US" sz="3000"/>
              <a:t>Disabled people should be </a:t>
            </a:r>
            <a:r>
              <a:rPr lang="en-US" sz="3000" b="1"/>
              <a:t>involved at all levels</a:t>
            </a:r>
            <a:r>
              <a:rPr lang="en-US" sz="3000"/>
              <a:t> – design, strategic, operational, monitoring and evaluation. </a:t>
            </a:r>
          </a:p>
          <a:p>
            <a:pPr marL="914400" lvl="1" indent="-457200">
              <a:buFont typeface="Wingdings" panose="05000000000000000000" pitchFamily="2" charset="2"/>
              <a:buChar char="Ø"/>
            </a:pPr>
            <a:r>
              <a:rPr lang="en-US" sz="3000"/>
              <a:t>The need to </a:t>
            </a:r>
            <a:r>
              <a:rPr lang="en-US" sz="3000" b="1"/>
              <a:t>involve</a:t>
            </a:r>
            <a:r>
              <a:rPr lang="en-US" sz="3000"/>
              <a:t> disabled people </a:t>
            </a:r>
            <a:r>
              <a:rPr lang="en-US" sz="3000" b="1"/>
              <a:t>should be set in law</a:t>
            </a:r>
            <a:r>
              <a:rPr lang="en-US" sz="3000"/>
              <a:t>, to ensure that it is implemented. The process should be </a:t>
            </a:r>
            <a:r>
              <a:rPr lang="en-US" sz="3000" u="sng"/>
              <a:t>democratic and transparent</a:t>
            </a:r>
            <a:r>
              <a:rPr lang="en-US" sz="3000"/>
              <a:t> – there should be clear rules with regard to who can participate and how, and information about the discussions and decisions made should be publicly available. It is essential to ensure that the process is </a:t>
            </a:r>
            <a:r>
              <a:rPr lang="en-US" sz="3000" u="sng"/>
              <a:t>accessible for all disabled people</a:t>
            </a:r>
            <a:r>
              <a:rPr lang="en-US" sz="3000"/>
              <a:t>. This might involve the provision of information in accessible formats, </a:t>
            </a:r>
            <a:r>
              <a:rPr lang="en-GB" sz="3000"/>
              <a:t>organising</a:t>
            </a:r>
            <a:r>
              <a:rPr lang="en-US" sz="3000"/>
              <a:t> meetings in accessible places, securing sign language interpretation during meetings or other support. It may also involve providing enough time for consultations.</a:t>
            </a:r>
          </a:p>
          <a:p>
            <a:pPr marL="914400" lvl="1" indent="-457200">
              <a:buFont typeface="Wingdings" panose="05000000000000000000" pitchFamily="2" charset="2"/>
              <a:buChar char="Ø"/>
            </a:pPr>
            <a:r>
              <a:rPr lang="en-US" sz="3000" b="1"/>
              <a:t>Self-advocacy:</a:t>
            </a:r>
            <a:r>
              <a:rPr lang="en-US" sz="3000"/>
              <a:t> Accessible information and training about their rights should be made available to all disabled people. Development of self-advocacy should be supported financially by the state, as it is essential for empowering disabled people, for supporting their independence and for changing public attitudes. </a:t>
            </a:r>
          </a:p>
          <a:p>
            <a:pPr lvl="1"/>
            <a:endParaRPr lang="en-US" sz="3200"/>
          </a:p>
        </p:txBody>
      </p:sp>
    </p:spTree>
    <p:extLst>
      <p:ext uri="{BB962C8B-B14F-4D97-AF65-F5344CB8AC3E}">
        <p14:creationId xmlns:p14="http://schemas.microsoft.com/office/powerpoint/2010/main" val="328116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2" name="Tekstvak 11">
            <a:extLst>
              <a:ext uri="{FF2B5EF4-FFF2-40B4-BE49-F238E27FC236}">
                <a16:creationId xmlns:a16="http://schemas.microsoft.com/office/drawing/2014/main" id="{BAB5E07F-C869-9A99-CEEC-7796A4677769}"/>
              </a:ext>
            </a:extLst>
          </p:cNvPr>
          <p:cNvSpPr txBox="1"/>
          <p:nvPr/>
        </p:nvSpPr>
        <p:spPr>
          <a:xfrm>
            <a:off x="963390" y="2400300"/>
            <a:ext cx="16943609" cy="6247864"/>
          </a:xfrm>
          <a:prstGeom prst="rect">
            <a:avLst/>
          </a:prstGeom>
          <a:noFill/>
        </p:spPr>
        <p:txBody>
          <a:bodyPr wrap="square">
            <a:spAutoFit/>
          </a:bodyPr>
          <a:lstStyle/>
          <a:p>
            <a:r>
              <a:rPr lang="en-GB" sz="3600" b="1">
                <a:solidFill>
                  <a:schemeClr val="accent5">
                    <a:lumMod val="75000"/>
                  </a:schemeClr>
                </a:solidFill>
              </a:rPr>
              <a:t>Background </a:t>
            </a:r>
            <a:endParaRPr lang="en-US" sz="3600"/>
          </a:p>
          <a:p>
            <a:r>
              <a:rPr lang="en-US" sz="2800"/>
              <a:t>Most people with disabilities in Romania remain excluded from society. </a:t>
            </a:r>
          </a:p>
          <a:p>
            <a:r>
              <a:rPr lang="en-US" sz="2800"/>
              <a:t>At present, there are still more then </a:t>
            </a:r>
            <a:r>
              <a:rPr lang="en-US" sz="2800" b="1"/>
              <a:t>17,000 children and 18,000 adults </a:t>
            </a:r>
            <a:r>
              <a:rPr lang="en-US" sz="2800"/>
              <a:t>with disabilities living in residential institutions, where they face abuse, violence and inhuman treatment. </a:t>
            </a:r>
          </a:p>
          <a:p>
            <a:r>
              <a:rPr lang="en-US" sz="2800" b="1"/>
              <a:t>Those living in the community</a:t>
            </a:r>
            <a:r>
              <a:rPr lang="en-US" sz="2800"/>
              <a:t>, in their families, </a:t>
            </a:r>
            <a:r>
              <a:rPr lang="en-US" sz="2800" b="1"/>
              <a:t>remain isolated and excluded </a:t>
            </a:r>
            <a:r>
              <a:rPr lang="en-US" sz="2800"/>
              <a:t>because of the limited availability of support services. Families that have a disabled member live in poverty and are struggling to survive.</a:t>
            </a:r>
          </a:p>
          <a:p>
            <a:r>
              <a:rPr lang="en-US" sz="2800"/>
              <a:t>The only </a:t>
            </a:r>
            <a:r>
              <a:rPr lang="en-US" sz="2800" b="1"/>
              <a:t>cross-disability organisations of self-advocates</a:t>
            </a:r>
            <a:r>
              <a:rPr lang="en-US" sz="2800"/>
              <a:t>, is </a:t>
            </a:r>
            <a:r>
              <a:rPr lang="en-GB" sz="2800" b="1"/>
              <a:t>Ceva</a:t>
            </a:r>
            <a:r>
              <a:rPr lang="en-US" sz="2800" b="1"/>
              <a:t> de Spus</a:t>
            </a:r>
            <a:r>
              <a:rPr lang="en-US" sz="2800"/>
              <a:t> (in English – something to say). </a:t>
            </a:r>
          </a:p>
          <a:p>
            <a:r>
              <a:rPr lang="en-US" sz="2800"/>
              <a:t>Ceva de Spus</a:t>
            </a:r>
            <a:r>
              <a:rPr lang="en-US" sz="2800" u="sng"/>
              <a:t> unites self advocates with physical and intellectual disabilities,</a:t>
            </a:r>
            <a:r>
              <a:rPr lang="en-US" sz="2800"/>
              <a:t> working to raise society’s awareness about the barriers disabled people face to participate in the community and to show that they too can live an ordinary life.</a:t>
            </a:r>
          </a:p>
          <a:p>
            <a:r>
              <a:rPr lang="en-US" sz="2800"/>
              <a:t>Ceva de Spus started in 2010 in Timisoara as an informal group of people with disabilities living in the community. </a:t>
            </a:r>
          </a:p>
          <a:p>
            <a:r>
              <a:rPr lang="en-US" sz="2800"/>
              <a:t>One year later, as they grew and realised they needed to be more visible, they recruited a support person to help them get organized and in 2013 they were officially registered as a legal entity. </a:t>
            </a:r>
          </a:p>
          <a:p>
            <a:endParaRPr lang="nl-BE" sz="2800"/>
          </a:p>
        </p:txBody>
      </p:sp>
      <p:sp>
        <p:nvSpPr>
          <p:cNvPr id="13" name="TextBox 11">
            <a:extLst>
              <a:ext uri="{FF2B5EF4-FFF2-40B4-BE49-F238E27FC236}">
                <a16:creationId xmlns:a16="http://schemas.microsoft.com/office/drawing/2014/main" id="{C63DA161-963F-7EE2-465F-E27B96F614BA}"/>
              </a:ext>
            </a:extLst>
          </p:cNvPr>
          <p:cNvSpPr txBox="1"/>
          <p:nvPr/>
        </p:nvSpPr>
        <p:spPr>
          <a:xfrm>
            <a:off x="990600" y="-1028700"/>
            <a:ext cx="16105409" cy="4345613"/>
          </a:xfrm>
          <a:prstGeom prst="rect">
            <a:avLst/>
          </a:prstGeom>
        </p:spPr>
        <p:txBody>
          <a:bodyPr wrap="square" lIns="0" tIns="0" rIns="0" bIns="0" rtlCol="0" anchor="t">
            <a:spAutoFit/>
          </a:bodyPr>
          <a:lstStyle/>
          <a:p>
            <a:pPr>
              <a:lnSpc>
                <a:spcPts val="9872"/>
              </a:lnSpc>
            </a:pPr>
            <a:endParaRPr lang="en-US" sz="4000" b="1">
              <a:solidFill>
                <a:srgbClr val="000000"/>
              </a:solidFill>
            </a:endParaRPr>
          </a:p>
          <a:p>
            <a:pPr>
              <a:lnSpc>
                <a:spcPts val="9872"/>
              </a:lnSpc>
            </a:pPr>
            <a:r>
              <a:rPr lang="en-US" sz="4000" b="1">
                <a:solidFill>
                  <a:srgbClr val="000000"/>
                </a:solidFill>
              </a:rPr>
              <a:t>Inspiring practice: </a:t>
            </a:r>
          </a:p>
          <a:p>
            <a:r>
              <a:rPr lang="en-US" sz="4000" b="1">
                <a:solidFill>
                  <a:srgbClr val="000000"/>
                </a:solidFill>
              </a:rPr>
              <a:t>Self-Advocacy of Disabled People – Ceva De Spus, Romania</a:t>
            </a:r>
          </a:p>
          <a:p>
            <a:pPr>
              <a:lnSpc>
                <a:spcPts val="9872"/>
              </a:lnSpc>
            </a:pPr>
            <a:endParaRPr lang="en-US" sz="7051">
              <a:solidFill>
                <a:srgbClr val="000000"/>
              </a:solidFill>
            </a:endParaRPr>
          </a:p>
        </p:txBody>
      </p:sp>
    </p:spTree>
    <p:extLst>
      <p:ext uri="{BB962C8B-B14F-4D97-AF65-F5344CB8AC3E}">
        <p14:creationId xmlns:p14="http://schemas.microsoft.com/office/powerpoint/2010/main" val="267259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0" name="Tekstvak 9">
            <a:extLst>
              <a:ext uri="{FF2B5EF4-FFF2-40B4-BE49-F238E27FC236}">
                <a16:creationId xmlns:a16="http://schemas.microsoft.com/office/drawing/2014/main" id="{C50797CE-6C15-6938-79FD-BAE94CBCE639}"/>
              </a:ext>
            </a:extLst>
          </p:cNvPr>
          <p:cNvSpPr txBox="1"/>
          <p:nvPr/>
        </p:nvSpPr>
        <p:spPr>
          <a:xfrm>
            <a:off x="838200" y="495300"/>
            <a:ext cx="15773400" cy="9264075"/>
          </a:xfrm>
          <a:prstGeom prst="rect">
            <a:avLst/>
          </a:prstGeom>
          <a:noFill/>
        </p:spPr>
        <p:txBody>
          <a:bodyPr wrap="square">
            <a:spAutoFit/>
          </a:bodyPr>
          <a:lstStyle/>
          <a:p>
            <a:r>
              <a:rPr lang="en-GB" sz="3600" b="1">
                <a:solidFill>
                  <a:schemeClr val="accent5">
                    <a:lumMod val="75000"/>
                  </a:schemeClr>
                </a:solidFill>
              </a:rPr>
              <a:t>Description of the organisations decision-makers </a:t>
            </a:r>
          </a:p>
          <a:p>
            <a:endParaRPr lang="en-GB" sz="2800" b="1">
              <a:solidFill>
                <a:schemeClr val="accent5">
                  <a:lumMod val="75000"/>
                </a:schemeClr>
              </a:solidFill>
            </a:endParaRPr>
          </a:p>
          <a:p>
            <a:r>
              <a:rPr lang="en-US" sz="2800"/>
              <a:t>The organisation is run by a </a:t>
            </a:r>
            <a:r>
              <a:rPr lang="en-US" sz="2800" b="1"/>
              <a:t>Board</a:t>
            </a:r>
            <a:r>
              <a:rPr lang="en-US" sz="2800"/>
              <a:t>, </a:t>
            </a:r>
            <a:r>
              <a:rPr lang="en-US" sz="2800" u="sng"/>
              <a:t>consisting of five people</a:t>
            </a:r>
            <a:r>
              <a:rPr lang="en-US" sz="2800"/>
              <a:t> – two co-presidents and two vice-presidents (one with a physical and one with an intellectual disability) and one secretary. </a:t>
            </a:r>
          </a:p>
          <a:p>
            <a:r>
              <a:rPr lang="en-US" sz="2800"/>
              <a:t>The Board meets every week to discuss the work of the organisation, to plan activities for the coming week and to decide what needs to be discussed with the members of the organisation. </a:t>
            </a:r>
          </a:p>
          <a:p>
            <a:r>
              <a:rPr lang="en-US" sz="2800"/>
              <a:t>The Board reports to the General Assembly, which meets twice a year. </a:t>
            </a:r>
          </a:p>
          <a:p>
            <a:r>
              <a:rPr lang="en-US" sz="2800" b="1"/>
              <a:t>Active members</a:t>
            </a:r>
            <a:r>
              <a:rPr lang="en-US" sz="2800"/>
              <a:t> also meet every week to talk about pending issues and to decide on which activities they would like to get involved in. The minutes from the meeting are then sent to all members. </a:t>
            </a:r>
          </a:p>
          <a:p>
            <a:r>
              <a:rPr lang="en-US" sz="2800" b="1"/>
              <a:t>The staff</a:t>
            </a:r>
            <a:r>
              <a:rPr lang="en-US" sz="2800"/>
              <a:t> of the organisation include </a:t>
            </a:r>
            <a:r>
              <a:rPr lang="en-US" sz="2800" u="sng"/>
              <a:t>two self-advocates</a:t>
            </a:r>
            <a:r>
              <a:rPr lang="en-US" sz="2800"/>
              <a:t> – one full-time and one part-time – and </a:t>
            </a:r>
            <a:r>
              <a:rPr lang="en-US" sz="2800" u="sng"/>
              <a:t>two fulltime support persons.</a:t>
            </a:r>
            <a:r>
              <a:rPr lang="en-US" sz="2800"/>
              <a:t> </a:t>
            </a:r>
            <a:endParaRPr lang="en-GB" sz="2800" b="1">
              <a:solidFill>
                <a:schemeClr val="accent5">
                  <a:lumMod val="75000"/>
                </a:schemeClr>
              </a:solidFill>
            </a:endParaRPr>
          </a:p>
          <a:p>
            <a:r>
              <a:rPr lang="en-US" sz="2800"/>
              <a:t>The role of </a:t>
            </a:r>
            <a:r>
              <a:rPr lang="en-US" sz="2800" b="1"/>
              <a:t>support persons</a:t>
            </a:r>
            <a:r>
              <a:rPr lang="en-US" sz="2800"/>
              <a:t> is to help the Board and the members make decisions, for example, by providing information and asking questions. The final decision may differ from the opinion of the supporter but their role is to help self-advocates to put it in practice. </a:t>
            </a:r>
          </a:p>
          <a:p>
            <a:r>
              <a:rPr lang="en-US" sz="2800"/>
              <a:t>Supporters also</a:t>
            </a:r>
            <a:r>
              <a:rPr lang="en-US" sz="2800" u="sng"/>
              <a:t> have project management responsibilities.</a:t>
            </a:r>
            <a:r>
              <a:rPr lang="en-US" sz="2800"/>
              <a:t> </a:t>
            </a:r>
            <a:r>
              <a:rPr lang="en-US" sz="2800" b="1"/>
              <a:t>While all decisions are made by self-advocates</a:t>
            </a:r>
            <a:r>
              <a:rPr lang="en-US" sz="2800"/>
              <a:t>, </a:t>
            </a:r>
            <a:r>
              <a:rPr lang="en-US" sz="2800" u="sng"/>
              <a:t>the day-to-day management and reporting</a:t>
            </a:r>
            <a:r>
              <a:rPr lang="en-US" sz="2800"/>
              <a:t> is done by one of the support persons. </a:t>
            </a:r>
          </a:p>
          <a:p>
            <a:r>
              <a:rPr lang="en-US" sz="2800"/>
              <a:t>Finally, supporters help self-advocates prepare for meetings and to deliver presentations at conferences, and they translate into easy-to-understand language during meetings. </a:t>
            </a:r>
          </a:p>
          <a:p>
            <a:r>
              <a:rPr lang="en-US" sz="2800"/>
              <a:t>The work of the organisation is also supported by a </a:t>
            </a:r>
            <a:r>
              <a:rPr lang="en-US" sz="2800" b="1"/>
              <a:t>Consultative Board. </a:t>
            </a:r>
            <a:r>
              <a:rPr lang="en-US" sz="2800"/>
              <a:t>It is comprised of non-disabled people coming from different sectors. The Consultative Board is not involved in decision-making, but supports the organisation with advice and guidance, especially in crisis situations. </a:t>
            </a:r>
          </a:p>
        </p:txBody>
      </p:sp>
    </p:spTree>
    <p:extLst>
      <p:ext uri="{BB962C8B-B14F-4D97-AF65-F5344CB8AC3E}">
        <p14:creationId xmlns:p14="http://schemas.microsoft.com/office/powerpoint/2010/main" val="14443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0" name="Tekstvak 9">
            <a:extLst>
              <a:ext uri="{FF2B5EF4-FFF2-40B4-BE49-F238E27FC236}">
                <a16:creationId xmlns:a16="http://schemas.microsoft.com/office/drawing/2014/main" id="{C50797CE-6C15-6938-79FD-BAE94CBCE639}"/>
              </a:ext>
            </a:extLst>
          </p:cNvPr>
          <p:cNvSpPr txBox="1"/>
          <p:nvPr/>
        </p:nvSpPr>
        <p:spPr>
          <a:xfrm>
            <a:off x="914400" y="495300"/>
            <a:ext cx="15773400" cy="9264075"/>
          </a:xfrm>
          <a:prstGeom prst="rect">
            <a:avLst/>
          </a:prstGeom>
          <a:noFill/>
        </p:spPr>
        <p:txBody>
          <a:bodyPr wrap="square">
            <a:spAutoFit/>
          </a:bodyPr>
          <a:lstStyle/>
          <a:p>
            <a:r>
              <a:rPr lang="en-GB" sz="3600" b="1">
                <a:solidFill>
                  <a:schemeClr val="accent5">
                    <a:lumMod val="75000"/>
                  </a:schemeClr>
                </a:solidFill>
              </a:rPr>
              <a:t>Description of the practice </a:t>
            </a:r>
          </a:p>
          <a:p>
            <a:endParaRPr lang="en-US" sz="2800"/>
          </a:p>
          <a:p>
            <a:r>
              <a:rPr lang="en-US" sz="2800"/>
              <a:t>Ceva de Spus’ work is to support its members to become more active and speak up for themselves. </a:t>
            </a:r>
          </a:p>
          <a:p>
            <a:r>
              <a:rPr lang="en-US" sz="2800"/>
              <a:t>This involves:</a:t>
            </a:r>
          </a:p>
          <a:p>
            <a:pPr marL="457200" indent="-457200">
              <a:buFont typeface="Arial" panose="020B0604020202020204" pitchFamily="34" charset="0"/>
              <a:buChar char="•"/>
            </a:pPr>
            <a:r>
              <a:rPr lang="en-US" sz="2800"/>
              <a:t> </a:t>
            </a:r>
            <a:r>
              <a:rPr lang="en-US" sz="2800" b="1"/>
              <a:t>Organising weekly meetings</a:t>
            </a:r>
            <a:r>
              <a:rPr lang="en-US" sz="2800"/>
              <a:t> with members, where they can speak about things that are important for</a:t>
            </a:r>
          </a:p>
          <a:p>
            <a:r>
              <a:rPr lang="en-US" sz="2800"/>
              <a:t>them and make decisions about the actions they would like to take.</a:t>
            </a:r>
          </a:p>
          <a:p>
            <a:r>
              <a:rPr lang="en-US" sz="2800"/>
              <a:t>•</a:t>
            </a:r>
            <a:r>
              <a:rPr lang="en-US" sz="2800" b="1"/>
              <a:t> Organising training sessions</a:t>
            </a:r>
            <a:r>
              <a:rPr lang="en-US" sz="2800"/>
              <a:t> for members to help them improve their skills related to working</a:t>
            </a:r>
          </a:p>
          <a:p>
            <a:r>
              <a:rPr lang="en-US" sz="2800"/>
              <a:t>in teams, communication, strategic planning, story-telling, conflict management, personal budget</a:t>
            </a:r>
          </a:p>
          <a:p>
            <a:r>
              <a:rPr lang="en-US" sz="2800"/>
              <a:t>management, cooking, English language, and other. Activities, such as yoga sessions are also organised.</a:t>
            </a:r>
          </a:p>
          <a:p>
            <a:r>
              <a:rPr lang="en-US" sz="2800"/>
              <a:t>•</a:t>
            </a:r>
            <a:r>
              <a:rPr lang="en-US" sz="2800" b="1"/>
              <a:t> Supporting members to understand their rights</a:t>
            </a:r>
            <a:r>
              <a:rPr lang="en-US" sz="2800"/>
              <a:t> and learn what to do if they are discriminated against. </a:t>
            </a:r>
          </a:p>
          <a:p>
            <a:r>
              <a:rPr lang="en-US" sz="2800"/>
              <a:t>For example, at the members’ meetings, the Convention on the Rights of Persons with Disabilities is read in an easy-to-read format and discussed. </a:t>
            </a:r>
          </a:p>
          <a:p>
            <a:r>
              <a:rPr lang="en-US" sz="2800"/>
              <a:t>• </a:t>
            </a:r>
            <a:r>
              <a:rPr lang="en-US" sz="2800" b="1"/>
              <a:t>Providing financial support</a:t>
            </a:r>
            <a:r>
              <a:rPr lang="en-US" sz="2800"/>
              <a:t> to the members to enable them to overcome </a:t>
            </a:r>
          </a:p>
          <a:p>
            <a:r>
              <a:rPr lang="en-US" sz="2800"/>
              <a:t>the lack of support in the community and be more independent and active. </a:t>
            </a:r>
          </a:p>
          <a:p>
            <a:r>
              <a:rPr lang="en-US" sz="2800"/>
              <a:t>Each member has a personal budget, which depend on their disability, </a:t>
            </a:r>
          </a:p>
          <a:p>
            <a:r>
              <a:rPr lang="en-US" sz="2800"/>
              <a:t>the support they have at home, and the number of children they have, can be</a:t>
            </a:r>
          </a:p>
          <a:p>
            <a:r>
              <a:rPr lang="en-US" sz="2800"/>
              <a:t>between 450 and 1000 EUR per year. It can be used to pay for services – </a:t>
            </a:r>
          </a:p>
          <a:p>
            <a:r>
              <a:rPr lang="en-US" sz="2800"/>
              <a:t>for example, to improve the accessibility of an apartment, to get support at </a:t>
            </a:r>
          </a:p>
          <a:p>
            <a:r>
              <a:rPr lang="en-US" sz="2800"/>
              <a:t>home, to access different services in the community, such as psychotherapy, </a:t>
            </a:r>
          </a:p>
          <a:p>
            <a:r>
              <a:rPr lang="en-US" sz="2800"/>
              <a:t>medical services and assistance. </a:t>
            </a:r>
          </a:p>
          <a:p>
            <a:r>
              <a:rPr lang="en-US" sz="2800" b="1"/>
              <a:t>The funds</a:t>
            </a:r>
            <a:r>
              <a:rPr lang="en-US" sz="2800"/>
              <a:t> for these personal budgets are </a:t>
            </a:r>
            <a:r>
              <a:rPr lang="en-US" sz="2800" u="sng"/>
              <a:t>raised through various fundraising events.</a:t>
            </a:r>
            <a:endParaRPr lang="nl-BE" sz="2800" u="sng"/>
          </a:p>
        </p:txBody>
      </p:sp>
      <p:pic>
        <p:nvPicPr>
          <p:cNvPr id="9" name="Picture 2" descr="chisinau-2010 (16)">
            <a:extLst>
              <a:ext uri="{FF2B5EF4-FFF2-40B4-BE49-F238E27FC236}">
                <a16:creationId xmlns:a16="http://schemas.microsoft.com/office/drawing/2014/main" id="{04895D32-DB83-D7AC-8207-B98F2572F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622" y="5524500"/>
            <a:ext cx="539457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2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0" name="Tekstvak 9">
            <a:extLst>
              <a:ext uri="{FF2B5EF4-FFF2-40B4-BE49-F238E27FC236}">
                <a16:creationId xmlns:a16="http://schemas.microsoft.com/office/drawing/2014/main" id="{C50797CE-6C15-6938-79FD-BAE94CBCE639}"/>
              </a:ext>
            </a:extLst>
          </p:cNvPr>
          <p:cNvSpPr txBox="1"/>
          <p:nvPr/>
        </p:nvSpPr>
        <p:spPr>
          <a:xfrm>
            <a:off x="914400" y="647700"/>
            <a:ext cx="15773400" cy="6247864"/>
          </a:xfrm>
          <a:prstGeom prst="rect">
            <a:avLst/>
          </a:prstGeom>
          <a:noFill/>
        </p:spPr>
        <p:txBody>
          <a:bodyPr wrap="square">
            <a:spAutoFit/>
          </a:bodyPr>
          <a:lstStyle/>
          <a:p>
            <a:r>
              <a:rPr lang="en-GB" sz="3600" b="1">
                <a:solidFill>
                  <a:schemeClr val="accent5">
                    <a:lumMod val="75000"/>
                  </a:schemeClr>
                </a:solidFill>
              </a:rPr>
              <a:t>Description of the practice </a:t>
            </a:r>
          </a:p>
          <a:p>
            <a:endParaRPr lang="en-US" sz="2800"/>
          </a:p>
          <a:p>
            <a:r>
              <a:rPr lang="en-US" sz="2800"/>
              <a:t>In addition, Ceva da Spus currently works on </a:t>
            </a:r>
            <a:r>
              <a:rPr lang="en-US" sz="2800" b="1"/>
              <a:t>three main priorities, identified by the members:</a:t>
            </a:r>
          </a:p>
          <a:p>
            <a:r>
              <a:rPr lang="en-US" sz="2800" b="1"/>
              <a:t>-</a:t>
            </a:r>
            <a:r>
              <a:rPr lang="en-US" sz="2800"/>
              <a:t> de-institutionalisation, community living and the use of EU Structural and Investment Funds (at national level), accessibility (at local level) and awareness raising (at local level). </a:t>
            </a:r>
          </a:p>
          <a:p>
            <a:r>
              <a:rPr lang="en-US" sz="2800"/>
              <a:t>They have been </a:t>
            </a:r>
            <a:r>
              <a:rPr lang="en-US" sz="2800" u="sng"/>
              <a:t>very successful in raising awareness within the local community</a:t>
            </a:r>
            <a:r>
              <a:rPr lang="en-US" sz="2800"/>
              <a:t> and attracting support at the local level. </a:t>
            </a:r>
          </a:p>
          <a:p>
            <a:r>
              <a:rPr lang="en-US" sz="2800"/>
              <a:t>They have also helped </a:t>
            </a:r>
            <a:r>
              <a:rPr lang="en-US" sz="2800" u="sng"/>
              <a:t>make transportation, traffic lights and playgrounds in Timisoara more accessible</a:t>
            </a:r>
            <a:r>
              <a:rPr lang="en-US" sz="2800"/>
              <a:t>.</a:t>
            </a:r>
          </a:p>
          <a:p>
            <a:r>
              <a:rPr lang="en-US" sz="2800"/>
              <a:t>The work of Ceva de Spus is funded by a foreign donor – the Open Society Foundations Public Health Programme – but they are also supported by the local business sector. </a:t>
            </a:r>
          </a:p>
          <a:p>
            <a:r>
              <a:rPr lang="en-US" sz="2800"/>
              <a:t>They organise various fundraising activities at the local level, which also aim to raise the community’s awareness and address stereotypes about disability, by involving both people with and without disabilities. For example, they organise a wine fair and an annual community race, where everybody is welcome to take part, regardless of fitness level. There are plans to start a social enterprise to help fund its work.</a:t>
            </a:r>
            <a:endParaRPr lang="nl-BE" sz="2800"/>
          </a:p>
        </p:txBody>
      </p:sp>
    </p:spTree>
    <p:extLst>
      <p:ext uri="{BB962C8B-B14F-4D97-AF65-F5344CB8AC3E}">
        <p14:creationId xmlns:p14="http://schemas.microsoft.com/office/powerpoint/2010/main" val="120431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631079" y="5378332"/>
            <a:ext cx="9539745" cy="277589"/>
            <a:chOff x="0" y="0"/>
            <a:chExt cx="4022673" cy="517899"/>
          </a:xfrm>
        </p:grpSpPr>
        <p:sp>
          <p:nvSpPr>
            <p:cNvPr id="3" name="Freeform 3"/>
            <p:cNvSpPr/>
            <p:nvPr/>
          </p:nvSpPr>
          <p:spPr>
            <a:xfrm>
              <a:off x="0" y="0"/>
              <a:ext cx="4022673" cy="517899"/>
            </a:xfrm>
            <a:custGeom>
              <a:avLst/>
              <a:gdLst/>
              <a:ahLst/>
              <a:cxnLst/>
              <a:rect l="l" t="t" r="r" b="b"/>
              <a:pathLst>
                <a:path w="4022673" h="517899">
                  <a:moveTo>
                    <a:pt x="0" y="0"/>
                  </a:moveTo>
                  <a:lnTo>
                    <a:pt x="4022673" y="0"/>
                  </a:lnTo>
                  <a:lnTo>
                    <a:pt x="4022673" y="517899"/>
                  </a:lnTo>
                  <a:lnTo>
                    <a:pt x="0" y="517899"/>
                  </a:lnTo>
                  <a:close/>
                </a:path>
              </a:pathLst>
            </a:custGeom>
            <a:solidFill>
              <a:srgbClr val="D72B60"/>
            </a:solidFill>
          </p:spPr>
        </p:sp>
      </p:grpSp>
      <p:pic>
        <p:nvPicPr>
          <p:cNvPr id="7" name="Picture 7"/>
          <p:cNvPicPr>
            <a:picLocks noChangeAspect="1"/>
          </p:cNvPicPr>
          <p:nvPr/>
        </p:nvPicPr>
        <p:blipFill>
          <a:blip r:embed="rId2"/>
          <a:srcRect l="8845" t="17520" r="7328" b="19856"/>
          <a:stretch>
            <a:fillRect/>
          </a:stretch>
        </p:blipFill>
        <p:spPr>
          <a:xfrm>
            <a:off x="14726034" y="0"/>
            <a:ext cx="3561966" cy="1727221"/>
          </a:xfrm>
          <a:prstGeom prst="rect">
            <a:avLst/>
          </a:prstGeom>
        </p:spPr>
      </p:pic>
      <p:grpSp>
        <p:nvGrpSpPr>
          <p:cNvPr id="4" name="Group 4"/>
          <p:cNvGrpSpPr/>
          <p:nvPr/>
        </p:nvGrpSpPr>
        <p:grpSpPr>
          <a:xfrm rot="16200000">
            <a:off x="-1053119" y="1114617"/>
            <a:ext cx="2566759" cy="460522"/>
            <a:chOff x="0" y="0"/>
            <a:chExt cx="6898800" cy="1570990"/>
          </a:xfrm>
        </p:grpSpPr>
        <p:sp>
          <p:nvSpPr>
            <p:cNvPr id="5" name="Freeform 5"/>
            <p:cNvSpPr/>
            <p:nvPr/>
          </p:nvSpPr>
          <p:spPr>
            <a:xfrm>
              <a:off x="0" y="0"/>
              <a:ext cx="1863090" cy="1570990"/>
            </a:xfrm>
            <a:custGeom>
              <a:avLst/>
              <a:gdLst/>
              <a:ahLst/>
              <a:cxnLst/>
              <a:rect l="l" t="t" r="r" b="b"/>
              <a:pathLst>
                <a:path w="1863090" h="1570990">
                  <a:moveTo>
                    <a:pt x="956310" y="0"/>
                  </a:moveTo>
                  <a:lnTo>
                    <a:pt x="906780" y="0"/>
                  </a:lnTo>
                  <a:lnTo>
                    <a:pt x="0" y="1570990"/>
                  </a:lnTo>
                  <a:lnTo>
                    <a:pt x="49530" y="1570990"/>
                  </a:lnTo>
                  <a:lnTo>
                    <a:pt x="901700" y="1570990"/>
                  </a:lnTo>
                  <a:lnTo>
                    <a:pt x="951230" y="1570990"/>
                  </a:lnTo>
                  <a:lnTo>
                    <a:pt x="1813560" y="1570990"/>
                  </a:lnTo>
                  <a:lnTo>
                    <a:pt x="1863090" y="1570990"/>
                  </a:lnTo>
                  <a:close/>
                </a:path>
              </a:pathLst>
            </a:custGeom>
            <a:solidFill>
              <a:srgbClr val="FFFFFF"/>
            </a:solidFill>
          </p:spPr>
        </p:sp>
        <p:sp>
          <p:nvSpPr>
            <p:cNvPr id="6" name="Freeform 6"/>
            <p:cNvSpPr/>
            <p:nvPr/>
          </p:nvSpPr>
          <p:spPr>
            <a:xfrm>
              <a:off x="906780" y="0"/>
              <a:ext cx="5992020" cy="1570990"/>
            </a:xfrm>
            <a:custGeom>
              <a:avLst/>
              <a:gdLst/>
              <a:ahLst/>
              <a:cxnLst/>
              <a:rect l="l" t="t" r="r" b="b"/>
              <a:pathLst>
                <a:path w="5992020" h="1570990">
                  <a:moveTo>
                    <a:pt x="5085240" y="0"/>
                  </a:moveTo>
                  <a:lnTo>
                    <a:pt x="0" y="0"/>
                  </a:lnTo>
                  <a:lnTo>
                    <a:pt x="906780" y="1570990"/>
                  </a:lnTo>
                  <a:lnTo>
                    <a:pt x="5992020" y="1570990"/>
                  </a:lnTo>
                  <a:close/>
                </a:path>
              </a:pathLst>
            </a:custGeom>
            <a:solidFill>
              <a:srgbClr val="FFFFFF"/>
            </a:solidFill>
          </p:spPr>
        </p:sp>
      </p:grpSp>
      <p:sp>
        <p:nvSpPr>
          <p:cNvPr id="8" name="TextBox 7">
            <a:extLst>
              <a:ext uri="{FF2B5EF4-FFF2-40B4-BE49-F238E27FC236}">
                <a16:creationId xmlns:a16="http://schemas.microsoft.com/office/drawing/2014/main" id="{068B8922-51B4-412D-1D10-D6FCA25ECEA6}"/>
              </a:ext>
            </a:extLst>
          </p:cNvPr>
          <p:cNvSpPr txBox="1"/>
          <p:nvPr/>
        </p:nvSpPr>
        <p:spPr>
          <a:xfrm>
            <a:off x="-88853" y="9539746"/>
            <a:ext cx="4191000" cy="582852"/>
          </a:xfrm>
          <a:prstGeom prst="rect">
            <a:avLst/>
          </a:prstGeom>
        </p:spPr>
        <p:txBody>
          <a:bodyPr wrap="square" lIns="0" tIns="0" rIns="0" bIns="0" rtlCol="0" anchor="t">
            <a:spAutoFit/>
          </a:bodyPr>
          <a:lstStyle/>
          <a:p>
            <a:pPr algn="ctr">
              <a:lnSpc>
                <a:spcPts val="5094"/>
              </a:lnSpc>
            </a:pPr>
            <a:r>
              <a:rPr lang="en-US" sz="2400">
                <a:solidFill>
                  <a:schemeClr val="accent5">
                    <a:lumMod val="75000"/>
                  </a:schemeClr>
                </a:solidFill>
                <a:latin typeface="Josefin Sans Regular"/>
              </a:rPr>
              <a:t>#QualitySocialServices</a:t>
            </a:r>
          </a:p>
        </p:txBody>
      </p:sp>
      <p:sp>
        <p:nvSpPr>
          <p:cNvPr id="10" name="Tekstvak 9">
            <a:extLst>
              <a:ext uri="{FF2B5EF4-FFF2-40B4-BE49-F238E27FC236}">
                <a16:creationId xmlns:a16="http://schemas.microsoft.com/office/drawing/2014/main" id="{B699955B-39FA-B6B0-8C64-FAB6B59D06DD}"/>
              </a:ext>
            </a:extLst>
          </p:cNvPr>
          <p:cNvSpPr txBox="1"/>
          <p:nvPr/>
        </p:nvSpPr>
        <p:spPr>
          <a:xfrm>
            <a:off x="838200" y="398562"/>
            <a:ext cx="12774172" cy="6678751"/>
          </a:xfrm>
          <a:prstGeom prst="rect">
            <a:avLst/>
          </a:prstGeom>
          <a:noFill/>
        </p:spPr>
        <p:txBody>
          <a:bodyPr wrap="square">
            <a:spAutoFit/>
          </a:bodyPr>
          <a:lstStyle/>
          <a:p>
            <a:r>
              <a:rPr lang="en-US" sz="3600" b="1">
                <a:solidFill>
                  <a:schemeClr val="accent5">
                    <a:lumMod val="75000"/>
                  </a:schemeClr>
                </a:solidFill>
              </a:rPr>
              <a:t>Why this is a good practice</a:t>
            </a:r>
            <a:endParaRPr lang="en-US" sz="3600"/>
          </a:p>
          <a:p>
            <a:endParaRPr lang="en-US" sz="2800"/>
          </a:p>
          <a:p>
            <a:r>
              <a:rPr lang="en-US" sz="2800"/>
              <a:t> • </a:t>
            </a:r>
            <a:r>
              <a:rPr lang="en-US" sz="2800" b="1"/>
              <a:t>Independence and inclusion: </a:t>
            </a:r>
            <a:r>
              <a:rPr lang="en-US" sz="2800"/>
              <a:t>Self-advocates have become more confident to make choices and decisions about their lives and to be more independent. </a:t>
            </a:r>
          </a:p>
          <a:p>
            <a:r>
              <a:rPr lang="en-US" sz="2800"/>
              <a:t>Some of them have started jobs. </a:t>
            </a:r>
          </a:p>
          <a:p>
            <a:r>
              <a:rPr lang="en-US" sz="2800"/>
              <a:t>They know what to do if they face discrimination – </a:t>
            </a:r>
          </a:p>
          <a:p>
            <a:r>
              <a:rPr lang="en-US" sz="2800"/>
              <a:t>with whom to speak, what legislation to use. </a:t>
            </a:r>
          </a:p>
          <a:p>
            <a:r>
              <a:rPr lang="en-US" sz="2800"/>
              <a:t>• </a:t>
            </a:r>
            <a:r>
              <a:rPr lang="en-US" sz="2800" b="1"/>
              <a:t>Participation in decision-making:</a:t>
            </a:r>
            <a:r>
              <a:rPr lang="en-US" sz="2800"/>
              <a:t> </a:t>
            </a:r>
          </a:p>
          <a:p>
            <a:r>
              <a:rPr lang="en-US" sz="2800"/>
              <a:t>Self-advocates have become more aware about </a:t>
            </a:r>
          </a:p>
          <a:p>
            <a:r>
              <a:rPr lang="en-US" sz="2800"/>
              <a:t>their rights and empowered to speak up. </a:t>
            </a:r>
          </a:p>
          <a:p>
            <a:r>
              <a:rPr lang="en-US" sz="2800"/>
              <a:t>They are also more engaged with policy-making at </a:t>
            </a:r>
          </a:p>
          <a:p>
            <a:r>
              <a:rPr lang="en-US" sz="2800"/>
              <a:t>local level and have a say in the decisions that affect them. </a:t>
            </a:r>
          </a:p>
          <a:p>
            <a:r>
              <a:rPr lang="en-US" sz="2800"/>
              <a:t>• </a:t>
            </a:r>
            <a:r>
              <a:rPr lang="en-US" sz="2800" b="1"/>
              <a:t>Awareness-raising: </a:t>
            </a:r>
          </a:p>
          <a:p>
            <a:r>
              <a:rPr lang="en-US" sz="2800"/>
              <a:t>Disabled people became more visible in </a:t>
            </a:r>
          </a:p>
          <a:p>
            <a:r>
              <a:rPr lang="en-US" sz="2800"/>
              <a:t>the local community and better accepted. </a:t>
            </a:r>
          </a:p>
        </p:txBody>
      </p:sp>
      <p:pic>
        <p:nvPicPr>
          <p:cNvPr id="1026" name="Picture 2">
            <a:extLst>
              <a:ext uri="{FF2B5EF4-FFF2-40B4-BE49-F238E27FC236}">
                <a16:creationId xmlns:a16="http://schemas.microsoft.com/office/drawing/2014/main" id="{F364200D-A94B-B0C8-34F6-F91889C8F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019" y="2552700"/>
            <a:ext cx="7793181"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73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Props1.xml><?xml version="1.0" encoding="utf-8"?>
<ds:datastoreItem xmlns:ds="http://schemas.openxmlformats.org/officeDocument/2006/customXml" ds:itemID="{D50B26AE-3FC6-413F-B678-1814AA65042E}">
  <ds:schemaRefs>
    <ds:schemaRef ds:uri="http://schemas.microsoft.com/sharepoint/v3/contenttype/forms"/>
  </ds:schemaRefs>
</ds:datastoreItem>
</file>

<file path=customXml/itemProps2.xml><?xml version="1.0" encoding="utf-8"?>
<ds:datastoreItem xmlns:ds="http://schemas.openxmlformats.org/officeDocument/2006/customXml" ds:itemID="{A85B0716-6B6A-4327-ADD5-492C17C70D48}">
  <ds:schemaRefs>
    <ds:schemaRef ds:uri="0b4e6542-4a28-464b-916a-ac287e1e15ef"/>
    <ds:schemaRef ds:uri="cae8c1b8-3cee-434b-8da9-32960356a7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0EF20D-D7FD-407D-8305-5480B1D71A7D}">
  <ds:schemaRefs>
    <ds:schemaRef ds:uri="0b4e6542-4a28-464b-916a-ac287e1e15ef"/>
    <ds:schemaRef ds:uri="86da3bd4-9d72-4173-bba8-11c710cf1070"/>
    <ds:schemaRef ds:uri="cae8c1b8-3cee-434b-8da9-32960356a7de"/>
    <ds:schemaRef ds:uri="e3956efd-aea9-4999-9bea-5ef7047655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1893</Words>
  <Application>Microsoft Office PowerPoint</Application>
  <PresentationFormat>Custom</PresentationFormat>
  <Paragraphs>121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Josefin Sans Regular</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Malta conference-PPT template</dc:title>
  <cp:lastModifiedBy>Fabiana Scarano [EASPD]</cp:lastModifiedBy>
  <cp:revision>1</cp:revision>
  <dcterms:created xsi:type="dcterms:W3CDTF">2006-08-16T00:00:00Z</dcterms:created>
  <dcterms:modified xsi:type="dcterms:W3CDTF">2022-10-14T09:36:49Z</dcterms:modified>
  <dc:identifier>DAFJfg4UXJw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