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57" r:id="rId6"/>
    <p:sldId id="263" r:id="rId7"/>
    <p:sldId id="258" r:id="rId8"/>
    <p:sldId id="260" r:id="rId9"/>
    <p:sldId id="261" r:id="rId10"/>
    <p:sldId id="262" r:id="rId11"/>
    <p:sldId id="259" r:id="rId12"/>
    <p:sldId id="265" r:id="rId13"/>
    <p:sldId id="264" r:id="rId14"/>
    <p:sldId id="266" r:id="rId15"/>
    <p:sldId id="267" r:id="rId16"/>
    <p:sldId id="268" r:id="rId17"/>
    <p:sldId id="269"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Josefin Sans Regular" panose="020B0604020202020204" charset="0"/>
      <p:regular r:id="rId24"/>
    </p:embeddedFont>
    <p:embeddedFont>
      <p:font typeface="Open Sans" panose="020B0606030504020204" pitchFamily="34" charset="0"/>
      <p:regular r:id="rId25"/>
      <p:bold r:id="rId26"/>
      <p:italic r:id="rId27"/>
      <p:boldItalic r:id="rId28"/>
    </p:embeddedFont>
    <p:embeddedFont>
      <p:font typeface="Oswald" panose="00000500000000000000" pitchFamily="2"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78592" autoAdjust="0"/>
  </p:normalViewPr>
  <p:slideViewPr>
    <p:cSldViewPr>
      <p:cViewPr varScale="1">
        <p:scale>
          <a:sx n="33" d="100"/>
          <a:sy n="33" d="100"/>
        </p:scale>
        <p:origin x="1300" y="48"/>
      </p:cViewPr>
      <p:guideLst>
        <p:guide orient="horz" pos="2160"/>
        <p:guide pos="2880"/>
      </p:guideLst>
    </p:cSldViewPr>
  </p:slideViewPr>
  <p:outlineViewPr>
    <p:cViewPr>
      <p:scale>
        <a:sx n="33" d="100"/>
        <a:sy n="33" d="100"/>
      </p:scale>
      <p:origin x="0" y="0"/>
    </p:cViewPr>
  </p:outlin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BE8E6-5EC8-1C4B-BDFA-3C1C974BBDC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GB"/>
        </a:p>
      </dgm:t>
    </dgm:pt>
    <dgm:pt modelId="{A5F3ECA3-3628-594C-A7F5-713FBBBB5571}">
      <dgm:prSet custT="1"/>
      <dgm:spPr/>
      <dgm:t>
        <a:bodyPr/>
        <a:lstStyle/>
        <a:p>
          <a:pPr>
            <a:spcAft>
              <a:spcPts val="648"/>
            </a:spcAft>
          </a:pPr>
          <a:r>
            <a:rPr lang="en-GB" sz="4400" dirty="0"/>
            <a:t>Family-</a:t>
          </a:r>
          <a:r>
            <a:rPr lang="en-GB" sz="4400" dirty="0" err="1"/>
            <a:t>centered</a:t>
          </a:r>
          <a:r>
            <a:rPr lang="en-GB" sz="4400" dirty="0"/>
            <a:t> practices</a:t>
          </a:r>
        </a:p>
        <a:p>
          <a:pPr>
            <a:spcAft>
              <a:spcPts val="648"/>
            </a:spcAft>
          </a:pPr>
          <a:r>
            <a:rPr lang="en-GB" sz="4400" dirty="0"/>
            <a:t> consist of</a:t>
          </a:r>
          <a:endParaRPr lang="en-HR" sz="4400" dirty="0"/>
        </a:p>
      </dgm:t>
    </dgm:pt>
    <dgm:pt modelId="{C428B69B-F0AA-CA45-B286-BC98EE3A5FC2}" type="parTrans" cxnId="{D1C30DEF-7F53-4C40-B634-86277E6725BF}">
      <dgm:prSet/>
      <dgm:spPr/>
      <dgm:t>
        <a:bodyPr/>
        <a:lstStyle/>
        <a:p>
          <a:endParaRPr lang="en-GB"/>
        </a:p>
      </dgm:t>
    </dgm:pt>
    <dgm:pt modelId="{466F51F5-9E94-484D-ADE0-3152190E4EF4}" type="sibTrans" cxnId="{D1C30DEF-7F53-4C40-B634-86277E6725BF}">
      <dgm:prSet/>
      <dgm:spPr/>
      <dgm:t>
        <a:bodyPr/>
        <a:lstStyle/>
        <a:p>
          <a:endParaRPr lang="en-GB"/>
        </a:p>
      </dgm:t>
    </dgm:pt>
    <dgm:pt modelId="{0682FDB1-E8EA-A240-81F2-E03B26463FDE}">
      <dgm:prSet custT="1"/>
      <dgm:spPr/>
      <dgm:t>
        <a:bodyPr/>
        <a:lstStyle/>
        <a:p>
          <a:r>
            <a:rPr lang="en-GB" sz="2800" dirty="0"/>
            <a:t>responsiveness to personal and cultural values</a:t>
          </a:r>
          <a:endParaRPr lang="en-HR" sz="2800" dirty="0"/>
        </a:p>
      </dgm:t>
    </dgm:pt>
    <dgm:pt modelId="{A9862986-E2DF-A941-A3E0-F604011E149C}" type="parTrans" cxnId="{11429B01-3E68-3446-B3F3-D754A92D5B9F}">
      <dgm:prSet/>
      <dgm:spPr/>
      <dgm:t>
        <a:bodyPr/>
        <a:lstStyle/>
        <a:p>
          <a:endParaRPr lang="en-GB"/>
        </a:p>
      </dgm:t>
    </dgm:pt>
    <dgm:pt modelId="{7E3A7ECF-A77C-B14A-AC2E-18000766F8E6}" type="sibTrans" cxnId="{11429B01-3E68-3446-B3F3-D754A92D5B9F}">
      <dgm:prSet/>
      <dgm:spPr/>
      <dgm:t>
        <a:bodyPr/>
        <a:lstStyle/>
        <a:p>
          <a:endParaRPr lang="en-GB"/>
        </a:p>
      </dgm:t>
    </dgm:pt>
    <dgm:pt modelId="{1960C645-6FD9-3C47-AD15-5F731B7C7F62}">
      <dgm:prSet custT="1"/>
      <dgm:spPr/>
      <dgm:t>
        <a:bodyPr/>
        <a:lstStyle/>
        <a:p>
          <a:r>
            <a:rPr lang="en-GB" sz="2800" dirty="0"/>
            <a:t>acknowledging individual needs when designing intervention based on family priorities</a:t>
          </a:r>
          <a:endParaRPr lang="en-HR" sz="2800" dirty="0"/>
        </a:p>
      </dgm:t>
    </dgm:pt>
    <dgm:pt modelId="{6CEE8833-786C-C547-BA6F-A778142CEF44}" type="parTrans" cxnId="{7321E6C3-1187-B543-B525-49B4D334764A}">
      <dgm:prSet/>
      <dgm:spPr/>
      <dgm:t>
        <a:bodyPr/>
        <a:lstStyle/>
        <a:p>
          <a:endParaRPr lang="en-GB"/>
        </a:p>
      </dgm:t>
    </dgm:pt>
    <dgm:pt modelId="{82BE76A1-1084-3241-9CBA-7BFD86D3F975}" type="sibTrans" cxnId="{7321E6C3-1187-B543-B525-49B4D334764A}">
      <dgm:prSet/>
      <dgm:spPr/>
      <dgm:t>
        <a:bodyPr/>
        <a:lstStyle/>
        <a:p>
          <a:endParaRPr lang="en-GB"/>
        </a:p>
      </dgm:t>
    </dgm:pt>
    <dgm:pt modelId="{F7F32B54-A3A8-9E48-80AA-2F594E1C9A16}">
      <dgm:prSet custT="1"/>
      <dgm:spPr/>
      <dgm:t>
        <a:bodyPr/>
        <a:lstStyle/>
        <a:p>
          <a:r>
            <a:rPr lang="en-GB" sz="3200"/>
            <a:t>sensitivity</a:t>
          </a:r>
          <a:endParaRPr lang="en-HR" sz="3200"/>
        </a:p>
      </dgm:t>
    </dgm:pt>
    <dgm:pt modelId="{2D2DBF00-4268-BA46-A9C9-36B5CA8E3DA5}" type="parTrans" cxnId="{33C62098-B124-934D-98A4-75549FC0BCA3}">
      <dgm:prSet/>
      <dgm:spPr/>
      <dgm:t>
        <a:bodyPr/>
        <a:lstStyle/>
        <a:p>
          <a:endParaRPr lang="en-GB"/>
        </a:p>
      </dgm:t>
    </dgm:pt>
    <dgm:pt modelId="{AE7E2551-C6B3-6D4A-87D4-7B9583A759D4}" type="sibTrans" cxnId="{33C62098-B124-934D-98A4-75549FC0BCA3}">
      <dgm:prSet/>
      <dgm:spPr/>
      <dgm:t>
        <a:bodyPr/>
        <a:lstStyle/>
        <a:p>
          <a:endParaRPr lang="en-GB"/>
        </a:p>
      </dgm:t>
    </dgm:pt>
    <dgm:pt modelId="{36B04DD1-4250-9D4D-8B76-95464523BE1B}">
      <dgm:prSet custT="1"/>
      <dgm:spPr/>
      <dgm:t>
        <a:bodyPr/>
        <a:lstStyle/>
        <a:p>
          <a:r>
            <a:rPr lang="en-HR" sz="3200"/>
            <a:t>active listening</a:t>
          </a:r>
        </a:p>
      </dgm:t>
    </dgm:pt>
    <dgm:pt modelId="{8E43F736-B788-EA48-9C7A-6791FF349380}" type="parTrans" cxnId="{A2815D16-F065-2641-A0E1-0C6BD19EDDF5}">
      <dgm:prSet/>
      <dgm:spPr/>
      <dgm:t>
        <a:bodyPr/>
        <a:lstStyle/>
        <a:p>
          <a:endParaRPr lang="en-GB"/>
        </a:p>
      </dgm:t>
    </dgm:pt>
    <dgm:pt modelId="{C0EC4005-B3CF-9F41-A50C-88CA5B0E54B5}" type="sibTrans" cxnId="{A2815D16-F065-2641-A0E1-0C6BD19EDDF5}">
      <dgm:prSet/>
      <dgm:spPr/>
      <dgm:t>
        <a:bodyPr/>
        <a:lstStyle/>
        <a:p>
          <a:endParaRPr lang="en-GB"/>
        </a:p>
      </dgm:t>
    </dgm:pt>
    <dgm:pt modelId="{B6CEA60A-8D6F-5C40-BED2-696EBCDF3436}" type="pres">
      <dgm:prSet presAssocID="{EEDBE8E6-5EC8-1C4B-BDFA-3C1C974BBDC5}" presName="Name0" presStyleCnt="0">
        <dgm:presLayoutVars>
          <dgm:dir/>
          <dgm:animLvl val="lvl"/>
          <dgm:resizeHandles val="exact"/>
        </dgm:presLayoutVars>
      </dgm:prSet>
      <dgm:spPr/>
    </dgm:pt>
    <dgm:pt modelId="{88F9AD9B-7C5F-994F-972B-EFBDB99ECC2E}" type="pres">
      <dgm:prSet presAssocID="{A5F3ECA3-3628-594C-A7F5-713FBBBB5571}" presName="linNode" presStyleCnt="0"/>
      <dgm:spPr/>
    </dgm:pt>
    <dgm:pt modelId="{2A8A7674-8FCE-3042-B0C2-242D607F23BB}" type="pres">
      <dgm:prSet presAssocID="{A5F3ECA3-3628-594C-A7F5-713FBBBB5571}" presName="parentText" presStyleLbl="node1" presStyleIdx="0" presStyleCnt="5" custScaleX="131590" custScaleY="949607" custLinFactY="362632" custLinFactNeighborX="-68281" custLinFactNeighborY="400000">
        <dgm:presLayoutVars>
          <dgm:chMax val="1"/>
          <dgm:bulletEnabled val="1"/>
        </dgm:presLayoutVars>
      </dgm:prSet>
      <dgm:spPr/>
    </dgm:pt>
    <dgm:pt modelId="{39B2B94F-06FD-7F41-94D5-56206CC2E2BD}" type="pres">
      <dgm:prSet presAssocID="{466F51F5-9E94-484D-ADE0-3152190E4EF4}" presName="sp" presStyleCnt="0"/>
      <dgm:spPr/>
    </dgm:pt>
    <dgm:pt modelId="{78361FA2-DF61-FD46-A3FD-9049B2616695}" type="pres">
      <dgm:prSet presAssocID="{36B04DD1-4250-9D4D-8B76-95464523BE1B}" presName="linNode" presStyleCnt="0"/>
      <dgm:spPr/>
    </dgm:pt>
    <dgm:pt modelId="{3A6B4ED3-132D-4646-9BA9-4AAD4A3179EE}" type="pres">
      <dgm:prSet presAssocID="{36B04DD1-4250-9D4D-8B76-95464523BE1B}" presName="parentText" presStyleLbl="node1" presStyleIdx="1" presStyleCnt="5" custScaleX="94785" custScaleY="293844" custLinFactY="-96201" custLinFactNeighborX="64485" custLinFactNeighborY="-100000">
        <dgm:presLayoutVars>
          <dgm:chMax val="1"/>
          <dgm:bulletEnabled val="1"/>
        </dgm:presLayoutVars>
      </dgm:prSet>
      <dgm:spPr/>
    </dgm:pt>
    <dgm:pt modelId="{699605E8-9D24-874D-9DF7-8AF0FCDB169E}" type="pres">
      <dgm:prSet presAssocID="{C0EC4005-B3CF-9F41-A50C-88CA5B0E54B5}" presName="sp" presStyleCnt="0"/>
      <dgm:spPr/>
    </dgm:pt>
    <dgm:pt modelId="{77D50FBA-4506-3F48-94D1-E25169DF8377}" type="pres">
      <dgm:prSet presAssocID="{F7F32B54-A3A8-9E48-80AA-2F594E1C9A16}" presName="linNode" presStyleCnt="0"/>
      <dgm:spPr/>
    </dgm:pt>
    <dgm:pt modelId="{56C49616-D908-5B41-AA8B-6C767E7635B3}" type="pres">
      <dgm:prSet presAssocID="{F7F32B54-A3A8-9E48-80AA-2F594E1C9A16}" presName="parentText" presStyleLbl="node1" presStyleIdx="2" presStyleCnt="5" custScaleX="95778" custScaleY="362477" custLinFactY="-67717" custLinFactNeighborX="63678" custLinFactNeighborY="-100000">
        <dgm:presLayoutVars>
          <dgm:chMax val="1"/>
          <dgm:bulletEnabled val="1"/>
        </dgm:presLayoutVars>
      </dgm:prSet>
      <dgm:spPr/>
    </dgm:pt>
    <dgm:pt modelId="{B9305ACA-A982-AC41-87EF-74EA82629B39}" type="pres">
      <dgm:prSet presAssocID="{AE7E2551-C6B3-6D4A-87D4-7B9583A759D4}" presName="sp" presStyleCnt="0"/>
      <dgm:spPr/>
    </dgm:pt>
    <dgm:pt modelId="{BB1E8FFF-66CF-F44C-95AA-076D514BC8F2}" type="pres">
      <dgm:prSet presAssocID="{0682FDB1-E8EA-A240-81F2-E03B26463FDE}" presName="linNode" presStyleCnt="0"/>
      <dgm:spPr/>
    </dgm:pt>
    <dgm:pt modelId="{F0406604-ABA6-D042-8A83-8201C78B89E7}" type="pres">
      <dgm:prSet presAssocID="{0682FDB1-E8EA-A240-81F2-E03B26463FDE}" presName="parentText" presStyleLbl="node1" presStyleIdx="3" presStyleCnt="5" custScaleX="94259" custScaleY="435224" custLinFactY="-57643" custLinFactNeighborX="64485" custLinFactNeighborY="-100000">
        <dgm:presLayoutVars>
          <dgm:chMax val="1"/>
          <dgm:bulletEnabled val="1"/>
        </dgm:presLayoutVars>
      </dgm:prSet>
      <dgm:spPr/>
    </dgm:pt>
    <dgm:pt modelId="{CBF556D1-8FA7-B74B-91AD-5CD954E49B59}" type="pres">
      <dgm:prSet presAssocID="{7E3A7ECF-A77C-B14A-AC2E-18000766F8E6}" presName="sp" presStyleCnt="0"/>
      <dgm:spPr/>
    </dgm:pt>
    <dgm:pt modelId="{308B32EA-94CB-8D4B-9157-8CB2BF945E1E}" type="pres">
      <dgm:prSet presAssocID="{1960C645-6FD9-3C47-AD15-5F731B7C7F62}" presName="linNode" presStyleCnt="0"/>
      <dgm:spPr/>
    </dgm:pt>
    <dgm:pt modelId="{1EBB508C-CB3C-2841-BEDB-A07478AE5192}" type="pres">
      <dgm:prSet presAssocID="{1960C645-6FD9-3C47-AD15-5F731B7C7F62}" presName="parentText" presStyleLbl="node1" presStyleIdx="4" presStyleCnt="5" custScaleX="93161" custScaleY="801424" custLinFactY="-40504" custLinFactNeighborX="65317" custLinFactNeighborY="-100000">
        <dgm:presLayoutVars>
          <dgm:chMax val="1"/>
          <dgm:bulletEnabled val="1"/>
        </dgm:presLayoutVars>
      </dgm:prSet>
      <dgm:spPr/>
    </dgm:pt>
  </dgm:ptLst>
  <dgm:cxnLst>
    <dgm:cxn modelId="{11429B01-3E68-3446-B3F3-D754A92D5B9F}" srcId="{EEDBE8E6-5EC8-1C4B-BDFA-3C1C974BBDC5}" destId="{0682FDB1-E8EA-A240-81F2-E03B26463FDE}" srcOrd="3" destOrd="0" parTransId="{A9862986-E2DF-A941-A3E0-F604011E149C}" sibTransId="{7E3A7ECF-A77C-B14A-AC2E-18000766F8E6}"/>
    <dgm:cxn modelId="{A2815D16-F065-2641-A0E1-0C6BD19EDDF5}" srcId="{EEDBE8E6-5EC8-1C4B-BDFA-3C1C974BBDC5}" destId="{36B04DD1-4250-9D4D-8B76-95464523BE1B}" srcOrd="1" destOrd="0" parTransId="{8E43F736-B788-EA48-9C7A-6791FF349380}" sibTransId="{C0EC4005-B3CF-9F41-A50C-88CA5B0E54B5}"/>
    <dgm:cxn modelId="{A692B723-3C85-2542-86A4-EFC1544766EA}" type="presOf" srcId="{F7F32B54-A3A8-9E48-80AA-2F594E1C9A16}" destId="{56C49616-D908-5B41-AA8B-6C767E7635B3}" srcOrd="0" destOrd="0" presId="urn:microsoft.com/office/officeart/2005/8/layout/vList5"/>
    <dgm:cxn modelId="{8C238C41-9EA0-1A4C-8E06-19C44616FA81}" type="presOf" srcId="{1960C645-6FD9-3C47-AD15-5F731B7C7F62}" destId="{1EBB508C-CB3C-2841-BEDB-A07478AE5192}" srcOrd="0" destOrd="0" presId="urn:microsoft.com/office/officeart/2005/8/layout/vList5"/>
    <dgm:cxn modelId="{0F37CF7F-043E-6141-A9BA-EF9D6D994C11}" type="presOf" srcId="{EEDBE8E6-5EC8-1C4B-BDFA-3C1C974BBDC5}" destId="{B6CEA60A-8D6F-5C40-BED2-696EBCDF3436}" srcOrd="0" destOrd="0" presId="urn:microsoft.com/office/officeart/2005/8/layout/vList5"/>
    <dgm:cxn modelId="{33C62098-B124-934D-98A4-75549FC0BCA3}" srcId="{EEDBE8E6-5EC8-1C4B-BDFA-3C1C974BBDC5}" destId="{F7F32B54-A3A8-9E48-80AA-2F594E1C9A16}" srcOrd="2" destOrd="0" parTransId="{2D2DBF00-4268-BA46-A9C9-36B5CA8E3DA5}" sibTransId="{AE7E2551-C6B3-6D4A-87D4-7B9583A759D4}"/>
    <dgm:cxn modelId="{7321E6C3-1187-B543-B525-49B4D334764A}" srcId="{EEDBE8E6-5EC8-1C4B-BDFA-3C1C974BBDC5}" destId="{1960C645-6FD9-3C47-AD15-5F731B7C7F62}" srcOrd="4" destOrd="0" parTransId="{6CEE8833-786C-C547-BA6F-A778142CEF44}" sibTransId="{82BE76A1-1084-3241-9CBA-7BFD86D3F975}"/>
    <dgm:cxn modelId="{D76949EB-8586-C64A-B700-CC480E1DA545}" type="presOf" srcId="{A5F3ECA3-3628-594C-A7F5-713FBBBB5571}" destId="{2A8A7674-8FCE-3042-B0C2-242D607F23BB}" srcOrd="0" destOrd="0" presId="urn:microsoft.com/office/officeart/2005/8/layout/vList5"/>
    <dgm:cxn modelId="{D1C30DEF-7F53-4C40-B634-86277E6725BF}" srcId="{EEDBE8E6-5EC8-1C4B-BDFA-3C1C974BBDC5}" destId="{A5F3ECA3-3628-594C-A7F5-713FBBBB5571}" srcOrd="0" destOrd="0" parTransId="{C428B69B-F0AA-CA45-B286-BC98EE3A5FC2}" sibTransId="{466F51F5-9E94-484D-ADE0-3152190E4EF4}"/>
    <dgm:cxn modelId="{586DDBF2-940A-644E-88A6-CD64DCE18CD9}" type="presOf" srcId="{0682FDB1-E8EA-A240-81F2-E03B26463FDE}" destId="{F0406604-ABA6-D042-8A83-8201C78B89E7}" srcOrd="0" destOrd="0" presId="urn:microsoft.com/office/officeart/2005/8/layout/vList5"/>
    <dgm:cxn modelId="{B6E8EBFF-0863-6D45-97BB-0A9DCF04DCCE}" type="presOf" srcId="{36B04DD1-4250-9D4D-8B76-95464523BE1B}" destId="{3A6B4ED3-132D-4646-9BA9-4AAD4A3179EE}" srcOrd="0" destOrd="0" presId="urn:microsoft.com/office/officeart/2005/8/layout/vList5"/>
    <dgm:cxn modelId="{4A5E448D-EC9D-A64F-93E6-70DFC12E4222}" type="presParOf" srcId="{B6CEA60A-8D6F-5C40-BED2-696EBCDF3436}" destId="{88F9AD9B-7C5F-994F-972B-EFBDB99ECC2E}" srcOrd="0" destOrd="0" presId="urn:microsoft.com/office/officeart/2005/8/layout/vList5"/>
    <dgm:cxn modelId="{F1FDD8B5-3FF7-C347-B31F-CF46DC4069B2}" type="presParOf" srcId="{88F9AD9B-7C5F-994F-972B-EFBDB99ECC2E}" destId="{2A8A7674-8FCE-3042-B0C2-242D607F23BB}" srcOrd="0" destOrd="0" presId="urn:microsoft.com/office/officeart/2005/8/layout/vList5"/>
    <dgm:cxn modelId="{08B857D3-0FF0-8643-8AB6-DFED971F308F}" type="presParOf" srcId="{B6CEA60A-8D6F-5C40-BED2-696EBCDF3436}" destId="{39B2B94F-06FD-7F41-94D5-56206CC2E2BD}" srcOrd="1" destOrd="0" presId="urn:microsoft.com/office/officeart/2005/8/layout/vList5"/>
    <dgm:cxn modelId="{20B7DF3C-9D0A-8547-8452-5C2A128F5F35}" type="presParOf" srcId="{B6CEA60A-8D6F-5C40-BED2-696EBCDF3436}" destId="{78361FA2-DF61-FD46-A3FD-9049B2616695}" srcOrd="2" destOrd="0" presId="urn:microsoft.com/office/officeart/2005/8/layout/vList5"/>
    <dgm:cxn modelId="{5373A755-BE52-1F43-99D1-0F7C617B5999}" type="presParOf" srcId="{78361FA2-DF61-FD46-A3FD-9049B2616695}" destId="{3A6B4ED3-132D-4646-9BA9-4AAD4A3179EE}" srcOrd="0" destOrd="0" presId="urn:microsoft.com/office/officeart/2005/8/layout/vList5"/>
    <dgm:cxn modelId="{DB01428B-4AF0-AA4F-ABCC-7D4141FBCE17}" type="presParOf" srcId="{B6CEA60A-8D6F-5C40-BED2-696EBCDF3436}" destId="{699605E8-9D24-874D-9DF7-8AF0FCDB169E}" srcOrd="3" destOrd="0" presId="urn:microsoft.com/office/officeart/2005/8/layout/vList5"/>
    <dgm:cxn modelId="{A239E6D9-1E39-0845-B83E-2894109D79CF}" type="presParOf" srcId="{B6CEA60A-8D6F-5C40-BED2-696EBCDF3436}" destId="{77D50FBA-4506-3F48-94D1-E25169DF8377}" srcOrd="4" destOrd="0" presId="urn:microsoft.com/office/officeart/2005/8/layout/vList5"/>
    <dgm:cxn modelId="{4FDB7D1E-3245-CA42-A951-79DF8DE952B5}" type="presParOf" srcId="{77D50FBA-4506-3F48-94D1-E25169DF8377}" destId="{56C49616-D908-5B41-AA8B-6C767E7635B3}" srcOrd="0" destOrd="0" presId="urn:microsoft.com/office/officeart/2005/8/layout/vList5"/>
    <dgm:cxn modelId="{8D9BA62B-814F-1641-B83C-AE436ACE3658}" type="presParOf" srcId="{B6CEA60A-8D6F-5C40-BED2-696EBCDF3436}" destId="{B9305ACA-A982-AC41-87EF-74EA82629B39}" srcOrd="5" destOrd="0" presId="urn:microsoft.com/office/officeart/2005/8/layout/vList5"/>
    <dgm:cxn modelId="{774F8474-6FC3-0B44-AE22-55944B03D2E7}" type="presParOf" srcId="{B6CEA60A-8D6F-5C40-BED2-696EBCDF3436}" destId="{BB1E8FFF-66CF-F44C-95AA-076D514BC8F2}" srcOrd="6" destOrd="0" presId="urn:microsoft.com/office/officeart/2005/8/layout/vList5"/>
    <dgm:cxn modelId="{4F692642-7A07-BF4A-A46D-54B83DCE8CB8}" type="presParOf" srcId="{BB1E8FFF-66CF-F44C-95AA-076D514BC8F2}" destId="{F0406604-ABA6-D042-8A83-8201C78B89E7}" srcOrd="0" destOrd="0" presId="urn:microsoft.com/office/officeart/2005/8/layout/vList5"/>
    <dgm:cxn modelId="{36CCF97C-1FDD-6648-A5C2-83CFCC38F477}" type="presParOf" srcId="{B6CEA60A-8D6F-5C40-BED2-696EBCDF3436}" destId="{CBF556D1-8FA7-B74B-91AD-5CD954E49B59}" srcOrd="7" destOrd="0" presId="urn:microsoft.com/office/officeart/2005/8/layout/vList5"/>
    <dgm:cxn modelId="{EF9E6368-9BF5-5041-A7D2-4AA1FB70DDF2}" type="presParOf" srcId="{B6CEA60A-8D6F-5C40-BED2-696EBCDF3436}" destId="{308B32EA-94CB-8D4B-9157-8CB2BF945E1E}" srcOrd="8" destOrd="0" presId="urn:microsoft.com/office/officeart/2005/8/layout/vList5"/>
    <dgm:cxn modelId="{B250A498-2564-C742-AEC3-CA646F1B88AA}" type="presParOf" srcId="{308B32EA-94CB-8D4B-9157-8CB2BF945E1E}" destId="{1EBB508C-CB3C-2841-BEDB-A07478AE5192}"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A7674-8FCE-3042-B0C2-242D607F23BB}">
      <dsp:nvSpPr>
        <dsp:cNvPr id="0" name=""/>
        <dsp:cNvSpPr/>
      </dsp:nvSpPr>
      <dsp:spPr>
        <a:xfrm>
          <a:off x="298361" y="2016757"/>
          <a:ext cx="7933754" cy="250831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ts val="648"/>
            </a:spcAft>
            <a:buNone/>
          </a:pPr>
          <a:r>
            <a:rPr lang="en-GB" sz="4400" kern="1200" dirty="0"/>
            <a:t>Family-</a:t>
          </a:r>
          <a:r>
            <a:rPr lang="en-GB" sz="4400" kern="1200" dirty="0" err="1"/>
            <a:t>centered</a:t>
          </a:r>
          <a:r>
            <a:rPr lang="en-GB" sz="4400" kern="1200" dirty="0"/>
            <a:t> practices</a:t>
          </a:r>
        </a:p>
        <a:p>
          <a:pPr marL="0" lvl="0" indent="0" algn="ctr" defTabSz="1955800">
            <a:lnSpc>
              <a:spcPct val="90000"/>
            </a:lnSpc>
            <a:spcBef>
              <a:spcPct val="0"/>
            </a:spcBef>
            <a:spcAft>
              <a:spcPts val="648"/>
            </a:spcAft>
            <a:buNone/>
          </a:pPr>
          <a:r>
            <a:rPr lang="en-GB" sz="4400" kern="1200" dirty="0"/>
            <a:t> consist of</a:t>
          </a:r>
          <a:endParaRPr lang="en-HR" sz="4400" kern="1200" dirty="0"/>
        </a:p>
      </dsp:txBody>
      <dsp:txXfrm>
        <a:off x="420807" y="2139203"/>
        <a:ext cx="7688862" cy="2263421"/>
      </dsp:txXfrm>
    </dsp:sp>
    <dsp:sp modelId="{3A6B4ED3-132D-4646-9BA9-4AAD4A3179EE}">
      <dsp:nvSpPr>
        <dsp:cNvPr id="0" name=""/>
        <dsp:cNvSpPr/>
      </dsp:nvSpPr>
      <dsp:spPr>
        <a:xfrm>
          <a:off x="8303018" y="2005595"/>
          <a:ext cx="5714726" cy="77616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HR" sz="3200" kern="1200"/>
            <a:t>active listening</a:t>
          </a:r>
        </a:p>
      </dsp:txBody>
      <dsp:txXfrm>
        <a:off x="8340907" y="2043484"/>
        <a:ext cx="5638948" cy="700388"/>
      </dsp:txXfrm>
    </dsp:sp>
    <dsp:sp modelId="{56C49616-D908-5B41-AA8B-6C767E7635B3}">
      <dsp:nvSpPr>
        <dsp:cNvPr id="0" name=""/>
        <dsp:cNvSpPr/>
      </dsp:nvSpPr>
      <dsp:spPr>
        <a:xfrm>
          <a:off x="8254363" y="2870206"/>
          <a:ext cx="5774596" cy="95745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a:t>sensitivity</a:t>
          </a:r>
          <a:endParaRPr lang="en-HR" sz="3200" kern="1200"/>
        </a:p>
      </dsp:txBody>
      <dsp:txXfrm>
        <a:off x="8301102" y="2916945"/>
        <a:ext cx="5681118" cy="863977"/>
      </dsp:txXfrm>
    </dsp:sp>
    <dsp:sp modelId="{F0406604-ABA6-D042-8A83-8201C78B89E7}">
      <dsp:nvSpPr>
        <dsp:cNvPr id="0" name=""/>
        <dsp:cNvSpPr/>
      </dsp:nvSpPr>
      <dsp:spPr>
        <a:xfrm>
          <a:off x="8303018" y="3867478"/>
          <a:ext cx="5683013" cy="114961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responsiveness to personal and cultural values</a:t>
          </a:r>
          <a:endParaRPr lang="en-HR" sz="2800" kern="1200" dirty="0"/>
        </a:p>
      </dsp:txBody>
      <dsp:txXfrm>
        <a:off x="8359137" y="3923597"/>
        <a:ext cx="5570775" cy="1037372"/>
      </dsp:txXfrm>
    </dsp:sp>
    <dsp:sp modelId="{1EBB508C-CB3C-2841-BEDB-A07478AE5192}">
      <dsp:nvSpPr>
        <dsp:cNvPr id="0" name=""/>
        <dsp:cNvSpPr/>
      </dsp:nvSpPr>
      <dsp:spPr>
        <a:xfrm>
          <a:off x="8353181" y="5075567"/>
          <a:ext cx="5616813" cy="211689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acknowledging individual needs when designing intervention based on family priorities</a:t>
          </a:r>
          <a:endParaRPr lang="en-HR" sz="2800" kern="1200" dirty="0"/>
        </a:p>
      </dsp:txBody>
      <dsp:txXfrm>
        <a:off x="8456519" y="5178905"/>
        <a:ext cx="5410137" cy="19102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56010-D8D1-554A-9C43-E01B78931E55}" type="datetimeFigureOut">
              <a:rPr lang="en-HR" smtClean="0"/>
              <a:t>10/14/2022</a:t>
            </a:fld>
            <a:endParaRPr lang="en-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F51CC-45DB-554D-8C84-B6CC1E638A88}" type="slidenum">
              <a:rPr lang="en-HR" smtClean="0"/>
              <a:t>‹#›</a:t>
            </a:fld>
            <a:endParaRPr lang="en-HR"/>
          </a:p>
        </p:txBody>
      </p:sp>
    </p:spTree>
    <p:extLst>
      <p:ext uri="{BB962C8B-B14F-4D97-AF65-F5344CB8AC3E}">
        <p14:creationId xmlns:p14="http://schemas.microsoft.com/office/powerpoint/2010/main" val="11848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Family-centred practice is a way of thinking and acting that ensures that professionals and families work in partnership and that family life, and family priorities and choices, drive what happens in planning and intervention. </a:t>
            </a:r>
          </a:p>
          <a:p>
            <a:pPr>
              <a:buFont typeface="Arial" panose="020B0604020202020204" pitchFamily="34" charset="0"/>
              <a:buChar char="•"/>
            </a:pPr>
            <a:r>
              <a:rPr lang="en-GB" sz="1800" dirty="0">
                <a:effectLst/>
                <a:latin typeface="ArialMT"/>
              </a:rPr>
              <a:t>ach family is unique and different. </a:t>
            </a:r>
          </a:p>
          <a:p>
            <a:pPr>
              <a:buFont typeface="Arial" panose="020B0604020202020204" pitchFamily="34" charset="0"/>
              <a:buChar char="•"/>
            </a:pPr>
            <a:r>
              <a:rPr lang="en-GB" sz="1800" dirty="0">
                <a:effectLst/>
                <a:latin typeface="ArialMT"/>
              </a:rPr>
              <a:t>The family is the constant in the child’s life. </a:t>
            </a:r>
          </a:p>
          <a:p>
            <a:pPr>
              <a:buFont typeface="Arial" panose="020B0604020202020204" pitchFamily="34" charset="0"/>
              <a:buChar char="•"/>
            </a:pPr>
            <a:r>
              <a:rPr lang="en-GB" sz="1800" dirty="0">
                <a:effectLst/>
                <a:latin typeface="ArialMT"/>
              </a:rPr>
              <a:t>The family is the expert on the child’s abilities and needs. </a:t>
            </a:r>
          </a:p>
          <a:p>
            <a:pPr>
              <a:buFont typeface="Arial" panose="020B0604020202020204" pitchFamily="34" charset="0"/>
              <a:buChar char="•"/>
            </a:pPr>
            <a:r>
              <a:rPr lang="en-GB" sz="1800" dirty="0">
                <a:effectLst/>
                <a:latin typeface="ArialMT"/>
              </a:rPr>
              <a:t>Optimal child functioning occurs within a supportive family and community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gn="l"/>
            <a:r>
              <a:rPr lang="en-GB" b="0" i="0" u="none" strike="noStrike" dirty="0">
                <a:solidFill>
                  <a:srgbClr val="000000"/>
                </a:solidFill>
                <a:effectLst/>
                <a:latin typeface="ff4"/>
              </a:rPr>
              <a:t>The task for ECI </a:t>
            </a:r>
          </a:p>
          <a:p>
            <a:pPr algn="l"/>
            <a:r>
              <a:rPr lang="en-GB" b="0" i="0" u="none" strike="noStrike" dirty="0">
                <a:solidFill>
                  <a:srgbClr val="000000"/>
                </a:solidFill>
                <a:effectLst/>
                <a:latin typeface="ff4"/>
              </a:rPr>
              <a:t>professionals is to identify what strategies and experiences will work for the </a:t>
            </a:r>
          </a:p>
          <a:p>
            <a:pPr algn="l"/>
            <a:r>
              <a:rPr lang="en-GB" b="0" i="0" u="none" strike="noStrike" dirty="0">
                <a:solidFill>
                  <a:srgbClr val="000000"/>
                </a:solidFill>
                <a:effectLst/>
                <a:latin typeface="ff4"/>
              </a:rPr>
              <a:t>particular child in the particular family circumstances, and to work with the </a:t>
            </a:r>
          </a:p>
          <a:p>
            <a:pPr algn="l"/>
            <a:r>
              <a:rPr lang="en-GB" b="0" i="0" u="none" strike="noStrike" dirty="0">
                <a:solidFill>
                  <a:srgbClr val="000000"/>
                </a:solidFill>
                <a:effectLst/>
                <a:latin typeface="ff4"/>
              </a:rPr>
              <a:t>family to build these into daily routine</a:t>
            </a:r>
          </a:p>
          <a:p>
            <a:endParaRPr lang="en-HR" dirty="0"/>
          </a:p>
        </p:txBody>
      </p:sp>
      <p:sp>
        <p:nvSpPr>
          <p:cNvPr id="4" name="Slide Number Placeholder 3"/>
          <p:cNvSpPr>
            <a:spLocks noGrp="1"/>
          </p:cNvSpPr>
          <p:nvPr>
            <p:ph type="sldNum" sz="quarter" idx="5"/>
          </p:nvPr>
        </p:nvSpPr>
        <p:spPr/>
        <p:txBody>
          <a:bodyPr/>
          <a:lstStyle/>
          <a:p>
            <a:fld id="{950F51CC-45DB-554D-8C84-B6CC1E638A88}" type="slidenum">
              <a:rPr lang="en-HR" smtClean="0"/>
              <a:t>2</a:t>
            </a:fld>
            <a:endParaRPr lang="en-HR"/>
          </a:p>
        </p:txBody>
      </p:sp>
    </p:spTree>
    <p:extLst>
      <p:ext uri="{BB962C8B-B14F-4D97-AF65-F5344CB8AC3E}">
        <p14:creationId xmlns:p14="http://schemas.microsoft.com/office/powerpoint/2010/main" val="1786446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HR" dirty="0">
                <a:latin typeface="Arial" panose="020B0604020202020204" pitchFamily="34" charset="0"/>
              </a:rPr>
              <a:t>The use of Routines Based Interview enhances the providers ability to determine the family’s true concerns, priorities and resources and then write outcomes that reflect the families routines and what’s needed for the child to be able to participate, learn from, and enjoy these daily routines.</a:t>
            </a:r>
          </a:p>
          <a:p>
            <a:br>
              <a:rPr lang="en-GB" dirty="0"/>
            </a:br>
            <a:endParaRPr lang="en-HR" dirty="0"/>
          </a:p>
        </p:txBody>
      </p:sp>
      <p:sp>
        <p:nvSpPr>
          <p:cNvPr id="4" name="Slide Number Placeholder 3"/>
          <p:cNvSpPr>
            <a:spLocks noGrp="1"/>
          </p:cNvSpPr>
          <p:nvPr>
            <p:ph type="sldNum" sz="quarter" idx="5"/>
          </p:nvPr>
        </p:nvSpPr>
        <p:spPr/>
        <p:txBody>
          <a:bodyPr/>
          <a:lstStyle/>
          <a:p>
            <a:fld id="{950F51CC-45DB-554D-8C84-B6CC1E638A88}" type="slidenum">
              <a:rPr lang="en-HR" smtClean="0"/>
              <a:t>12</a:t>
            </a:fld>
            <a:endParaRPr lang="en-HR"/>
          </a:p>
        </p:txBody>
      </p:sp>
    </p:spTree>
    <p:extLst>
      <p:ext uri="{BB962C8B-B14F-4D97-AF65-F5344CB8AC3E}">
        <p14:creationId xmlns:p14="http://schemas.microsoft.com/office/powerpoint/2010/main" val="4183604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latin typeface="Open Sans" panose="020B0606030504020204" pitchFamily="34" charset="0"/>
              </a:rPr>
              <a:t>Children learn and develop best through everyday play and interactions with parents, carers and families. When you help families build skills, knowledge and confidence for these interactions, you also help to create the best environment for children’s health, development and wellbeing.</a:t>
            </a:r>
          </a:p>
          <a:p>
            <a:br>
              <a:rPr lang="en-GB" dirty="0"/>
            </a:br>
            <a:endParaRPr lang="en-HR" dirty="0"/>
          </a:p>
        </p:txBody>
      </p:sp>
      <p:sp>
        <p:nvSpPr>
          <p:cNvPr id="4" name="Slide Number Placeholder 3"/>
          <p:cNvSpPr>
            <a:spLocks noGrp="1"/>
          </p:cNvSpPr>
          <p:nvPr>
            <p:ph type="sldNum" sz="quarter" idx="5"/>
          </p:nvPr>
        </p:nvSpPr>
        <p:spPr/>
        <p:txBody>
          <a:bodyPr/>
          <a:lstStyle/>
          <a:p>
            <a:fld id="{950F51CC-45DB-554D-8C84-B6CC1E638A88}" type="slidenum">
              <a:rPr lang="en-HR" smtClean="0"/>
              <a:t>13</a:t>
            </a:fld>
            <a:endParaRPr lang="en-HR"/>
          </a:p>
        </p:txBody>
      </p:sp>
    </p:spTree>
    <p:extLst>
      <p:ext uri="{BB962C8B-B14F-4D97-AF65-F5344CB8AC3E}">
        <p14:creationId xmlns:p14="http://schemas.microsoft.com/office/powerpoint/2010/main" val="3633124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u="none" strike="noStrike" dirty="0">
              <a:solidFill>
                <a:srgbClr val="000000"/>
              </a:solidFill>
              <a:effectLst/>
              <a:latin typeface="Open Sans" panose="020B0606030504020204" pitchFamily="34" charset="0"/>
            </a:endParaRPr>
          </a:p>
          <a:p>
            <a:br>
              <a:rPr lang="en-GB" dirty="0"/>
            </a:br>
            <a:endParaRPr lang="en-HR" dirty="0"/>
          </a:p>
        </p:txBody>
      </p:sp>
      <p:sp>
        <p:nvSpPr>
          <p:cNvPr id="4" name="Slide Number Placeholder 3"/>
          <p:cNvSpPr>
            <a:spLocks noGrp="1"/>
          </p:cNvSpPr>
          <p:nvPr>
            <p:ph type="sldNum" sz="quarter" idx="5"/>
          </p:nvPr>
        </p:nvSpPr>
        <p:spPr/>
        <p:txBody>
          <a:bodyPr/>
          <a:lstStyle/>
          <a:p>
            <a:fld id="{950F51CC-45DB-554D-8C84-B6CC1E638A88}" type="slidenum">
              <a:rPr lang="en-HR" smtClean="0"/>
              <a:t>14</a:t>
            </a:fld>
            <a:endParaRPr lang="en-HR"/>
          </a:p>
        </p:txBody>
      </p:sp>
    </p:spTree>
    <p:extLst>
      <p:ext uri="{BB962C8B-B14F-4D97-AF65-F5344CB8AC3E}">
        <p14:creationId xmlns:p14="http://schemas.microsoft.com/office/powerpoint/2010/main" val="320760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Family-centred practice is a way of thinking and acting that ensures that professionals and families work in partnership and that family life, and family priorities and choices, drive what happens in planning and intervention. </a:t>
            </a:r>
          </a:p>
          <a:p>
            <a:pPr>
              <a:buFont typeface="Arial" panose="020B0604020202020204" pitchFamily="34" charset="0"/>
              <a:buChar char="•"/>
            </a:pPr>
            <a:r>
              <a:rPr lang="en-GB" sz="1800" dirty="0">
                <a:effectLst/>
                <a:latin typeface="ArialMT"/>
              </a:rPr>
              <a:t>ach family is unique and different. </a:t>
            </a:r>
          </a:p>
          <a:p>
            <a:pPr>
              <a:buFont typeface="Arial" panose="020B0604020202020204" pitchFamily="34" charset="0"/>
              <a:buChar char="•"/>
            </a:pPr>
            <a:r>
              <a:rPr lang="en-GB" sz="1800" dirty="0">
                <a:effectLst/>
                <a:latin typeface="ArialMT"/>
              </a:rPr>
              <a:t>The family is the constant in the child’s life. </a:t>
            </a:r>
          </a:p>
          <a:p>
            <a:pPr>
              <a:buFont typeface="Arial" panose="020B0604020202020204" pitchFamily="34" charset="0"/>
              <a:buChar char="•"/>
            </a:pPr>
            <a:r>
              <a:rPr lang="en-GB" sz="1800" dirty="0">
                <a:effectLst/>
                <a:latin typeface="ArialMT"/>
              </a:rPr>
              <a:t>The family is the expert on the child’s abilities and needs. </a:t>
            </a:r>
          </a:p>
          <a:p>
            <a:pPr>
              <a:buFont typeface="Arial" panose="020B0604020202020204" pitchFamily="34" charset="0"/>
              <a:buChar char="•"/>
            </a:pPr>
            <a:r>
              <a:rPr lang="en-GB" sz="1800" dirty="0">
                <a:effectLst/>
                <a:latin typeface="ArialMT"/>
              </a:rPr>
              <a:t>Optimal child functioning occurs within a supportive family and community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gn="l"/>
            <a:r>
              <a:rPr lang="en-GB" b="0" i="0" u="none" strike="noStrike" dirty="0">
                <a:solidFill>
                  <a:srgbClr val="000000"/>
                </a:solidFill>
                <a:effectLst/>
                <a:latin typeface="ff4"/>
              </a:rPr>
              <a:t>The task for ECI </a:t>
            </a:r>
          </a:p>
          <a:p>
            <a:pPr algn="l"/>
            <a:r>
              <a:rPr lang="en-GB" b="0" i="0" u="none" strike="noStrike" dirty="0">
                <a:solidFill>
                  <a:srgbClr val="000000"/>
                </a:solidFill>
                <a:effectLst/>
                <a:latin typeface="ff4"/>
              </a:rPr>
              <a:t>professionals is to identify what strategies and experiences will work for the </a:t>
            </a:r>
          </a:p>
          <a:p>
            <a:pPr algn="l"/>
            <a:r>
              <a:rPr lang="en-GB" b="0" i="0" u="none" strike="noStrike" dirty="0">
                <a:solidFill>
                  <a:srgbClr val="000000"/>
                </a:solidFill>
                <a:effectLst/>
                <a:latin typeface="ff4"/>
              </a:rPr>
              <a:t>particular child in the particular family circumstances, and to work with the </a:t>
            </a:r>
          </a:p>
          <a:p>
            <a:pPr algn="l"/>
            <a:r>
              <a:rPr lang="en-GB" b="0" i="0" u="none" strike="noStrike" dirty="0">
                <a:solidFill>
                  <a:srgbClr val="000000"/>
                </a:solidFill>
                <a:effectLst/>
                <a:latin typeface="ff4"/>
              </a:rPr>
              <a:t>family to build these into daily routine</a:t>
            </a:r>
          </a:p>
          <a:p>
            <a:endParaRPr lang="en-HR" dirty="0"/>
          </a:p>
        </p:txBody>
      </p:sp>
      <p:sp>
        <p:nvSpPr>
          <p:cNvPr id="4" name="Slide Number Placeholder 3"/>
          <p:cNvSpPr>
            <a:spLocks noGrp="1"/>
          </p:cNvSpPr>
          <p:nvPr>
            <p:ph type="sldNum" sz="quarter" idx="5"/>
          </p:nvPr>
        </p:nvSpPr>
        <p:spPr/>
        <p:txBody>
          <a:bodyPr/>
          <a:lstStyle/>
          <a:p>
            <a:fld id="{950F51CC-45DB-554D-8C84-B6CC1E638A88}" type="slidenum">
              <a:rPr lang="en-HR" smtClean="0"/>
              <a:t>3</a:t>
            </a:fld>
            <a:endParaRPr lang="en-HR"/>
          </a:p>
        </p:txBody>
      </p:sp>
    </p:spTree>
    <p:extLst>
      <p:ext uri="{BB962C8B-B14F-4D97-AF65-F5344CB8AC3E}">
        <p14:creationId xmlns:p14="http://schemas.microsoft.com/office/powerpoint/2010/main" val="3806645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err="1">
                <a:solidFill>
                  <a:schemeClr val="tx2">
                    <a:lumMod val="50000"/>
                  </a:schemeClr>
                </a:solidFill>
                <a:latin typeface="Calibri" pitchFamily="34" charset="0"/>
              </a:rPr>
              <a:t>parents</a:t>
            </a:r>
            <a:r>
              <a:rPr lang="hr-HR" sz="1200" dirty="0">
                <a:solidFill>
                  <a:schemeClr val="tx2">
                    <a:lumMod val="50000"/>
                  </a:schemeClr>
                </a:solidFill>
                <a:latin typeface="Calibri" pitchFamily="34" charset="0"/>
              </a:rPr>
              <a:t> </a:t>
            </a:r>
            <a:r>
              <a:rPr lang="hr-HR" sz="1200" dirty="0" err="1">
                <a:solidFill>
                  <a:schemeClr val="tx2">
                    <a:lumMod val="50000"/>
                  </a:schemeClr>
                </a:solidFill>
                <a:latin typeface="Calibri" pitchFamily="34" charset="0"/>
              </a:rPr>
              <a:t>know</a:t>
            </a:r>
            <a:r>
              <a:rPr lang="hr-HR" sz="1200" dirty="0">
                <a:solidFill>
                  <a:schemeClr val="tx2">
                    <a:lumMod val="50000"/>
                  </a:schemeClr>
                </a:solidFill>
                <a:latin typeface="Calibri" pitchFamily="34" charset="0"/>
              </a:rPr>
              <a:t> </a:t>
            </a:r>
            <a:r>
              <a:rPr lang="hr-HR" sz="1200" dirty="0" err="1">
                <a:solidFill>
                  <a:schemeClr val="tx2">
                    <a:lumMod val="50000"/>
                  </a:schemeClr>
                </a:solidFill>
                <a:latin typeface="Calibri" pitchFamily="34" charset="0"/>
              </a:rPr>
              <a:t>their</a:t>
            </a:r>
            <a:r>
              <a:rPr lang="hr-HR" sz="1200" dirty="0">
                <a:solidFill>
                  <a:schemeClr val="tx2">
                    <a:lumMod val="50000"/>
                  </a:schemeClr>
                </a:solidFill>
                <a:latin typeface="Calibri" pitchFamily="34" charset="0"/>
              </a:rPr>
              <a:t> </a:t>
            </a:r>
            <a:r>
              <a:rPr lang="hr-HR" sz="1200" dirty="0" err="1">
                <a:solidFill>
                  <a:schemeClr val="tx2">
                    <a:lumMod val="50000"/>
                  </a:schemeClr>
                </a:solidFill>
                <a:latin typeface="Calibri" pitchFamily="34" charset="0"/>
              </a:rPr>
              <a:t>child</a:t>
            </a:r>
            <a:r>
              <a:rPr lang="hr-HR" sz="1200" dirty="0">
                <a:solidFill>
                  <a:schemeClr val="tx2">
                    <a:lumMod val="50000"/>
                  </a:schemeClr>
                </a:solidFill>
                <a:latin typeface="Calibri" pitchFamily="34" charset="0"/>
              </a:rPr>
              <a:t> </a:t>
            </a:r>
            <a:r>
              <a:rPr lang="hr-HR" sz="1200" dirty="0" err="1">
                <a:solidFill>
                  <a:schemeClr val="tx2">
                    <a:lumMod val="50000"/>
                  </a:schemeClr>
                </a:solidFill>
                <a:latin typeface="Calibri" pitchFamily="34" charset="0"/>
              </a:rPr>
              <a:t>best</a:t>
            </a:r>
            <a:r>
              <a:rPr lang="hr-HR" sz="1200" dirty="0">
                <a:solidFill>
                  <a:schemeClr val="tx2">
                    <a:lumMod val="50000"/>
                  </a:schemeClr>
                </a:solidFill>
                <a:latin typeface="Calibri" pitchFamily="34" charset="0"/>
              </a:rPr>
              <a:t> </a:t>
            </a:r>
            <a:r>
              <a:rPr lang="hr-HR" sz="1200" dirty="0" err="1">
                <a:solidFill>
                  <a:schemeClr val="tx2">
                    <a:lumMod val="50000"/>
                  </a:schemeClr>
                </a:solidFill>
                <a:latin typeface="Calibri" pitchFamily="34" charset="0"/>
              </a:rPr>
              <a:t>and</a:t>
            </a:r>
            <a:r>
              <a:rPr lang="hr-HR" sz="1200" dirty="0">
                <a:solidFill>
                  <a:schemeClr val="tx2">
                    <a:lumMod val="50000"/>
                  </a:schemeClr>
                </a:solidFill>
                <a:latin typeface="Calibri" pitchFamily="34" charset="0"/>
              </a:rPr>
              <a:t> </a:t>
            </a:r>
            <a:r>
              <a:rPr lang="hr-HR" sz="1200" dirty="0" err="1">
                <a:solidFill>
                  <a:schemeClr val="tx2">
                    <a:lumMod val="50000"/>
                  </a:schemeClr>
                </a:solidFill>
                <a:latin typeface="Calibri" pitchFamily="34" charset="0"/>
              </a:rPr>
              <a:t>want</a:t>
            </a:r>
            <a:r>
              <a:rPr lang="hr-HR" sz="1200" dirty="0">
                <a:solidFill>
                  <a:schemeClr val="tx2">
                    <a:lumMod val="50000"/>
                  </a:schemeClr>
                </a:solidFill>
                <a:latin typeface="Calibri" pitchFamily="34" charset="0"/>
              </a:rPr>
              <a:t> </a:t>
            </a:r>
            <a:r>
              <a:rPr lang="hr-HR" sz="1200" dirty="0" err="1">
                <a:solidFill>
                  <a:schemeClr val="tx2">
                    <a:lumMod val="50000"/>
                  </a:schemeClr>
                </a:solidFill>
                <a:latin typeface="Calibri" pitchFamily="34" charset="0"/>
              </a:rPr>
              <a:t>the</a:t>
            </a:r>
            <a:r>
              <a:rPr lang="hr-HR" sz="1200" dirty="0">
                <a:solidFill>
                  <a:schemeClr val="tx2">
                    <a:lumMod val="50000"/>
                  </a:schemeClr>
                </a:solidFill>
                <a:latin typeface="Calibri" pitchFamily="34" charset="0"/>
              </a:rPr>
              <a:t> </a:t>
            </a:r>
            <a:r>
              <a:rPr lang="hr-HR" sz="1200" dirty="0" err="1">
                <a:solidFill>
                  <a:schemeClr val="tx2">
                    <a:lumMod val="50000"/>
                  </a:schemeClr>
                </a:solidFill>
                <a:latin typeface="Calibri" pitchFamily="34" charset="0"/>
              </a:rPr>
              <a:t>best</a:t>
            </a:r>
            <a:r>
              <a:rPr lang="hr-HR" sz="1200" dirty="0">
                <a:solidFill>
                  <a:schemeClr val="tx2">
                    <a:lumMod val="50000"/>
                  </a:schemeClr>
                </a:solidFill>
                <a:latin typeface="Calibri" pitchFamily="34" charset="0"/>
              </a:rPr>
              <a:t> for </a:t>
            </a:r>
            <a:r>
              <a:rPr lang="hr-HR" sz="1200" dirty="0" err="1">
                <a:solidFill>
                  <a:schemeClr val="tx2">
                    <a:lumMod val="50000"/>
                  </a:schemeClr>
                </a:solidFill>
                <a:latin typeface="Calibri" pitchFamily="34" charset="0"/>
              </a:rPr>
              <a:t>him</a:t>
            </a:r>
            <a:r>
              <a:rPr lang="hr-HR" sz="1200" dirty="0">
                <a:solidFill>
                  <a:schemeClr val="tx2">
                    <a:lumMod val="50000"/>
                  </a:schemeClr>
                </a:solidFill>
                <a:latin typeface="Calibri" pitchFamily="34" charset="0"/>
              </a:rPr>
              <a:t> - </a:t>
            </a:r>
            <a:r>
              <a:rPr lang="hr-HR" sz="1200" dirty="0" err="1">
                <a:solidFill>
                  <a:schemeClr val="tx2">
                    <a:lumMod val="50000"/>
                  </a:schemeClr>
                </a:solidFill>
                <a:latin typeface="Calibri" pitchFamily="34" charset="0"/>
              </a:rPr>
              <a:t>they</a:t>
            </a:r>
            <a:r>
              <a:rPr lang="hr-HR" sz="1200" dirty="0">
                <a:solidFill>
                  <a:schemeClr val="tx2">
                    <a:lumMod val="50000"/>
                  </a:schemeClr>
                </a:solidFill>
                <a:latin typeface="Calibri" pitchFamily="34" charset="0"/>
              </a:rPr>
              <a:t> are </a:t>
            </a:r>
            <a:r>
              <a:rPr lang="hr-HR" sz="1200" dirty="0" err="1">
                <a:solidFill>
                  <a:schemeClr val="tx2">
                    <a:lumMod val="50000"/>
                  </a:schemeClr>
                </a:solidFill>
                <a:latin typeface="Calibri" pitchFamily="34" charset="0"/>
              </a:rPr>
              <a:t>encouraged</a:t>
            </a:r>
            <a:r>
              <a:rPr lang="hr-HR" sz="1200" dirty="0">
                <a:solidFill>
                  <a:schemeClr val="tx2">
                    <a:lumMod val="50000"/>
                  </a:schemeClr>
                </a:solidFill>
                <a:latin typeface="Calibri" pitchFamily="34" charset="0"/>
              </a:rPr>
              <a:t> to </a:t>
            </a:r>
            <a:r>
              <a:rPr lang="hr-HR" sz="1200" dirty="0" err="1">
                <a:solidFill>
                  <a:schemeClr val="tx2">
                    <a:lumMod val="50000"/>
                  </a:schemeClr>
                </a:solidFill>
                <a:latin typeface="Calibri" pitchFamily="34" charset="0"/>
              </a:rPr>
              <a:t>define</a:t>
            </a:r>
            <a:r>
              <a:rPr lang="hr-HR" sz="1200" dirty="0">
                <a:solidFill>
                  <a:schemeClr val="tx2">
                    <a:lumMod val="50000"/>
                  </a:schemeClr>
                </a:solidFill>
                <a:latin typeface="Calibri" pitchFamily="34" charset="0"/>
              </a:rPr>
              <a:t> </a:t>
            </a:r>
            <a:r>
              <a:rPr lang="hr-HR" sz="1200" dirty="0" err="1">
                <a:solidFill>
                  <a:schemeClr val="tx2">
                    <a:lumMod val="50000"/>
                  </a:schemeClr>
                </a:solidFill>
                <a:latin typeface="Calibri" pitchFamily="34" charset="0"/>
              </a:rPr>
              <a:t>goals</a:t>
            </a:r>
            <a:r>
              <a:rPr lang="hr-HR" sz="1200" dirty="0">
                <a:solidFill>
                  <a:schemeClr val="tx2">
                    <a:lumMod val="50000"/>
                  </a:schemeClr>
                </a:solidFill>
                <a:latin typeface="Calibri" pitchFamily="34" charset="0"/>
              </a:rPr>
              <a:t> </a:t>
            </a:r>
            <a:r>
              <a:rPr lang="hr-HR" sz="1200" dirty="0" err="1">
                <a:solidFill>
                  <a:schemeClr val="tx2">
                    <a:lumMod val="50000"/>
                  </a:schemeClr>
                </a:solidFill>
                <a:latin typeface="Calibri" pitchFamily="34" charset="0"/>
              </a:rPr>
              <a:t>and</a:t>
            </a:r>
            <a:r>
              <a:rPr lang="hr-HR" sz="1200" dirty="0">
                <a:solidFill>
                  <a:schemeClr val="tx2">
                    <a:lumMod val="50000"/>
                  </a:schemeClr>
                </a:solidFill>
                <a:latin typeface="Calibri" pitchFamily="34" charset="0"/>
              </a:rPr>
              <a:t> </a:t>
            </a:r>
            <a:r>
              <a:rPr lang="hr-HR" sz="1200" dirty="0" err="1">
                <a:solidFill>
                  <a:schemeClr val="tx2">
                    <a:lumMod val="50000"/>
                  </a:schemeClr>
                </a:solidFill>
                <a:latin typeface="Calibri" pitchFamily="34" charset="0"/>
              </a:rPr>
              <a:t>activities</a:t>
            </a:r>
            <a:r>
              <a:rPr lang="hr-HR" sz="1200" dirty="0">
                <a:solidFill>
                  <a:schemeClr val="tx2">
                    <a:lumMod val="50000"/>
                  </a:schemeClr>
                </a:solidFill>
                <a:latin typeface="Calibri" pitchFamily="34" charset="0"/>
              </a:rPr>
              <a:t> </a:t>
            </a:r>
            <a:r>
              <a:rPr lang="hr-HR" sz="1200" dirty="0" err="1">
                <a:solidFill>
                  <a:schemeClr val="tx2">
                    <a:lumMod val="50000"/>
                  </a:schemeClr>
                </a:solidFill>
                <a:latin typeface="Calibri" pitchFamily="34" charset="0"/>
              </a:rPr>
              <a:t>together</a:t>
            </a:r>
            <a:r>
              <a:rPr lang="hr-HR" sz="1200" dirty="0">
                <a:solidFill>
                  <a:schemeClr val="tx2">
                    <a:lumMod val="50000"/>
                  </a:schemeClr>
                </a:solidFill>
                <a:latin typeface="Calibri" pitchFamily="34" charset="0"/>
              </a:rPr>
              <a:t> </a:t>
            </a:r>
            <a:r>
              <a:rPr lang="hr-HR" sz="1200" dirty="0" err="1">
                <a:solidFill>
                  <a:schemeClr val="tx2">
                    <a:lumMod val="50000"/>
                  </a:schemeClr>
                </a:solidFill>
                <a:latin typeface="Calibri" pitchFamily="34" charset="0"/>
              </a:rPr>
              <a:t>with</a:t>
            </a:r>
            <a:r>
              <a:rPr lang="hr-HR" sz="1200" dirty="0">
                <a:solidFill>
                  <a:schemeClr val="tx2">
                    <a:lumMod val="50000"/>
                  </a:schemeClr>
                </a:solidFill>
                <a:latin typeface="Calibri" pitchFamily="34" charset="0"/>
              </a:rPr>
              <a:t> </a:t>
            </a:r>
            <a:r>
              <a:rPr lang="hr-HR" sz="1200" dirty="0" err="1">
                <a:solidFill>
                  <a:schemeClr val="tx2">
                    <a:lumMod val="50000"/>
                  </a:schemeClr>
                </a:solidFill>
                <a:latin typeface="Calibri" pitchFamily="34" charset="0"/>
              </a:rPr>
              <a:t>experts</a:t>
            </a:r>
            <a:r>
              <a:rPr lang="hr-HR" sz="1200" dirty="0">
                <a:solidFill>
                  <a:schemeClr val="tx2">
                    <a:lumMod val="50000"/>
                  </a:schemeClr>
                </a:solidFill>
                <a:latin typeface="Calibri" pitchFamily="34" charset="0"/>
              </a:rPr>
              <a:t> - a </a:t>
            </a:r>
            <a:r>
              <a:rPr lang="hr-HR" sz="1200" dirty="0" err="1">
                <a:solidFill>
                  <a:schemeClr val="tx2">
                    <a:lumMod val="50000"/>
                  </a:schemeClr>
                </a:solidFill>
                <a:latin typeface="Calibri" pitchFamily="34" charset="0"/>
              </a:rPr>
              <a:t>partnership</a:t>
            </a:r>
            <a:endParaRPr lang="hr-HR" sz="1200" dirty="0">
              <a:solidFill>
                <a:schemeClr val="tx2">
                  <a:lumMod val="50000"/>
                </a:schemeClr>
              </a:solidFill>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The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goal</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is</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to</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establish</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collaborative</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partnership</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with</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families</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to</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empower</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them</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in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identifying</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achieving</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child</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family</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level</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outcomes</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that</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are</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relevant and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that</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are</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also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meaningful</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for</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them</a:t>
            </a:r>
            <a:r>
              <a:rPr lang="en-HR"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dirty="0">
              <a:solidFill>
                <a:schemeClr val="tx2">
                  <a:lumMod val="50000"/>
                </a:schemeClr>
              </a:solidFill>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a:solidFill>
                  <a:schemeClr val="tx2">
                    <a:lumMod val="50000"/>
                  </a:schemeClr>
                </a:solidFill>
                <a:latin typeface="Calibri" pitchFamily="34" charset="0"/>
              </a:rPr>
              <a:t>više usluga nije nužno bolje – već se usluga </a:t>
            </a:r>
            <a:r>
              <a:rPr lang="hr-HR" sz="1200" dirty="0" err="1">
                <a:solidFill>
                  <a:schemeClr val="tx2">
                    <a:lumMod val="50000"/>
                  </a:schemeClr>
                </a:solidFill>
                <a:latin typeface="Calibri" pitchFamily="34" charset="0"/>
              </a:rPr>
              <a:t>ostavruje</a:t>
            </a:r>
            <a:r>
              <a:rPr lang="hr-HR" sz="1200" dirty="0">
                <a:solidFill>
                  <a:schemeClr val="tx2">
                    <a:lumMod val="50000"/>
                  </a:schemeClr>
                </a:solidFill>
                <a:latin typeface="Calibri" pitchFamily="34" charset="0"/>
              </a:rPr>
              <a:t> kroz  prethodnu suradnju sa  stručnjacima iz različitih područja , 		  koordinacije između njih te </a:t>
            </a:r>
            <a:r>
              <a:rPr lang="hr-HR" sz="1200" dirty="0" err="1">
                <a:solidFill>
                  <a:schemeClr val="tx2">
                    <a:lumMod val="50000"/>
                  </a:schemeClr>
                </a:solidFill>
                <a:latin typeface="Calibri" pitchFamily="34" charset="0"/>
              </a:rPr>
              <a:t>transdicsiplinarni</a:t>
            </a:r>
            <a:r>
              <a:rPr lang="hr-HR" sz="1200" dirty="0">
                <a:solidFill>
                  <a:schemeClr val="tx2">
                    <a:lumMod val="50000"/>
                  </a:schemeClr>
                </a:solidFill>
                <a:latin typeface="Calibri" pitchFamily="34" charset="0"/>
              </a:rPr>
              <a:t> pristup – na taj način  	  koji sve to integrira u jedinstvene aktivnosti , a koje se potom 	  </a:t>
            </a:r>
            <a:r>
              <a:rPr lang="hr-HR" sz="1200" dirty="0" err="1">
                <a:solidFill>
                  <a:schemeClr val="tx2">
                    <a:lumMod val="50000"/>
                  </a:schemeClr>
                </a:solidFill>
                <a:latin typeface="Calibri" pitchFamily="34" charset="0"/>
              </a:rPr>
              <a:t>provodene</a:t>
            </a:r>
            <a:r>
              <a:rPr lang="hr-HR" sz="1200" dirty="0">
                <a:solidFill>
                  <a:schemeClr val="tx2">
                    <a:lumMod val="50000"/>
                  </a:schemeClr>
                </a:solidFill>
                <a:latin typeface="Calibri" pitchFamily="34" charset="0"/>
              </a:rPr>
              <a:t> unutar svakodnevnih obiteljskih rutina</a:t>
            </a:r>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dirty="0">
              <a:solidFill>
                <a:schemeClr val="tx2">
                  <a:lumMod val="50000"/>
                </a:schemeClr>
              </a:solidFill>
              <a:latin typeface="Calibri" pitchFamily="34" charset="0"/>
            </a:endParaRPr>
          </a:p>
          <a:p>
            <a:pPr algn="l">
              <a:lnSpc>
                <a:spcPct val="107000"/>
              </a:lnSpc>
              <a:spcBef>
                <a:spcPts val="600"/>
              </a:spcBef>
              <a:spcAft>
                <a:spcPts val="800"/>
              </a:spcAft>
            </a:pPr>
            <a:r>
              <a:rPr lang="en-US" sz="1800" dirty="0">
                <a:effectLst/>
                <a:latin typeface="Calibri" panose="020F0502020204030204" pitchFamily="34" charset="0"/>
                <a:ea typeface="Arial" panose="020B0604020202020204" pitchFamily="34" charset="0"/>
                <a:cs typeface="Times New Roman" panose="02020603050405020304" pitchFamily="18" charset="0"/>
              </a:rPr>
              <a:t>Working as a transdisciplinary team reduces the likelihood of confusion for the family by reducing the number of people and disciplines with which they need to interact.</a:t>
            </a:r>
            <a:endParaRPr lang="en-HR" sz="1800" dirty="0">
              <a:effectLst/>
              <a:latin typeface="Arial" panose="020B0604020202020204" pitchFamily="34" charset="0"/>
              <a:ea typeface="Arial" panose="020B0604020202020204" pitchFamily="34" charset="0"/>
              <a:cs typeface="Times New Roman" panose="02020603050405020304" pitchFamily="18" charset="0"/>
            </a:endParaRPr>
          </a:p>
          <a:p>
            <a:pPr algn="l">
              <a:lnSpc>
                <a:spcPct val="107000"/>
              </a:lnSpc>
              <a:spcBef>
                <a:spcPts val="600"/>
              </a:spcBef>
              <a:spcAft>
                <a:spcPts val="800"/>
              </a:spcAft>
            </a:pPr>
            <a:r>
              <a:rPr lang="en-US" sz="1800" dirty="0">
                <a:effectLst/>
                <a:latin typeface="Calibri" panose="020F0502020204030204" pitchFamily="34" charset="0"/>
                <a:ea typeface="Arial" panose="020B0604020202020204" pitchFamily="34" charset="0"/>
                <a:cs typeface="Times New Roman" panose="02020603050405020304" pitchFamily="18" charset="0"/>
              </a:rPr>
              <a:t>This model is less intrusive because parents only need to build one key relationship and  only one service provider visits the home</a:t>
            </a:r>
            <a:r>
              <a:rPr lang="de-AT" sz="1800" dirty="0">
                <a:effectLst/>
                <a:latin typeface="Calibri" panose="020F0502020204030204" pitchFamily="34" charset="0"/>
                <a:ea typeface="Arial" panose="020B0604020202020204" pitchFamily="34" charset="0"/>
                <a:cs typeface="Times New Roman" panose="02020603050405020304" pitchFamily="18" charset="0"/>
              </a:rPr>
              <a:t>.</a:t>
            </a:r>
            <a:r>
              <a:rPr lang="en-US" sz="1800" dirty="0">
                <a:effectLst/>
                <a:latin typeface="Calibri" panose="020F0502020204030204" pitchFamily="34" charset="0"/>
                <a:ea typeface="Arial" panose="020B0604020202020204" pitchFamily="34" charset="0"/>
                <a:cs typeface="Times New Roman" panose="02020603050405020304" pitchFamily="18" charset="0"/>
              </a:rPr>
              <a:t>  Enhanced and streamlined communication is considered to be a key benefit for the family. </a:t>
            </a:r>
            <a:endParaRPr lang="en-HR" sz="1800" dirty="0">
              <a:effectLst/>
              <a:latin typeface="Arial" panose="020B0604020202020204" pitchFamily="34" charset="0"/>
              <a:ea typeface="Arial" panose="020B0604020202020204" pitchFamily="34" charset="0"/>
              <a:cs typeface="Times New Roman" panose="02020603050405020304" pitchFamily="18" charset="0"/>
            </a:endParaRPr>
          </a:p>
          <a:p>
            <a:pPr algn="l">
              <a:lnSpc>
                <a:spcPct val="107000"/>
              </a:lnSpc>
              <a:spcBef>
                <a:spcPts val="600"/>
              </a:spcBef>
              <a:spcAft>
                <a:spcPts val="800"/>
              </a:spcAft>
            </a:pPr>
            <a:r>
              <a:rPr lang="en-US" sz="1800" dirty="0">
                <a:effectLst/>
                <a:latin typeface="Calibri" panose="020F0502020204030204" pitchFamily="34" charset="0"/>
                <a:ea typeface="Arial" panose="020B0604020202020204" pitchFamily="34" charset="0"/>
                <a:cs typeface="Times New Roman" panose="02020603050405020304" pitchFamily="18" charset="0"/>
              </a:rPr>
              <a:t>Since no one discipline is more effective than another in providing early intervention services, particularly for children younger than 1 year of age, this cross discipline work ensures that all are working on the same comprehensive outcomes and strategies</a:t>
            </a:r>
            <a:r>
              <a:rPr lang="de-AT" sz="1800" dirty="0">
                <a:effectLst/>
                <a:latin typeface="Calibri" panose="020F0502020204030204" pitchFamily="34" charset="0"/>
                <a:ea typeface="Arial" panose="020B0604020202020204" pitchFamily="34" charset="0"/>
                <a:cs typeface="Times New Roman" panose="02020603050405020304" pitchFamily="18" charset="0"/>
              </a:rPr>
              <a:t> and so </a:t>
            </a:r>
            <a:r>
              <a:rPr lang="de-AT" sz="1800" dirty="0" err="1">
                <a:effectLst/>
                <a:latin typeface="Calibri" panose="020F0502020204030204" pitchFamily="34" charset="0"/>
                <a:ea typeface="Arial" panose="020B0604020202020204" pitchFamily="34" charset="0"/>
                <a:cs typeface="Times New Roman" panose="02020603050405020304" pitchFamily="18" charset="0"/>
              </a:rPr>
              <a:t>they</a:t>
            </a:r>
            <a:r>
              <a:rPr lang="de-AT" sz="1800" dirty="0">
                <a:effectLst/>
                <a:latin typeface="Calibri" panose="020F0502020204030204" pitchFamily="34" charset="0"/>
                <a:ea typeface="Arial" panose="020B0604020202020204" pitchFamily="34" charset="0"/>
                <a:cs typeface="Times New Roman" panose="02020603050405020304" pitchFamily="18" charset="0"/>
              </a:rPr>
              <a:t> </a:t>
            </a:r>
            <a:r>
              <a:rPr lang="de-AT" sz="1800" dirty="0" err="1">
                <a:effectLst/>
                <a:latin typeface="Calibri" panose="020F0502020204030204" pitchFamily="34" charset="0"/>
                <a:ea typeface="Arial" panose="020B0604020202020204" pitchFamily="34" charset="0"/>
                <a:cs typeface="Times New Roman" panose="02020603050405020304" pitchFamily="18" charset="0"/>
              </a:rPr>
              <a:t>are</a:t>
            </a:r>
            <a:r>
              <a:rPr lang="de-AT" sz="1800" dirty="0">
                <a:effectLst/>
                <a:latin typeface="Calibri" panose="020F0502020204030204" pitchFamily="34" charset="0"/>
                <a:ea typeface="Arial" panose="020B0604020202020204" pitchFamily="34" charset="0"/>
                <a:cs typeface="Times New Roman" panose="02020603050405020304" pitchFamily="18" charset="0"/>
              </a:rPr>
              <a:t> </a:t>
            </a:r>
            <a:r>
              <a:rPr lang="de-AT" sz="1800" dirty="0" err="1">
                <a:effectLst/>
                <a:latin typeface="Calibri" panose="020F0502020204030204" pitchFamily="34" charset="0"/>
                <a:ea typeface="Arial" panose="020B0604020202020204" pitchFamily="34" charset="0"/>
                <a:cs typeface="Times New Roman" panose="02020603050405020304" pitchFamily="18" charset="0"/>
              </a:rPr>
              <a:t>more</a:t>
            </a:r>
            <a:r>
              <a:rPr lang="de-AT" sz="1800" dirty="0">
                <a:effectLst/>
                <a:latin typeface="Calibri" panose="020F0502020204030204" pitchFamily="34" charset="0"/>
                <a:ea typeface="Arial" panose="020B0604020202020204" pitchFamily="34" charset="0"/>
                <a:cs typeface="Times New Roman" panose="02020603050405020304" pitchFamily="18" charset="0"/>
              </a:rPr>
              <a:t> </a:t>
            </a:r>
            <a:r>
              <a:rPr lang="en-US" sz="1800" dirty="0">
                <a:effectLst/>
                <a:latin typeface="Calibri" panose="020F0502020204030204" pitchFamily="34" charset="0"/>
                <a:ea typeface="Arial" panose="020B0604020202020204" pitchFamily="34" charset="0"/>
                <a:cs typeface="Times New Roman" panose="02020603050405020304" pitchFamily="18" charset="0"/>
              </a:rPr>
              <a:t>likely to be realized.</a:t>
            </a:r>
            <a:endParaRPr lang="en-HR" sz="18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dirty="0">
              <a:solidFill>
                <a:schemeClr val="tx2">
                  <a:lumMod val="50000"/>
                </a:schemeClr>
              </a:solidFill>
              <a:latin typeface="Calibri" pitchFamily="34" charset="0"/>
            </a:endParaRPr>
          </a:p>
          <a:p>
            <a:endParaRPr lang="en-HR" dirty="0"/>
          </a:p>
        </p:txBody>
      </p:sp>
      <p:sp>
        <p:nvSpPr>
          <p:cNvPr id="4" name="Slide Number Placeholder 3"/>
          <p:cNvSpPr>
            <a:spLocks noGrp="1"/>
          </p:cNvSpPr>
          <p:nvPr>
            <p:ph type="sldNum" sz="quarter" idx="5"/>
          </p:nvPr>
        </p:nvSpPr>
        <p:spPr/>
        <p:txBody>
          <a:bodyPr/>
          <a:lstStyle/>
          <a:p>
            <a:fld id="{950F51CC-45DB-554D-8C84-B6CC1E638A88}" type="slidenum">
              <a:rPr lang="en-HR" smtClean="0"/>
              <a:t>5</a:t>
            </a:fld>
            <a:endParaRPr lang="en-HR"/>
          </a:p>
        </p:txBody>
      </p:sp>
    </p:spTree>
    <p:extLst>
      <p:ext uri="{BB962C8B-B14F-4D97-AF65-F5344CB8AC3E}">
        <p14:creationId xmlns:p14="http://schemas.microsoft.com/office/powerpoint/2010/main" val="249338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The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goal</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is</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to</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establish</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collaborative</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partnership</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with</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families</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to</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empower</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them</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in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identifying</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achieving</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child</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family</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level</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outcomes</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that</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are</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relevant and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that</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are</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also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meaningful</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for</a:t>
            </a:r>
            <a:r>
              <a:rPr lang="de-AT"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de-AT"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them</a:t>
            </a:r>
            <a:r>
              <a:rPr lang="en-HR" dirty="0">
                <a:effectLst/>
              </a:rPr>
              <a:t> </a:t>
            </a:r>
            <a:endParaRPr lang="en-HR" dirty="0"/>
          </a:p>
        </p:txBody>
      </p:sp>
      <p:sp>
        <p:nvSpPr>
          <p:cNvPr id="4" name="Slide Number Placeholder 3"/>
          <p:cNvSpPr>
            <a:spLocks noGrp="1"/>
          </p:cNvSpPr>
          <p:nvPr>
            <p:ph type="sldNum" sz="quarter" idx="5"/>
          </p:nvPr>
        </p:nvSpPr>
        <p:spPr/>
        <p:txBody>
          <a:bodyPr/>
          <a:lstStyle/>
          <a:p>
            <a:fld id="{950F51CC-45DB-554D-8C84-B6CC1E638A88}" type="slidenum">
              <a:rPr lang="en-HR" smtClean="0"/>
              <a:t>6</a:t>
            </a:fld>
            <a:endParaRPr lang="en-HR"/>
          </a:p>
        </p:txBody>
      </p:sp>
    </p:spTree>
    <p:extLst>
      <p:ext uri="{BB962C8B-B14F-4D97-AF65-F5344CB8AC3E}">
        <p14:creationId xmlns:p14="http://schemas.microsoft.com/office/powerpoint/2010/main" val="2570734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u="none" strike="noStrike" dirty="0">
                <a:solidFill>
                  <a:srgbClr val="000000"/>
                </a:solidFill>
                <a:effectLst/>
                <a:latin typeface="Open Sans" panose="020B0606030504020204" pitchFamily="34" charset="0"/>
              </a:rPr>
              <a:t>Support works best when you understand each family’s individual goals, expectations, values and everyday life.</a:t>
            </a:r>
          </a:p>
          <a:p>
            <a:pPr algn="l">
              <a:buFont typeface="Arial" panose="020B0604020202020204" pitchFamily="34" charset="0"/>
              <a:buChar char="•"/>
            </a:pPr>
            <a:r>
              <a:rPr lang="en-GB" b="0" i="0" u="none" strike="noStrike" dirty="0">
                <a:solidFill>
                  <a:srgbClr val="000000"/>
                </a:solidFill>
                <a:effectLst/>
                <a:latin typeface="Open Sans" panose="020B0606030504020204" pitchFamily="34" charset="0"/>
              </a:rPr>
              <a:t>Parents know their children and their family best.</a:t>
            </a:r>
          </a:p>
          <a:p>
            <a:pPr algn="l">
              <a:buFont typeface="Arial" panose="020B0604020202020204" pitchFamily="34" charset="0"/>
              <a:buChar char="•"/>
            </a:pPr>
            <a:r>
              <a:rPr lang="en-GB" b="0" i="0" u="none" strike="noStrike" dirty="0">
                <a:solidFill>
                  <a:srgbClr val="000000"/>
                </a:solidFill>
                <a:effectLst/>
                <a:latin typeface="Open Sans" panose="020B0606030504020204" pitchFamily="34" charset="0"/>
              </a:rPr>
              <a:t>All families have strengths, and we learn and grow best when we use our strengths.</a:t>
            </a:r>
          </a:p>
          <a:p>
            <a:pPr algn="l">
              <a:buFont typeface="Arial" panose="020B0604020202020204" pitchFamily="34" charset="0"/>
              <a:buChar char="•"/>
            </a:pPr>
            <a:r>
              <a:rPr lang="en-GB" b="0" i="0" u="none" strike="noStrike" dirty="0">
                <a:solidFill>
                  <a:srgbClr val="000000"/>
                </a:solidFill>
                <a:effectLst/>
                <a:latin typeface="Open Sans" panose="020B0606030504020204" pitchFamily="34" charset="0"/>
              </a:rPr>
              <a:t>Children’s wellbeing and development depends on the wellbeing of all other family members and of the family as a whole.</a:t>
            </a:r>
          </a:p>
          <a:p>
            <a:pPr algn="l">
              <a:buFont typeface="Arial" panose="020B0604020202020204" pitchFamily="34" charset="0"/>
              <a:buChar char="•"/>
            </a:pPr>
            <a:r>
              <a:rPr lang="en-GB" b="0" i="0" u="none" strike="noStrike" dirty="0">
                <a:solidFill>
                  <a:srgbClr val="000000"/>
                </a:solidFill>
                <a:effectLst/>
                <a:latin typeface="Open Sans" panose="020B0606030504020204" pitchFamily="34" charset="0"/>
              </a:rPr>
              <a:t>Family wellbeing depends on the quality of informal social supports and the availability of formal support services.</a:t>
            </a:r>
          </a:p>
          <a:p>
            <a:pPr algn="l"/>
            <a:r>
              <a:rPr lang="en-GB" b="0" i="0" u="none" strike="noStrike" dirty="0">
                <a:solidFill>
                  <a:srgbClr val="000000"/>
                </a:solidFill>
                <a:effectLst/>
                <a:latin typeface="Open Sans" panose="020B0606030504020204" pitchFamily="34" charset="0"/>
              </a:rPr>
              <a:t>This approach is an effective way to improve outcomes for families and children. And it works across a wide range of human services.</a:t>
            </a:r>
          </a:p>
          <a:p>
            <a:endParaRPr lang="en-HR" dirty="0"/>
          </a:p>
        </p:txBody>
      </p:sp>
      <p:sp>
        <p:nvSpPr>
          <p:cNvPr id="4" name="Slide Number Placeholder 3"/>
          <p:cNvSpPr>
            <a:spLocks noGrp="1"/>
          </p:cNvSpPr>
          <p:nvPr>
            <p:ph type="sldNum" sz="quarter" idx="5"/>
          </p:nvPr>
        </p:nvSpPr>
        <p:spPr/>
        <p:txBody>
          <a:bodyPr/>
          <a:lstStyle/>
          <a:p>
            <a:fld id="{950F51CC-45DB-554D-8C84-B6CC1E638A88}" type="slidenum">
              <a:rPr lang="en-HR" smtClean="0"/>
              <a:t>7</a:t>
            </a:fld>
            <a:endParaRPr lang="en-HR"/>
          </a:p>
        </p:txBody>
      </p:sp>
    </p:spTree>
    <p:extLst>
      <p:ext uri="{BB962C8B-B14F-4D97-AF65-F5344CB8AC3E}">
        <p14:creationId xmlns:p14="http://schemas.microsoft.com/office/powerpoint/2010/main" val="1670840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Practitioners are knowledgeable and respectful of diversity and provide services and supports in flexible ways that are responsive to each family’s cultural, ethnic, racial, language and socioeconomic characteristics. </a:t>
            </a:r>
            <a:endParaRPr lang="en-GB" dirty="0"/>
          </a:p>
          <a:p>
            <a:endParaRPr lang="en-HR" dirty="0"/>
          </a:p>
        </p:txBody>
      </p:sp>
      <p:sp>
        <p:nvSpPr>
          <p:cNvPr id="4" name="Slide Number Placeholder 3"/>
          <p:cNvSpPr>
            <a:spLocks noGrp="1"/>
          </p:cNvSpPr>
          <p:nvPr>
            <p:ph type="sldNum" sz="quarter" idx="5"/>
          </p:nvPr>
        </p:nvSpPr>
        <p:spPr/>
        <p:txBody>
          <a:bodyPr/>
          <a:lstStyle/>
          <a:p>
            <a:fld id="{950F51CC-45DB-554D-8C84-B6CC1E638A88}" type="slidenum">
              <a:rPr lang="en-HR" smtClean="0"/>
              <a:t>8</a:t>
            </a:fld>
            <a:endParaRPr lang="en-HR"/>
          </a:p>
        </p:txBody>
      </p:sp>
    </p:spTree>
    <p:extLst>
      <p:ext uri="{BB962C8B-B14F-4D97-AF65-F5344CB8AC3E}">
        <p14:creationId xmlns:p14="http://schemas.microsoft.com/office/powerpoint/2010/main" val="3585525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r>
              <a:rPr lang="en-GB" sz="1200" dirty="0">
                <a:effectLst/>
                <a:latin typeface="Calibri" panose="020F0502020204030204" pitchFamily="34" charset="0"/>
              </a:rPr>
              <a:t>When this is the focus, families will be more empowered to use strategies to support their child and family. </a:t>
            </a:r>
            <a:endParaRPr lang="hr-HR" sz="1200" dirty="0">
              <a:solidFill>
                <a:schemeClr val="bg2">
                  <a:lumMod val="25000"/>
                </a:schemeClr>
              </a:solidFill>
              <a:latin typeface="Calibri" pitchFamily="34" charset="0"/>
              <a:cs typeface="Calibri" pitchFamily="34" charset="0"/>
            </a:endParaRPr>
          </a:p>
          <a:p>
            <a:pPr>
              <a:buFont typeface="Wingdings" pitchFamily="2" charset="2"/>
              <a:buChar char="Ø"/>
            </a:pPr>
            <a:endParaRPr lang="hr-HR" sz="1200" dirty="0">
              <a:solidFill>
                <a:schemeClr val="bg2">
                  <a:lumMod val="25000"/>
                </a:schemeClr>
              </a:solidFill>
              <a:latin typeface="Calibri" pitchFamily="34" charset="0"/>
              <a:cs typeface="Calibri" pitchFamily="34" charset="0"/>
            </a:endParaRPr>
          </a:p>
          <a:p>
            <a:pPr>
              <a:buFont typeface="Wingdings" pitchFamily="2" charset="2"/>
              <a:buChar char="Ø"/>
            </a:pPr>
            <a:r>
              <a:rPr lang="hr-HR" sz="1200" dirty="0">
                <a:solidFill>
                  <a:schemeClr val="bg2">
                    <a:lumMod val="25000"/>
                  </a:schemeClr>
                </a:solidFill>
                <a:latin typeface="Calibri" pitchFamily="34" charset="0"/>
                <a:cs typeface="Calibri" pitchFamily="34" charset="0"/>
              </a:rPr>
              <a:t>utvrđeno je </a:t>
            </a:r>
            <a:r>
              <a:rPr lang="it-IT" sz="1200" dirty="0">
                <a:solidFill>
                  <a:schemeClr val="bg2">
                    <a:lumMod val="25000"/>
                  </a:schemeClr>
                </a:solidFill>
                <a:latin typeface="Calibri" pitchFamily="34" charset="0"/>
                <a:cs typeface="Calibri" pitchFamily="34" charset="0"/>
              </a:rPr>
              <a:t>da</a:t>
            </a:r>
            <a:r>
              <a:rPr lang="hr-HR" sz="1200" dirty="0">
                <a:solidFill>
                  <a:schemeClr val="bg2">
                    <a:lumMod val="25000"/>
                  </a:schemeClr>
                </a:solidFill>
                <a:latin typeface="Calibri" pitchFamily="34" charset="0"/>
                <a:cs typeface="Calibri" pitchFamily="34" charset="0"/>
              </a:rPr>
              <a:t> što je sustav usluga </a:t>
            </a:r>
            <a:r>
              <a:rPr lang="it-IT" sz="1200" dirty="0" err="1">
                <a:solidFill>
                  <a:schemeClr val="bg2">
                    <a:lumMod val="25000"/>
                  </a:schemeClr>
                </a:solidFill>
                <a:latin typeface="Calibri" pitchFamily="34" charset="0"/>
                <a:cs typeface="Calibri" pitchFamily="34" charset="0"/>
              </a:rPr>
              <a:t>sveobuhvatn</a:t>
            </a:r>
            <a:r>
              <a:rPr lang="hr-HR" sz="1200" dirty="0" err="1">
                <a:solidFill>
                  <a:schemeClr val="bg2">
                    <a:lumMod val="25000"/>
                  </a:schemeClr>
                </a:solidFill>
                <a:latin typeface="Calibri" pitchFamily="34" charset="0"/>
                <a:cs typeface="Calibri" pitchFamily="34" charset="0"/>
              </a:rPr>
              <a:t>iji</a:t>
            </a:r>
            <a:r>
              <a:rPr lang="hr-HR" sz="1200" dirty="0">
                <a:solidFill>
                  <a:schemeClr val="bg2">
                    <a:lumMod val="25000"/>
                  </a:schemeClr>
                </a:solidFill>
                <a:latin typeface="Calibri" pitchFamily="34" charset="0"/>
                <a:cs typeface="Calibri" pitchFamily="34" charset="0"/>
              </a:rPr>
              <a:t> </a:t>
            </a:r>
            <a:r>
              <a:rPr lang="it-IT" sz="1200" dirty="0">
                <a:solidFill>
                  <a:schemeClr val="bg2">
                    <a:lumMod val="25000"/>
                  </a:schemeClr>
                </a:solidFill>
                <a:latin typeface="Calibri" pitchFamily="34" charset="0"/>
                <a:cs typeface="Calibri" pitchFamily="34" charset="0"/>
              </a:rPr>
              <a:t>i </a:t>
            </a:r>
            <a:r>
              <a:rPr lang="it-IT" sz="1200" dirty="0" err="1">
                <a:solidFill>
                  <a:schemeClr val="bg2">
                    <a:lumMod val="25000"/>
                  </a:schemeClr>
                </a:solidFill>
                <a:latin typeface="Calibri" pitchFamily="34" charset="0"/>
                <a:cs typeface="Calibri" pitchFamily="34" charset="0"/>
              </a:rPr>
              <a:t>koordiniran</a:t>
            </a:r>
            <a:r>
              <a:rPr lang="hr-HR" sz="1200" dirty="0" err="1">
                <a:solidFill>
                  <a:schemeClr val="bg2">
                    <a:lumMod val="25000"/>
                  </a:schemeClr>
                </a:solidFill>
                <a:latin typeface="Calibri" pitchFamily="34" charset="0"/>
                <a:cs typeface="Calibri" pitchFamily="34" charset="0"/>
              </a:rPr>
              <a:t>iji</a:t>
            </a:r>
            <a:r>
              <a:rPr lang="hr-HR" sz="1200" dirty="0">
                <a:solidFill>
                  <a:schemeClr val="bg2">
                    <a:lumMod val="25000"/>
                  </a:schemeClr>
                </a:solidFill>
                <a:latin typeface="Calibri" pitchFamily="34" charset="0"/>
                <a:cs typeface="Calibri" pitchFamily="34" charset="0"/>
              </a:rPr>
              <a:t> veća je  </a:t>
            </a:r>
            <a:r>
              <a:rPr lang="it-IT" sz="1200" dirty="0" err="1">
                <a:solidFill>
                  <a:schemeClr val="bg2">
                    <a:lumMod val="25000"/>
                  </a:schemeClr>
                </a:solidFill>
                <a:latin typeface="Calibri" pitchFamily="34" charset="0"/>
                <a:cs typeface="Calibri" pitchFamily="34" charset="0"/>
              </a:rPr>
              <a:t>vjerojatno</a:t>
            </a:r>
            <a:r>
              <a:rPr lang="hr-HR" sz="1200" dirty="0">
                <a:solidFill>
                  <a:schemeClr val="bg2">
                    <a:lumMod val="25000"/>
                  </a:schemeClr>
                </a:solidFill>
                <a:latin typeface="Calibri" pitchFamily="34" charset="0"/>
                <a:cs typeface="Calibri" pitchFamily="34" charset="0"/>
              </a:rPr>
              <a:t>st  </a:t>
            </a:r>
            <a:r>
              <a:rPr lang="it-IT" sz="1200" dirty="0">
                <a:solidFill>
                  <a:schemeClr val="bg2">
                    <a:lumMod val="25000"/>
                  </a:schemeClr>
                </a:solidFill>
                <a:latin typeface="Calibri" pitchFamily="34" charset="0"/>
                <a:cs typeface="Calibri" pitchFamily="34" charset="0"/>
              </a:rPr>
              <a:t>da</a:t>
            </a:r>
            <a:r>
              <a:rPr lang="hr-HR" sz="1200" dirty="0">
                <a:solidFill>
                  <a:schemeClr val="bg2">
                    <a:lumMod val="25000"/>
                  </a:schemeClr>
                </a:solidFill>
                <a:latin typeface="Calibri" pitchFamily="34" charset="0"/>
                <a:cs typeface="Calibri" pitchFamily="34" charset="0"/>
              </a:rPr>
              <a:t> </a:t>
            </a:r>
            <a:r>
              <a:rPr lang="hr-HR" sz="1200" dirty="0" err="1">
                <a:solidFill>
                  <a:schemeClr val="bg2">
                    <a:lumMod val="25000"/>
                  </a:schemeClr>
                </a:solidFill>
                <a:latin typeface="Calibri" pitchFamily="34" charset="0"/>
                <a:cs typeface="Calibri" pitchFamily="34" charset="0"/>
              </a:rPr>
              <a:t>ć</a:t>
            </a:r>
            <a:r>
              <a:rPr lang="it-IT" sz="1200" dirty="0">
                <a:solidFill>
                  <a:schemeClr val="bg2">
                    <a:lumMod val="25000"/>
                  </a:schemeClr>
                </a:solidFill>
                <a:latin typeface="Calibri" pitchFamily="34" charset="0"/>
                <a:cs typeface="Calibri" pitchFamily="34" charset="0"/>
              </a:rPr>
              <a:t>e </a:t>
            </a:r>
            <a:r>
              <a:rPr lang="it-IT" sz="1200" dirty="0" err="1">
                <a:solidFill>
                  <a:schemeClr val="bg2">
                    <a:lumMod val="25000"/>
                  </a:schemeClr>
                </a:solidFill>
                <a:latin typeface="Calibri" pitchFamily="34" charset="0"/>
                <a:cs typeface="Calibri" pitchFamily="34" charset="0"/>
              </a:rPr>
              <a:t>rezultirati</a:t>
            </a:r>
            <a:r>
              <a:rPr lang="hr-HR" sz="1200" dirty="0">
                <a:solidFill>
                  <a:schemeClr val="bg2">
                    <a:lumMod val="25000"/>
                  </a:schemeClr>
                </a:solidFill>
                <a:latin typeface="Calibri" pitchFamily="34" charset="0"/>
                <a:cs typeface="Calibri" pitchFamily="34" charset="0"/>
              </a:rPr>
              <a:t> boljim </a:t>
            </a:r>
            <a:r>
              <a:rPr lang="it-IT" sz="1200" dirty="0" err="1">
                <a:solidFill>
                  <a:schemeClr val="bg2">
                    <a:lumMod val="25000"/>
                  </a:schemeClr>
                </a:solidFill>
                <a:latin typeface="Calibri" pitchFamily="34" charset="0"/>
                <a:cs typeface="Calibri" pitchFamily="34" charset="0"/>
              </a:rPr>
              <a:t>rezultat</a:t>
            </a:r>
            <a:r>
              <a:rPr lang="hr-HR" sz="1200" dirty="0">
                <a:solidFill>
                  <a:schemeClr val="bg2">
                    <a:lumMod val="25000"/>
                  </a:schemeClr>
                </a:solidFill>
                <a:latin typeface="Calibri" pitchFamily="34" charset="0"/>
                <a:cs typeface="Calibri" pitchFamily="34" charset="0"/>
              </a:rPr>
              <a:t>ima </a:t>
            </a:r>
          </a:p>
          <a:p>
            <a:pPr>
              <a:buFont typeface="Wingdings" pitchFamily="2" charset="2"/>
              <a:buChar char="Ø"/>
            </a:pPr>
            <a:r>
              <a:rPr lang="hr-HR" sz="1200" dirty="0">
                <a:solidFill>
                  <a:schemeClr val="bg2">
                    <a:lumMod val="25000"/>
                  </a:schemeClr>
                </a:solidFill>
                <a:latin typeface="Calibri" pitchFamily="34" charset="0"/>
                <a:cs typeface="Calibri" pitchFamily="34" charset="0"/>
              </a:rPr>
              <a:t>stručnjaci i pružatelji usluga iz različitih sustava trebali bi dijeliti ista saznanja, vještine  i vrijednosti, </a:t>
            </a:r>
            <a:r>
              <a:rPr lang="it-IT" sz="1200" dirty="0" err="1">
                <a:solidFill>
                  <a:schemeClr val="bg2">
                    <a:lumMod val="25000"/>
                  </a:schemeClr>
                </a:solidFill>
                <a:latin typeface="Calibri" pitchFamily="34" charset="0"/>
                <a:cs typeface="Calibri" pitchFamily="34" charset="0"/>
              </a:rPr>
              <a:t>timski</a:t>
            </a:r>
            <a:r>
              <a:rPr lang="it-IT" sz="1200" dirty="0">
                <a:solidFill>
                  <a:schemeClr val="bg2">
                    <a:lumMod val="25000"/>
                  </a:schemeClr>
                </a:solidFill>
                <a:latin typeface="Calibri" pitchFamily="34" charset="0"/>
                <a:cs typeface="Calibri" pitchFamily="34" charset="0"/>
              </a:rPr>
              <a:t> rad bi </a:t>
            </a:r>
            <a:r>
              <a:rPr lang="it-IT" sz="1200" dirty="0" err="1">
                <a:solidFill>
                  <a:schemeClr val="bg2">
                    <a:lumMod val="25000"/>
                  </a:schemeClr>
                </a:solidFill>
                <a:latin typeface="Calibri" pitchFamily="34" charset="0"/>
                <a:cs typeface="Calibri" pitchFamily="34" charset="0"/>
              </a:rPr>
              <a:t>trebao</a:t>
            </a:r>
            <a:r>
              <a:rPr lang="it-IT" sz="1200" dirty="0">
                <a:solidFill>
                  <a:schemeClr val="bg2">
                    <a:lumMod val="25000"/>
                  </a:schemeClr>
                </a:solidFill>
                <a:latin typeface="Calibri" pitchFamily="34" charset="0"/>
                <a:cs typeface="Calibri" pitchFamily="34" charset="0"/>
              </a:rPr>
              <a:t> </a:t>
            </a:r>
            <a:r>
              <a:rPr lang="it-IT" sz="1200" dirty="0" err="1">
                <a:solidFill>
                  <a:schemeClr val="bg2">
                    <a:lumMod val="25000"/>
                  </a:schemeClr>
                </a:solidFill>
                <a:latin typeface="Calibri" pitchFamily="34" charset="0"/>
                <a:cs typeface="Calibri" pitchFamily="34" charset="0"/>
              </a:rPr>
              <a:t>naginjati</a:t>
            </a:r>
            <a:r>
              <a:rPr lang="it-IT" sz="1200" dirty="0">
                <a:solidFill>
                  <a:schemeClr val="bg2">
                    <a:lumMod val="25000"/>
                  </a:schemeClr>
                </a:solidFill>
                <a:latin typeface="Calibri" pitchFamily="34" charset="0"/>
                <a:cs typeface="Calibri" pitchFamily="34" charset="0"/>
              </a:rPr>
              <a:t> prema </a:t>
            </a:r>
            <a:r>
              <a:rPr lang="it-IT" sz="1200" dirty="0" err="1">
                <a:solidFill>
                  <a:schemeClr val="bg2">
                    <a:lumMod val="25000"/>
                  </a:schemeClr>
                </a:solidFill>
                <a:latin typeface="Calibri" pitchFamily="34" charset="0"/>
                <a:cs typeface="Calibri" pitchFamily="34" charset="0"/>
              </a:rPr>
              <a:t>transdisciplinarnost</a:t>
            </a:r>
            <a:r>
              <a:rPr lang="it-IT" sz="1200" dirty="0">
                <a:solidFill>
                  <a:schemeClr val="bg2">
                    <a:lumMod val="25000"/>
                  </a:schemeClr>
                </a:solidFill>
                <a:latin typeface="Calibri" pitchFamily="34" charset="0"/>
                <a:cs typeface="Calibri" pitchFamily="34" charset="0"/>
              </a:rPr>
              <a:t> i </a:t>
            </a:r>
            <a:r>
              <a:rPr lang="it-IT" sz="1200" dirty="0" err="1">
                <a:solidFill>
                  <a:schemeClr val="bg2">
                    <a:lumMod val="25000"/>
                  </a:schemeClr>
                </a:solidFill>
                <a:latin typeface="Calibri" pitchFamily="34" charset="0"/>
                <a:cs typeface="Calibri" pitchFamily="34" charset="0"/>
              </a:rPr>
              <a:t>obiteljski</a:t>
            </a:r>
            <a:r>
              <a:rPr lang="it-IT" sz="1200" dirty="0">
                <a:solidFill>
                  <a:schemeClr val="bg2">
                    <a:lumMod val="25000"/>
                  </a:schemeClr>
                </a:solidFill>
                <a:latin typeface="Calibri" pitchFamily="34" charset="0"/>
                <a:cs typeface="Calibri" pitchFamily="34" charset="0"/>
              </a:rPr>
              <a:t> </a:t>
            </a:r>
            <a:r>
              <a:rPr lang="it-IT" sz="1200" dirty="0" err="1">
                <a:solidFill>
                  <a:schemeClr val="bg2">
                    <a:lumMod val="25000"/>
                  </a:schemeClr>
                </a:solidFill>
                <a:latin typeface="Calibri" pitchFamily="34" charset="0"/>
                <a:cs typeface="Calibri" pitchFamily="34" charset="0"/>
              </a:rPr>
              <a:t>usmjeren</a:t>
            </a:r>
            <a:r>
              <a:rPr lang="hr-HR" sz="1200" dirty="0">
                <a:solidFill>
                  <a:schemeClr val="bg2">
                    <a:lumMod val="25000"/>
                  </a:schemeClr>
                </a:solidFill>
                <a:latin typeface="Calibri" pitchFamily="34" charset="0"/>
                <a:cs typeface="Calibri" pitchFamily="34" charset="0"/>
              </a:rPr>
              <a:t>om </a:t>
            </a:r>
            <a:r>
              <a:rPr lang="it-IT" sz="1200" dirty="0" err="1">
                <a:solidFill>
                  <a:schemeClr val="bg2">
                    <a:lumMod val="25000"/>
                  </a:schemeClr>
                </a:solidFill>
                <a:latin typeface="Calibri" pitchFamily="34" charset="0"/>
                <a:cs typeface="Calibri" pitchFamily="34" charset="0"/>
              </a:rPr>
              <a:t>pristup</a:t>
            </a:r>
            <a:r>
              <a:rPr lang="hr-HR" sz="1200" dirty="0">
                <a:solidFill>
                  <a:schemeClr val="bg2">
                    <a:lumMod val="25000"/>
                  </a:schemeClr>
                </a:solidFill>
                <a:latin typeface="Calibri" pitchFamily="34" charset="0"/>
                <a:cs typeface="Calibri" pitchFamily="34" charset="0"/>
              </a:rPr>
              <a:t>u, a </a:t>
            </a:r>
            <a:r>
              <a:rPr lang="it-IT" sz="1200" dirty="0" err="1">
                <a:solidFill>
                  <a:schemeClr val="bg2">
                    <a:lumMod val="25000"/>
                  </a:schemeClr>
                </a:solidFill>
                <a:latin typeface="Calibri" pitchFamily="34" charset="0"/>
                <a:cs typeface="Calibri" pitchFamily="34" charset="0"/>
              </a:rPr>
              <a:t>intervencija</a:t>
            </a:r>
            <a:r>
              <a:rPr lang="it-IT" sz="1200" dirty="0">
                <a:solidFill>
                  <a:schemeClr val="bg2">
                    <a:lumMod val="25000"/>
                  </a:schemeClr>
                </a:solidFill>
                <a:latin typeface="Calibri" pitchFamily="34" charset="0"/>
                <a:cs typeface="Calibri" pitchFamily="34" charset="0"/>
              </a:rPr>
              <a:t> bi </a:t>
            </a:r>
            <a:r>
              <a:rPr lang="it-IT" sz="1200" dirty="0" err="1">
                <a:solidFill>
                  <a:schemeClr val="bg2">
                    <a:lumMod val="25000"/>
                  </a:schemeClr>
                </a:solidFill>
                <a:latin typeface="Calibri" pitchFamily="34" charset="0"/>
                <a:cs typeface="Calibri" pitchFamily="34" charset="0"/>
              </a:rPr>
              <a:t>trebala</a:t>
            </a:r>
            <a:r>
              <a:rPr lang="it-IT" sz="1200" dirty="0">
                <a:solidFill>
                  <a:schemeClr val="bg2">
                    <a:lumMod val="25000"/>
                  </a:schemeClr>
                </a:solidFill>
                <a:latin typeface="Calibri" pitchFamily="34" charset="0"/>
                <a:cs typeface="Calibri" pitchFamily="34" charset="0"/>
              </a:rPr>
              <a:t> </a:t>
            </a:r>
            <a:r>
              <a:rPr lang="it-IT" sz="1200" dirty="0" err="1">
                <a:solidFill>
                  <a:schemeClr val="bg2">
                    <a:lumMod val="25000"/>
                  </a:schemeClr>
                </a:solidFill>
                <a:latin typeface="Calibri" pitchFamily="34" charset="0"/>
                <a:cs typeface="Calibri" pitchFamily="34" charset="0"/>
              </a:rPr>
              <a:t>biti</a:t>
            </a:r>
            <a:r>
              <a:rPr lang="it-IT" sz="1200" dirty="0">
                <a:solidFill>
                  <a:schemeClr val="bg2">
                    <a:lumMod val="25000"/>
                  </a:schemeClr>
                </a:solidFill>
                <a:latin typeface="Calibri" pitchFamily="34" charset="0"/>
                <a:cs typeface="Calibri" pitchFamily="34" charset="0"/>
              </a:rPr>
              <a:t> </a:t>
            </a:r>
            <a:r>
              <a:rPr lang="it-IT" sz="1200" dirty="0" err="1">
                <a:solidFill>
                  <a:schemeClr val="bg2">
                    <a:lumMod val="25000"/>
                  </a:schemeClr>
                </a:solidFill>
                <a:latin typeface="Calibri" pitchFamily="34" charset="0"/>
                <a:cs typeface="Calibri" pitchFamily="34" charset="0"/>
              </a:rPr>
              <a:t>usmjerena</a:t>
            </a:r>
            <a:r>
              <a:rPr lang="it-IT" sz="1200" dirty="0">
                <a:solidFill>
                  <a:schemeClr val="bg2">
                    <a:lumMod val="25000"/>
                  </a:schemeClr>
                </a:solidFill>
                <a:latin typeface="Calibri" pitchFamily="34" charset="0"/>
                <a:cs typeface="Calibri" pitchFamily="34" charset="0"/>
              </a:rPr>
              <a:t> </a:t>
            </a:r>
            <a:r>
              <a:rPr lang="it-IT" sz="1200" dirty="0" err="1">
                <a:solidFill>
                  <a:schemeClr val="bg2">
                    <a:lumMod val="25000"/>
                  </a:schemeClr>
                </a:solidFill>
                <a:latin typeface="Calibri" pitchFamily="34" charset="0"/>
                <a:cs typeface="Calibri" pitchFamily="34" charset="0"/>
              </a:rPr>
              <a:t>na</a:t>
            </a:r>
            <a:r>
              <a:rPr lang="it-IT" sz="1200" dirty="0">
                <a:solidFill>
                  <a:schemeClr val="bg2">
                    <a:lumMod val="25000"/>
                  </a:schemeClr>
                </a:solidFill>
                <a:latin typeface="Calibri" pitchFamily="34" charset="0"/>
                <a:cs typeface="Calibri" pitchFamily="34" charset="0"/>
              </a:rPr>
              <a:t> </a:t>
            </a:r>
            <a:r>
              <a:rPr lang="it-IT" sz="1200" dirty="0" err="1">
                <a:solidFill>
                  <a:schemeClr val="bg2">
                    <a:lumMod val="25000"/>
                  </a:schemeClr>
                </a:solidFill>
                <a:latin typeface="Calibri" pitchFamily="34" charset="0"/>
                <a:cs typeface="Calibri" pitchFamily="34" charset="0"/>
              </a:rPr>
              <a:t>funkcij</a:t>
            </a:r>
            <a:r>
              <a:rPr lang="hr-HR" sz="1200" dirty="0">
                <a:solidFill>
                  <a:schemeClr val="bg2">
                    <a:lumMod val="25000"/>
                  </a:schemeClr>
                </a:solidFill>
                <a:latin typeface="Calibri" pitchFamily="34" charset="0"/>
                <a:cs typeface="Calibri" pitchFamily="34" charset="0"/>
              </a:rPr>
              <a:t>u, </a:t>
            </a:r>
            <a:r>
              <a:rPr lang="it-IT" sz="1200" dirty="0">
                <a:solidFill>
                  <a:schemeClr val="bg2">
                    <a:lumMod val="25000"/>
                  </a:schemeClr>
                </a:solidFill>
                <a:latin typeface="Calibri" pitchFamily="34" charset="0"/>
                <a:cs typeface="Calibri" pitchFamily="34" charset="0"/>
              </a:rPr>
              <a:t>a ne </a:t>
            </a:r>
            <a:r>
              <a:rPr lang="it-IT" sz="1200" dirty="0" err="1">
                <a:solidFill>
                  <a:schemeClr val="bg2">
                    <a:lumMod val="25000"/>
                  </a:schemeClr>
                </a:solidFill>
                <a:latin typeface="Calibri" pitchFamily="34" charset="0"/>
                <a:cs typeface="Calibri" pitchFamily="34" charset="0"/>
              </a:rPr>
              <a:t>uslugu</a:t>
            </a:r>
            <a:endParaRPr lang="hr-HR" sz="1200" dirty="0">
              <a:solidFill>
                <a:schemeClr val="bg2">
                  <a:lumMod val="25000"/>
                </a:schemeClr>
              </a:solidFill>
              <a:latin typeface="Calibri" pitchFamily="34" charset="0"/>
              <a:cs typeface="Calibri" pitchFamily="34" charset="0"/>
            </a:endParaRPr>
          </a:p>
          <a:p>
            <a:endParaRPr lang="en-HR" dirty="0"/>
          </a:p>
        </p:txBody>
      </p:sp>
      <p:sp>
        <p:nvSpPr>
          <p:cNvPr id="4" name="Slide Number Placeholder 3"/>
          <p:cNvSpPr>
            <a:spLocks noGrp="1"/>
          </p:cNvSpPr>
          <p:nvPr>
            <p:ph type="sldNum" sz="quarter" idx="5"/>
          </p:nvPr>
        </p:nvSpPr>
        <p:spPr/>
        <p:txBody>
          <a:bodyPr/>
          <a:lstStyle/>
          <a:p>
            <a:fld id="{950F51CC-45DB-554D-8C84-B6CC1E638A88}" type="slidenum">
              <a:rPr lang="en-HR" smtClean="0"/>
              <a:t>9</a:t>
            </a:fld>
            <a:endParaRPr lang="en-HR"/>
          </a:p>
        </p:txBody>
      </p:sp>
    </p:spTree>
    <p:extLst>
      <p:ext uri="{BB962C8B-B14F-4D97-AF65-F5344CB8AC3E}">
        <p14:creationId xmlns:p14="http://schemas.microsoft.com/office/powerpoint/2010/main" val="2665036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HR" dirty="0">
                <a:latin typeface="Arial" panose="020B0604020202020204" pitchFamily="34" charset="0"/>
              </a:rPr>
              <a:t>When sharing perceptions it is important to avoid the use of jargon and explain technical terms while avoiding patronizing language and tone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Open Sans" panose="020B0606030504020204" pitchFamily="34" charset="0"/>
              </a:rPr>
              <a:t>Talk with parents about their goals and the sort of information they’re looking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Open Sans" panose="020B0606030504020204" pitchFamily="34" charset="0"/>
              </a:rPr>
              <a:t>Acknowledging that parents can feel very anxious when they don’t know something, especially if it relates to their child’s health or wellbeing</a:t>
            </a:r>
            <a:endParaRPr lang="en-US" altLang="en-HR"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HR" dirty="0"/>
          </a:p>
          <a:p>
            <a:endParaRPr lang="en-HR" dirty="0"/>
          </a:p>
        </p:txBody>
      </p:sp>
      <p:sp>
        <p:nvSpPr>
          <p:cNvPr id="4" name="Slide Number Placeholder 3"/>
          <p:cNvSpPr>
            <a:spLocks noGrp="1"/>
          </p:cNvSpPr>
          <p:nvPr>
            <p:ph type="sldNum" sz="quarter" idx="5"/>
          </p:nvPr>
        </p:nvSpPr>
        <p:spPr/>
        <p:txBody>
          <a:bodyPr/>
          <a:lstStyle/>
          <a:p>
            <a:fld id="{950F51CC-45DB-554D-8C84-B6CC1E638A88}" type="slidenum">
              <a:rPr lang="en-HR" smtClean="0"/>
              <a:t>10</a:t>
            </a:fld>
            <a:endParaRPr lang="en-HR"/>
          </a:p>
        </p:txBody>
      </p:sp>
    </p:spTree>
    <p:extLst>
      <p:ext uri="{BB962C8B-B14F-4D97-AF65-F5344CB8AC3E}">
        <p14:creationId xmlns:p14="http://schemas.microsoft.com/office/powerpoint/2010/main" val="2759537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latin typeface="Open Sans" panose="020B0606030504020204" pitchFamily="34" charset="0"/>
              </a:rPr>
              <a:t>Children learn and develop best through everyday play and interactions with parents, carers and families. When you help families build skills, knowledge and confidence for these interactions, you also help to create the best environment for children’s health, development and wellbeing.</a:t>
            </a:r>
          </a:p>
          <a:p>
            <a:br>
              <a:rPr lang="en-GB" dirty="0"/>
            </a:br>
            <a:endParaRPr lang="en-HR" dirty="0"/>
          </a:p>
        </p:txBody>
      </p:sp>
      <p:sp>
        <p:nvSpPr>
          <p:cNvPr id="4" name="Slide Number Placeholder 3"/>
          <p:cNvSpPr>
            <a:spLocks noGrp="1"/>
          </p:cNvSpPr>
          <p:nvPr>
            <p:ph type="sldNum" sz="quarter" idx="5"/>
          </p:nvPr>
        </p:nvSpPr>
        <p:spPr/>
        <p:txBody>
          <a:bodyPr/>
          <a:lstStyle/>
          <a:p>
            <a:fld id="{950F51CC-45DB-554D-8C84-B6CC1E638A88}" type="slidenum">
              <a:rPr lang="en-HR" smtClean="0"/>
              <a:t>11</a:t>
            </a:fld>
            <a:endParaRPr lang="en-HR"/>
          </a:p>
        </p:txBody>
      </p:sp>
    </p:spTree>
    <p:extLst>
      <p:ext uri="{BB962C8B-B14F-4D97-AF65-F5344CB8AC3E}">
        <p14:creationId xmlns:p14="http://schemas.microsoft.com/office/powerpoint/2010/main" val="4053737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7038" y="5384293"/>
            <a:ext cx="9539745" cy="265671"/>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3811223" y="0"/>
            <a:ext cx="4476777" cy="2170819"/>
          </a:xfrm>
          <a:prstGeom prst="rect">
            <a:avLst/>
          </a:prstGeom>
        </p:spPr>
      </p:pic>
      <p:pic>
        <p:nvPicPr>
          <p:cNvPr id="8" name="Picture 8"/>
          <p:cNvPicPr>
            <a:picLocks noChangeAspect="1"/>
          </p:cNvPicPr>
          <p:nvPr/>
        </p:nvPicPr>
        <p:blipFill>
          <a:blip r:embed="rId3"/>
          <a:srcRect/>
          <a:stretch>
            <a:fillRect/>
          </a:stretch>
        </p:blipFill>
        <p:spPr>
          <a:xfrm>
            <a:off x="7270401" y="9559500"/>
            <a:ext cx="3152802" cy="664955"/>
          </a:xfrm>
          <a:prstGeom prst="rect">
            <a:avLst/>
          </a:prstGeom>
        </p:spPr>
      </p:pic>
      <p:grpSp>
        <p:nvGrpSpPr>
          <p:cNvPr id="9" name="Group 9"/>
          <p:cNvGrpSpPr>
            <a:grpSpLocks noChangeAspect="1"/>
          </p:cNvGrpSpPr>
          <p:nvPr/>
        </p:nvGrpSpPr>
        <p:grpSpPr>
          <a:xfrm>
            <a:off x="10880643" y="2628257"/>
            <a:ext cx="6666491" cy="6666465"/>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0035" r="-69387"/>
              </a:stretch>
            </a:blipFill>
          </p:spPr>
        </p:sp>
      </p:grpSp>
      <p:sp>
        <p:nvSpPr>
          <p:cNvPr id="11" name="TextBox 11"/>
          <p:cNvSpPr txBox="1"/>
          <p:nvPr/>
        </p:nvSpPr>
        <p:spPr>
          <a:xfrm>
            <a:off x="788184" y="1281141"/>
            <a:ext cx="11870714" cy="3726726"/>
          </a:xfrm>
          <a:prstGeom prst="rect">
            <a:avLst/>
          </a:prstGeom>
        </p:spPr>
        <p:txBody>
          <a:bodyPr lIns="0" tIns="0" rIns="0" bIns="0" rtlCol="0" anchor="t">
            <a:spAutoFit/>
          </a:bodyPr>
          <a:lstStyle/>
          <a:p>
            <a:pPr>
              <a:lnSpc>
                <a:spcPts val="9872"/>
              </a:lnSpc>
            </a:pPr>
            <a:r>
              <a:rPr lang="en-US" sz="7051" dirty="0">
                <a:solidFill>
                  <a:srgbClr val="000000"/>
                </a:solidFill>
                <a:latin typeface="Oswald"/>
              </a:rPr>
              <a:t>Workshop </a:t>
            </a:r>
            <a:r>
              <a:rPr lang="en-GB" sz="7050" i="0" dirty="0">
                <a:solidFill>
                  <a:srgbClr val="2B2B2B"/>
                </a:solidFill>
                <a:effectLst/>
                <a:latin typeface="Oswald" panose="00000500000000000000" pitchFamily="2" charset="0"/>
              </a:rPr>
              <a:t>15: Family-centred methodologies in ECI and their impact on quality</a:t>
            </a:r>
            <a:endParaRPr lang="en-US" sz="7050" dirty="0">
              <a:solidFill>
                <a:srgbClr val="000000"/>
              </a:solidFill>
              <a:latin typeface="Oswald" panose="00000500000000000000" pitchFamily="2" charset="0"/>
            </a:endParaRP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558424" y="2170819"/>
            <a:ext cx="7302805" cy="7209861"/>
          </a:xfrm>
          <a:prstGeom prst="rect">
            <a:avLst/>
          </a:prstGeom>
        </p:spPr>
      </p:pic>
      <p:sp>
        <p:nvSpPr>
          <p:cNvPr id="14" name="TextBox 14"/>
          <p:cNvSpPr txBox="1"/>
          <p:nvPr/>
        </p:nvSpPr>
        <p:spPr>
          <a:xfrm>
            <a:off x="793186" y="5953869"/>
            <a:ext cx="7061295" cy="665439"/>
          </a:xfrm>
          <a:prstGeom prst="rect">
            <a:avLst/>
          </a:prstGeom>
        </p:spPr>
        <p:txBody>
          <a:bodyPr lIns="0" tIns="0" rIns="0" bIns="0" rtlCol="0" anchor="t">
            <a:spAutoFit/>
          </a:bodyPr>
          <a:lstStyle/>
          <a:p>
            <a:pPr algn="ctr">
              <a:lnSpc>
                <a:spcPts val="5094"/>
              </a:lnSpc>
            </a:pPr>
            <a:r>
              <a:rPr lang="en-US" sz="4548" dirty="0">
                <a:solidFill>
                  <a:srgbClr val="000000"/>
                </a:solidFill>
                <a:latin typeface="Josefin Sans Regular"/>
              </a:rPr>
              <a:t>Darija </a:t>
            </a:r>
            <a:r>
              <a:rPr lang="en-US" sz="4548" dirty="0" err="1">
                <a:solidFill>
                  <a:srgbClr val="000000"/>
                </a:solidFill>
                <a:latin typeface="Josefin Sans Regular"/>
              </a:rPr>
              <a:t>Udovičić</a:t>
            </a:r>
            <a:r>
              <a:rPr lang="en-US" sz="4548" dirty="0">
                <a:solidFill>
                  <a:srgbClr val="000000"/>
                </a:solidFill>
                <a:latin typeface="Josefin Sans Regular"/>
              </a:rPr>
              <a:t> </a:t>
            </a:r>
            <a:r>
              <a:rPr lang="en-US" sz="4548" dirty="0" err="1">
                <a:solidFill>
                  <a:srgbClr val="000000"/>
                </a:solidFill>
                <a:latin typeface="Josefin Sans Regular"/>
              </a:rPr>
              <a:t>Mahmuljin</a:t>
            </a:r>
            <a:endParaRPr lang="en-US" sz="4548" dirty="0">
              <a:solidFill>
                <a:srgbClr val="000000"/>
              </a:solidFill>
              <a:latin typeface="Josefin Sans Regular"/>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15" name="TextBox 14">
            <a:extLst>
              <a:ext uri="{FF2B5EF4-FFF2-40B4-BE49-F238E27FC236}">
                <a16:creationId xmlns:a16="http://schemas.microsoft.com/office/drawing/2014/main" id="{B5022F7D-BB5E-1533-B523-8A8A4B3A7F71}"/>
              </a:ext>
            </a:extLst>
          </p:cNvPr>
          <p:cNvSpPr txBox="1"/>
          <p:nvPr/>
        </p:nvSpPr>
        <p:spPr>
          <a:xfrm>
            <a:off x="132834" y="9547824"/>
            <a:ext cx="4191000" cy="582852"/>
          </a:xfrm>
          <a:prstGeom prst="rect">
            <a:avLst/>
          </a:prstGeom>
        </p:spPr>
        <p:txBody>
          <a:bodyPr wrap="square" lIns="0" tIns="0" rIns="0" bIns="0" rtlCol="0" anchor="t">
            <a:spAutoFit/>
          </a:bodyPr>
          <a:lstStyle/>
          <a:p>
            <a:pPr algn="ctr">
              <a:lnSpc>
                <a:spcPts val="5094"/>
              </a:lnSpc>
            </a:pPr>
            <a:r>
              <a:rPr lang="en-US" sz="2400" dirty="0">
                <a:solidFill>
                  <a:schemeClr val="accent5">
                    <a:lumMod val="75000"/>
                  </a:schemeClr>
                </a:solidFill>
                <a:latin typeface="Josefin Sans Regular"/>
              </a:rPr>
              <a:t>#</a:t>
            </a:r>
            <a:r>
              <a:rPr lang="en-US" sz="2400" dirty="0" err="1">
                <a:solidFill>
                  <a:schemeClr val="accent5">
                    <a:lumMod val="75000"/>
                  </a:schemeClr>
                </a:solidFill>
                <a:latin typeface="Josefin Sans Regular"/>
              </a:rPr>
              <a:t>QualitySocialServices</a:t>
            </a:r>
            <a:endParaRPr lang="en-US" sz="2400">
              <a:solidFill>
                <a:schemeClr val="accent5">
                  <a:lumMod val="75000"/>
                </a:schemeClr>
              </a:solidFill>
              <a:latin typeface="Josefin Sans Regular"/>
            </a:endParaRPr>
          </a:p>
        </p:txBody>
      </p:sp>
      <p:pic>
        <p:nvPicPr>
          <p:cNvPr id="16" name="Picture 15">
            <a:extLst>
              <a:ext uri="{FF2B5EF4-FFF2-40B4-BE49-F238E27FC236}">
                <a16:creationId xmlns:a16="http://schemas.microsoft.com/office/drawing/2014/main" id="{6CC83130-7568-731B-49CC-E227A75DBA2F}"/>
              </a:ext>
            </a:extLst>
          </p:cNvPr>
          <p:cNvPicPr>
            <a:picLocks noChangeAspect="1"/>
          </p:cNvPicPr>
          <p:nvPr/>
        </p:nvPicPr>
        <p:blipFill>
          <a:blip r:embed="rId7"/>
          <a:stretch>
            <a:fillRect/>
          </a:stretch>
        </p:blipFill>
        <p:spPr>
          <a:xfrm>
            <a:off x="718794" y="7273893"/>
            <a:ext cx="1567205" cy="15672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685800" y="966496"/>
            <a:ext cx="15271489" cy="1114216"/>
          </a:xfrm>
          <a:prstGeom prst="rect">
            <a:avLst/>
          </a:prstGeom>
        </p:spPr>
        <p:txBody>
          <a:bodyPr wrap="square" lIns="0" tIns="0" rIns="0" bIns="0" rtlCol="0" anchor="t">
            <a:spAutoFit/>
          </a:bodyPr>
          <a:lstStyle/>
          <a:p>
            <a:pPr>
              <a:lnSpc>
                <a:spcPts val="9872"/>
              </a:lnSpc>
            </a:pPr>
            <a:r>
              <a:rPr lang="en-US" sz="5400" dirty="0">
                <a:solidFill>
                  <a:srgbClr val="000000"/>
                </a:solidFill>
                <a:latin typeface="Oswald"/>
              </a:rPr>
              <a:t>Family centered model – providers/practitioner</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
        <p:nvSpPr>
          <p:cNvPr id="9" name="TextBox 8">
            <a:extLst>
              <a:ext uri="{FF2B5EF4-FFF2-40B4-BE49-F238E27FC236}">
                <a16:creationId xmlns:a16="http://schemas.microsoft.com/office/drawing/2014/main" id="{2D93E7AE-AC6E-E4DB-8228-BFE8A779B407}"/>
              </a:ext>
            </a:extLst>
          </p:cNvPr>
          <p:cNvSpPr txBox="1"/>
          <p:nvPr/>
        </p:nvSpPr>
        <p:spPr>
          <a:xfrm>
            <a:off x="685800" y="2270445"/>
            <a:ext cx="17334874" cy="8274445"/>
          </a:xfrm>
          <a:prstGeom prst="rect">
            <a:avLst/>
          </a:prstGeom>
          <a:noFill/>
        </p:spPr>
        <p:txBody>
          <a:bodyPr wrap="none" rtlCol="0">
            <a:spAutoFit/>
          </a:bodyPr>
          <a:lstStyle/>
          <a:p>
            <a:pPr marL="285750" indent="-285750">
              <a:spcAft>
                <a:spcPts val="1000"/>
              </a:spcAft>
              <a:buClr>
                <a:srgbClr val="C00000"/>
              </a:buClr>
              <a:buSzPct val="60000"/>
              <a:buFont typeface="Wingdings" pitchFamily="2" charset="2"/>
              <a:buChar char="q"/>
            </a:pPr>
            <a:r>
              <a:rPr lang="en-US" sz="2800" dirty="0"/>
              <a:t>Provider teams working together with families to meet family needs</a:t>
            </a:r>
          </a:p>
          <a:p>
            <a:pPr marL="285750" indent="-285750" eaLnBrk="1" hangingPunct="1">
              <a:spcAft>
                <a:spcPts val="1000"/>
              </a:spcAft>
              <a:buClr>
                <a:srgbClr val="C00000"/>
              </a:buClr>
              <a:buSzPct val="60000"/>
              <a:buFont typeface="Wingdings" pitchFamily="2" charset="2"/>
              <a:buChar char="q"/>
            </a:pPr>
            <a:r>
              <a:rPr lang="en-US" altLang="en-HR" sz="2800" dirty="0"/>
              <a:t>Providers across all disciplines collaborate with families to provide resources that best match what the family needs.</a:t>
            </a:r>
          </a:p>
          <a:p>
            <a:pPr eaLnBrk="1" hangingPunct="1">
              <a:spcAft>
                <a:spcPts val="1000"/>
              </a:spcAft>
              <a:buClr>
                <a:srgbClr val="C00000"/>
              </a:buClr>
              <a:buSzPct val="60000"/>
            </a:pPr>
            <a:r>
              <a:rPr lang="en-US" altLang="en-HR" sz="2800" i="1" u="sng" dirty="0"/>
              <a:t>For example, providers</a:t>
            </a:r>
          </a:p>
          <a:p>
            <a:pPr marL="285750" indent="-285750" eaLnBrk="1" hangingPunct="1">
              <a:spcAft>
                <a:spcPts val="1000"/>
              </a:spcAft>
              <a:buClr>
                <a:srgbClr val="C00000"/>
              </a:buClr>
              <a:buSzPct val="60000"/>
              <a:buFont typeface="Wingdings" pitchFamily="2" charset="2"/>
              <a:buChar char="q"/>
            </a:pPr>
            <a:r>
              <a:rPr lang="en-US" altLang="en-HR" sz="2800" dirty="0"/>
              <a:t>Have the skills to work in transdisciplinary teams.</a:t>
            </a:r>
          </a:p>
          <a:p>
            <a:pPr marL="285750" indent="-285750" eaLnBrk="1" hangingPunct="1">
              <a:spcAft>
                <a:spcPts val="1000"/>
              </a:spcAft>
              <a:buClr>
                <a:srgbClr val="C00000"/>
              </a:buClr>
              <a:buSzPct val="60000"/>
              <a:buFont typeface="Wingdings" pitchFamily="2" charset="2"/>
              <a:buChar char="q"/>
            </a:pPr>
            <a:r>
              <a:rPr lang="en-US" altLang="en-HR" sz="2800" dirty="0"/>
              <a:t>Include and consider families as equal team members.</a:t>
            </a:r>
          </a:p>
          <a:p>
            <a:pPr marL="285750" indent="-285750" eaLnBrk="1" hangingPunct="1">
              <a:spcAft>
                <a:spcPts val="1000"/>
              </a:spcAft>
              <a:buClr>
                <a:srgbClr val="C00000"/>
              </a:buClr>
              <a:buSzPct val="60000"/>
              <a:buFont typeface="Wingdings" pitchFamily="2" charset="2"/>
              <a:buChar char="q"/>
            </a:pPr>
            <a:r>
              <a:rPr lang="en-US" altLang="en-HR" sz="2800" dirty="0"/>
              <a:t>Are comfortable with “role” release and can function using a variety of consulting techniques.</a:t>
            </a:r>
          </a:p>
          <a:p>
            <a:pPr marL="457200" indent="-457200" eaLnBrk="1" hangingPunct="1">
              <a:spcAft>
                <a:spcPts val="1000"/>
              </a:spcAft>
              <a:buClr>
                <a:srgbClr val="C00000"/>
              </a:buClr>
              <a:buSzPct val="60000"/>
              <a:buFont typeface="Wingdings" pitchFamily="2" charset="2"/>
              <a:buChar char="q"/>
            </a:pPr>
            <a:r>
              <a:rPr lang="en-US" altLang="en-HR" sz="2800" dirty="0"/>
              <a:t>Focus on and communicate the positive as often as possible avoiding divisiveness and a “blaming” attitude</a:t>
            </a:r>
          </a:p>
          <a:p>
            <a:pPr marL="457200" indent="-457200" eaLnBrk="1" hangingPunct="1">
              <a:spcAft>
                <a:spcPts val="1000"/>
              </a:spcAft>
              <a:buClr>
                <a:srgbClr val="C00000"/>
              </a:buClr>
              <a:buSzPct val="60000"/>
              <a:buFont typeface="Wingdings" pitchFamily="2" charset="2"/>
              <a:buChar char="q"/>
            </a:pPr>
            <a:r>
              <a:rPr lang="en-US" altLang="en-HR" sz="2800" dirty="0"/>
              <a:t>Use “we”, “us”, and “our” words versus “you” “I”, “yours” and “mine” words</a:t>
            </a:r>
          </a:p>
          <a:p>
            <a:pPr marL="457200" indent="-457200">
              <a:spcAft>
                <a:spcPts val="1000"/>
              </a:spcAft>
              <a:buClr>
                <a:srgbClr val="C00000"/>
              </a:buClr>
              <a:buSzPct val="60000"/>
              <a:buFont typeface="Wingdings" pitchFamily="2" charset="2"/>
              <a:buChar char="q"/>
            </a:pPr>
            <a:r>
              <a:rPr lang="en-US" altLang="en-HR" sz="2800" dirty="0"/>
              <a:t>Sharing perception using family-friendly language</a:t>
            </a:r>
          </a:p>
          <a:p>
            <a:pPr marL="457200" indent="-457200">
              <a:spcAft>
                <a:spcPts val="1000"/>
              </a:spcAft>
              <a:buClr>
                <a:srgbClr val="C00000"/>
              </a:buClr>
              <a:buSzPct val="60000"/>
              <a:buFont typeface="Wingdings" pitchFamily="2" charset="2"/>
              <a:buChar char="q"/>
            </a:pPr>
            <a:r>
              <a:rPr lang="en-US" altLang="en-HR" sz="2800" dirty="0"/>
              <a:t>Self Awareness and reflections -accept the other person and their perspectives and difference</a:t>
            </a:r>
          </a:p>
          <a:p>
            <a:pPr marL="457200" indent="-457200">
              <a:spcAft>
                <a:spcPts val="1000"/>
              </a:spcAft>
              <a:buClr>
                <a:srgbClr val="C00000"/>
              </a:buClr>
              <a:buSzPct val="60000"/>
              <a:buFont typeface="Wingdings" pitchFamily="2" charset="2"/>
              <a:buChar char="q"/>
            </a:pPr>
            <a:r>
              <a:rPr lang="en-GB" sz="2800" b="0" i="0" u="none" strike="noStrike" dirty="0">
                <a:solidFill>
                  <a:srgbClr val="000000"/>
                </a:solidFill>
                <a:effectLst/>
                <a:latin typeface="Open Sans" panose="020B0606030504020204" pitchFamily="34" charset="0"/>
              </a:rPr>
              <a:t>not  making  assumptions about what parents ‘need to know’.</a:t>
            </a:r>
          </a:p>
          <a:p>
            <a:pPr marL="457200" indent="-457200">
              <a:spcAft>
                <a:spcPts val="1000"/>
              </a:spcAft>
              <a:buClr>
                <a:srgbClr val="C00000"/>
              </a:buClr>
              <a:buSzPct val="60000"/>
              <a:buFont typeface="Wingdings" pitchFamily="2" charset="2"/>
              <a:buChar char="q"/>
            </a:pPr>
            <a:r>
              <a:rPr lang="en-GB" sz="2800" b="0" i="0" u="none" strike="noStrike" dirty="0">
                <a:solidFill>
                  <a:srgbClr val="000000"/>
                </a:solidFill>
                <a:effectLst/>
                <a:latin typeface="Open Sans" panose="020B0606030504020204" pitchFamily="34" charset="0"/>
              </a:rPr>
              <a:t>Listening  to parents carefully when they ask questions. </a:t>
            </a:r>
          </a:p>
          <a:p>
            <a:pPr marL="457200" indent="-457200">
              <a:spcAft>
                <a:spcPts val="1000"/>
              </a:spcAft>
              <a:buClr>
                <a:srgbClr val="C00000"/>
              </a:buClr>
              <a:buSzPct val="60000"/>
              <a:buFont typeface="Wingdings" pitchFamily="2" charset="2"/>
              <a:buChar char="q"/>
            </a:pPr>
            <a:r>
              <a:rPr lang="en-GB" sz="2800" b="0" i="0" u="none" strike="noStrike" dirty="0">
                <a:solidFill>
                  <a:srgbClr val="000000"/>
                </a:solidFill>
                <a:effectLst/>
                <a:latin typeface="Open Sans" panose="020B0606030504020204" pitchFamily="34" charset="0"/>
              </a:rPr>
              <a:t>Provide support without judging</a:t>
            </a:r>
          </a:p>
          <a:p>
            <a:pPr algn="l">
              <a:buFont typeface="Arial" panose="020B0604020202020204" pitchFamily="34" charset="0"/>
              <a:buChar char="•"/>
            </a:pPr>
            <a:r>
              <a:rPr lang="en-GB" sz="2800" b="0" i="0" u="none" strike="noStrike" dirty="0">
                <a:solidFill>
                  <a:srgbClr val="000000"/>
                </a:solidFill>
                <a:effectLst/>
                <a:latin typeface="Open Sans" panose="020B0606030504020204" pitchFamily="34" charset="0"/>
              </a:rPr>
              <a:t>.</a:t>
            </a:r>
          </a:p>
          <a:p>
            <a:pPr marL="285750" indent="-285750" eaLnBrk="1" hangingPunct="1">
              <a:lnSpc>
                <a:spcPct val="120000"/>
              </a:lnSpc>
              <a:buClr>
                <a:srgbClr val="C00000"/>
              </a:buClr>
              <a:buSzPct val="60000"/>
              <a:buFont typeface="Wingdings" pitchFamily="2" charset="2"/>
              <a:buChar char="q"/>
            </a:pPr>
            <a:endParaRPr lang="en-US" altLang="en-HR" sz="2800" dirty="0"/>
          </a:p>
        </p:txBody>
      </p:sp>
    </p:spTree>
    <p:extLst>
      <p:ext uri="{BB962C8B-B14F-4D97-AF65-F5344CB8AC3E}">
        <p14:creationId xmlns:p14="http://schemas.microsoft.com/office/powerpoint/2010/main" val="162056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685800" y="876300"/>
            <a:ext cx="15271489" cy="1114216"/>
          </a:xfrm>
          <a:prstGeom prst="rect">
            <a:avLst/>
          </a:prstGeom>
        </p:spPr>
        <p:txBody>
          <a:bodyPr wrap="square" lIns="0" tIns="0" rIns="0" bIns="0" rtlCol="0" anchor="t">
            <a:spAutoFit/>
          </a:bodyPr>
          <a:lstStyle/>
          <a:p>
            <a:pPr>
              <a:lnSpc>
                <a:spcPts val="9872"/>
              </a:lnSpc>
            </a:pPr>
            <a:r>
              <a:rPr lang="en-US" sz="5400" dirty="0">
                <a:solidFill>
                  <a:srgbClr val="000000"/>
                </a:solidFill>
                <a:latin typeface="Oswald"/>
              </a:rPr>
              <a:t>Family centered model –Routine based </a:t>
            </a:r>
            <a:r>
              <a:rPr lang="en-US" sz="5400" dirty="0" err="1">
                <a:solidFill>
                  <a:srgbClr val="000000"/>
                </a:solidFill>
                <a:latin typeface="Oswald"/>
              </a:rPr>
              <a:t>assesment</a:t>
            </a:r>
            <a:endParaRPr lang="en-US" sz="5400" dirty="0">
              <a:solidFill>
                <a:srgbClr val="000000"/>
              </a:solidFill>
              <a:latin typeface="Oswald"/>
            </a:endParaRPr>
          </a:p>
        </p:txBody>
      </p:sp>
      <p:sp>
        <p:nvSpPr>
          <p:cNvPr id="14" name="TextBox 14"/>
          <p:cNvSpPr txBox="1"/>
          <p:nvPr/>
        </p:nvSpPr>
        <p:spPr>
          <a:xfrm>
            <a:off x="609600" y="2400300"/>
            <a:ext cx="16624743" cy="6832640"/>
          </a:xfrm>
          <a:prstGeom prst="rect">
            <a:avLst/>
          </a:prstGeom>
        </p:spPr>
        <p:txBody>
          <a:bodyPr wrap="square" lIns="0" tIns="0" rIns="0" bIns="0" rtlCol="0" anchor="t">
            <a:spAutoFit/>
          </a:bodyPr>
          <a:lstStyle/>
          <a:p>
            <a:pPr marL="457200" indent="-457200">
              <a:spcBef>
                <a:spcPts val="1800"/>
              </a:spcBef>
              <a:buClr>
                <a:srgbClr val="C00000"/>
              </a:buClr>
              <a:buSzPct val="60000"/>
              <a:buFont typeface="Wingdings" pitchFamily="2" charset="2"/>
              <a:buChar char="q"/>
            </a:pPr>
            <a:r>
              <a:rPr lang="en-US" altLang="en-HR" sz="2800" dirty="0"/>
              <a:t>Determining the family’s true concerns, priorities and resources is essential in the development of family outcomes that are more positive and functional.</a:t>
            </a:r>
          </a:p>
          <a:p>
            <a:pPr marL="457200" indent="-457200">
              <a:spcBef>
                <a:spcPts val="1800"/>
              </a:spcBef>
              <a:buClr>
                <a:srgbClr val="C00000"/>
              </a:buClr>
              <a:buSzPct val="60000"/>
              <a:buFont typeface="Wingdings" pitchFamily="2" charset="2"/>
              <a:buChar char="q"/>
            </a:pPr>
            <a:r>
              <a:rPr lang="en-US" altLang="en-HR" sz="2800" dirty="0"/>
              <a:t>One alternative or option for doing so is through the use of “Routines-Based Interview” (RBI).</a:t>
            </a:r>
          </a:p>
          <a:p>
            <a:pPr marL="457200" indent="-457200">
              <a:spcBef>
                <a:spcPts val="1800"/>
              </a:spcBef>
              <a:buClr>
                <a:srgbClr val="C00000"/>
              </a:buClr>
              <a:buSzPct val="60000"/>
              <a:buFont typeface="Wingdings" pitchFamily="2" charset="2"/>
              <a:buChar char="q"/>
            </a:pPr>
            <a:r>
              <a:rPr lang="en-US" altLang="en-HR" sz="2800" dirty="0"/>
              <a:t>Routines-based assessment is an assessment process that is unlike the discipline-specific, standardized assessment measures </a:t>
            </a:r>
          </a:p>
          <a:p>
            <a:pPr marL="457200" indent="-457200">
              <a:spcBef>
                <a:spcPts val="1800"/>
              </a:spcBef>
              <a:buClr>
                <a:srgbClr val="C00000"/>
              </a:buClr>
              <a:buSzPct val="60000"/>
              <a:buFont typeface="Wingdings" pitchFamily="2" charset="2"/>
              <a:buChar char="q"/>
            </a:pPr>
            <a:r>
              <a:rPr lang="en-US" altLang="en-HR" sz="2800" dirty="0"/>
              <a:t>it enables teams to identify functional, individualized goals for a child’s intervention plan. </a:t>
            </a:r>
          </a:p>
          <a:p>
            <a:pPr marL="457200" indent="-457200">
              <a:spcBef>
                <a:spcPts val="1800"/>
              </a:spcBef>
              <a:buClr>
                <a:srgbClr val="C00000"/>
              </a:buClr>
              <a:buSzPct val="60000"/>
              <a:buFont typeface="Wingdings" pitchFamily="2" charset="2"/>
              <a:buChar char="q"/>
            </a:pPr>
            <a:r>
              <a:rPr lang="en-US" altLang="en-HR" sz="2800" dirty="0"/>
              <a:t>Through routines-based interviews done with the child’s regular caregivers, the child’s level of independence and participation in daily routines can be assessed and the need for intervention determined.  </a:t>
            </a:r>
          </a:p>
          <a:p>
            <a:pPr marL="457200" indent="-457200">
              <a:spcBef>
                <a:spcPts val="1800"/>
              </a:spcBef>
              <a:buClr>
                <a:srgbClr val="C00000"/>
              </a:buClr>
              <a:buSzPct val="60000"/>
              <a:buFont typeface="Wingdings" pitchFamily="2" charset="2"/>
              <a:buChar char="q"/>
            </a:pPr>
            <a:r>
              <a:rPr lang="en-US" altLang="en-HR" sz="2800" dirty="0"/>
              <a:t>Families and professionals decide which of the following are needed to make a particular routine successful:</a:t>
            </a:r>
          </a:p>
          <a:p>
            <a:pPr eaLnBrk="1" hangingPunct="1">
              <a:buClr>
                <a:srgbClr val="C00000"/>
              </a:buClr>
              <a:buSzPct val="50000"/>
              <a:buFont typeface="Wingdings" pitchFamily="2" charset="2"/>
              <a:buChar char="Ø"/>
            </a:pPr>
            <a:r>
              <a:rPr lang="en-US" altLang="en-HR" sz="2800" dirty="0"/>
              <a:t>changing the behavior of the child</a:t>
            </a:r>
          </a:p>
          <a:p>
            <a:pPr eaLnBrk="1" hangingPunct="1">
              <a:buClr>
                <a:srgbClr val="C00000"/>
              </a:buClr>
              <a:buSzPct val="50000"/>
              <a:buFont typeface="Wingdings" pitchFamily="2" charset="2"/>
              <a:buChar char="Ø"/>
            </a:pPr>
            <a:r>
              <a:rPr lang="en-US" altLang="en-HR" sz="2800" dirty="0"/>
              <a:t>changing the environment</a:t>
            </a:r>
          </a:p>
          <a:p>
            <a:pPr eaLnBrk="1" hangingPunct="1">
              <a:buClr>
                <a:srgbClr val="C00000"/>
              </a:buClr>
              <a:buSzPct val="50000"/>
              <a:buFont typeface="Wingdings" pitchFamily="2" charset="2"/>
              <a:buChar char="Ø"/>
            </a:pPr>
            <a:r>
              <a:rPr lang="en-US" altLang="en-HR" sz="2800" dirty="0"/>
              <a:t>changing the expectations for the child</a:t>
            </a:r>
          </a:p>
          <a:p>
            <a:pPr marL="457200" indent="-457200">
              <a:spcBef>
                <a:spcPts val="1800"/>
              </a:spcBef>
              <a:buClr>
                <a:srgbClr val="C00000"/>
              </a:buClr>
              <a:buSzPct val="60000"/>
              <a:buFont typeface="Wingdings" pitchFamily="2" charset="2"/>
              <a:buChar char="q"/>
            </a:pPr>
            <a:endParaRPr lang="en-HR" sz="1800" dirty="0">
              <a:effectLst/>
              <a:latin typeface="Arial" panose="020B0604020202020204" pitchFamily="34" charset="0"/>
              <a:ea typeface="Arial" panose="020B0604020202020204" pitchFamily="34" charset="0"/>
              <a:cs typeface="Times New Roman" panose="02020603050405020304" pitchFamily="18" charset="0"/>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80032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685800" y="876300"/>
            <a:ext cx="15271489" cy="1114216"/>
          </a:xfrm>
          <a:prstGeom prst="rect">
            <a:avLst/>
          </a:prstGeom>
        </p:spPr>
        <p:txBody>
          <a:bodyPr wrap="square" lIns="0" tIns="0" rIns="0" bIns="0" rtlCol="0" anchor="t">
            <a:spAutoFit/>
          </a:bodyPr>
          <a:lstStyle/>
          <a:p>
            <a:pPr>
              <a:lnSpc>
                <a:spcPts val="9872"/>
              </a:lnSpc>
            </a:pPr>
            <a:r>
              <a:rPr lang="en-US" sz="5400" dirty="0">
                <a:solidFill>
                  <a:srgbClr val="000000"/>
                </a:solidFill>
                <a:latin typeface="Oswald"/>
              </a:rPr>
              <a:t>Family centered model – RBI</a:t>
            </a:r>
          </a:p>
        </p:txBody>
      </p:sp>
      <p:sp>
        <p:nvSpPr>
          <p:cNvPr id="14" name="TextBox 14"/>
          <p:cNvSpPr txBox="1"/>
          <p:nvPr/>
        </p:nvSpPr>
        <p:spPr>
          <a:xfrm>
            <a:off x="1066800" y="2756011"/>
            <a:ext cx="16624743" cy="5629233"/>
          </a:xfrm>
          <a:prstGeom prst="rect">
            <a:avLst/>
          </a:prstGeom>
        </p:spPr>
        <p:txBody>
          <a:bodyPr wrap="square" lIns="0" tIns="0" rIns="0" bIns="0" rtlCol="0" anchor="t">
            <a:spAutoFit/>
          </a:bodyPr>
          <a:lstStyle/>
          <a:p>
            <a:pPr eaLnBrk="1" hangingPunct="1">
              <a:lnSpc>
                <a:spcPct val="80000"/>
              </a:lnSpc>
              <a:buClr>
                <a:srgbClr val="C00000"/>
              </a:buClr>
              <a:buSzPct val="60000"/>
            </a:pPr>
            <a:r>
              <a:rPr lang="en-US" altLang="en-HR" sz="3200" dirty="0"/>
              <a:t>McWilliam (2001) identifies the following 5 key steps in a “Routines-Based Interview”</a:t>
            </a:r>
          </a:p>
          <a:p>
            <a:pPr marL="457200" indent="-457200" eaLnBrk="1" hangingPunct="1">
              <a:lnSpc>
                <a:spcPct val="80000"/>
              </a:lnSpc>
              <a:buClr>
                <a:srgbClr val="C00000"/>
              </a:buClr>
              <a:buSzPct val="60000"/>
              <a:buFont typeface="Wingdings" pitchFamily="2" charset="2"/>
              <a:buChar char="q"/>
            </a:pPr>
            <a:endParaRPr lang="en-US" altLang="en-HR" sz="3200" dirty="0"/>
          </a:p>
          <a:p>
            <a:pPr marL="914400" lvl="1" indent="-457200" eaLnBrk="1" hangingPunct="1">
              <a:lnSpc>
                <a:spcPct val="80000"/>
              </a:lnSpc>
              <a:buClr>
                <a:srgbClr val="C00000"/>
              </a:buClr>
              <a:buSzPct val="60000"/>
              <a:buFont typeface="Wingdings" pitchFamily="2" charset="2"/>
              <a:buChar char="q"/>
            </a:pPr>
            <a:r>
              <a:rPr lang="en-US" altLang="en-HR" sz="3200" dirty="0"/>
              <a:t>Prepare the family to report on routines</a:t>
            </a:r>
          </a:p>
          <a:p>
            <a:pPr marL="457200" indent="-457200" eaLnBrk="1" hangingPunct="1">
              <a:lnSpc>
                <a:spcPct val="80000"/>
              </a:lnSpc>
              <a:buClr>
                <a:srgbClr val="C00000"/>
              </a:buClr>
              <a:buSzPct val="60000"/>
              <a:buFont typeface="Wingdings" pitchFamily="2" charset="2"/>
              <a:buChar char="q"/>
            </a:pPr>
            <a:endParaRPr lang="en-US" altLang="en-HR" sz="3200" dirty="0"/>
          </a:p>
          <a:p>
            <a:pPr marL="914400" lvl="1" indent="-457200" eaLnBrk="1" hangingPunct="1">
              <a:lnSpc>
                <a:spcPct val="80000"/>
              </a:lnSpc>
              <a:buClr>
                <a:srgbClr val="C00000"/>
              </a:buClr>
              <a:buSzPct val="60000"/>
              <a:buFont typeface="Wingdings" pitchFamily="2" charset="2"/>
              <a:buChar char="q"/>
            </a:pPr>
            <a:r>
              <a:rPr lang="en-US" altLang="en-HR" sz="3200" dirty="0"/>
              <a:t>Family reports on their routines </a:t>
            </a:r>
          </a:p>
          <a:p>
            <a:pPr eaLnBrk="1" hangingPunct="1">
              <a:lnSpc>
                <a:spcPct val="80000"/>
              </a:lnSpc>
              <a:buClr>
                <a:srgbClr val="C00000"/>
              </a:buClr>
              <a:buSzPct val="60000"/>
            </a:pPr>
            <a:endParaRPr lang="en-US" altLang="en-HR" sz="3200" dirty="0"/>
          </a:p>
          <a:p>
            <a:pPr marL="914400" lvl="1" indent="-457200" eaLnBrk="1" hangingPunct="1">
              <a:lnSpc>
                <a:spcPct val="80000"/>
              </a:lnSpc>
              <a:buClr>
                <a:srgbClr val="C00000"/>
              </a:buClr>
              <a:buSzPct val="60000"/>
              <a:buFont typeface="Wingdings" pitchFamily="2" charset="2"/>
              <a:buChar char="q"/>
            </a:pPr>
            <a:r>
              <a:rPr lang="en-US" altLang="en-HR" sz="3200" dirty="0"/>
              <a:t>Interviewer reviews concern and strength areas</a:t>
            </a:r>
          </a:p>
          <a:p>
            <a:pPr marL="457200" indent="-457200" eaLnBrk="1" hangingPunct="1">
              <a:lnSpc>
                <a:spcPct val="80000"/>
              </a:lnSpc>
              <a:buClr>
                <a:srgbClr val="C00000"/>
              </a:buClr>
              <a:buSzPct val="60000"/>
              <a:buFont typeface="Wingdings" pitchFamily="2" charset="2"/>
              <a:buChar char="q"/>
            </a:pPr>
            <a:endParaRPr lang="en-US" altLang="en-HR" sz="3200" dirty="0"/>
          </a:p>
          <a:p>
            <a:pPr marL="914400" lvl="1" indent="-457200" eaLnBrk="1" hangingPunct="1">
              <a:lnSpc>
                <a:spcPct val="80000"/>
              </a:lnSpc>
              <a:buClr>
                <a:srgbClr val="C00000"/>
              </a:buClr>
              <a:buSzPct val="60000"/>
              <a:buFont typeface="Wingdings" pitchFamily="2" charset="2"/>
              <a:buChar char="q"/>
            </a:pPr>
            <a:r>
              <a:rPr lang="en-US" altLang="en-HR" sz="3200" dirty="0"/>
              <a:t>Family selects outcomes</a:t>
            </a:r>
          </a:p>
          <a:p>
            <a:pPr marL="457200" indent="-457200" eaLnBrk="1" hangingPunct="1">
              <a:lnSpc>
                <a:spcPct val="80000"/>
              </a:lnSpc>
              <a:buClr>
                <a:srgbClr val="C00000"/>
              </a:buClr>
              <a:buSzPct val="60000"/>
              <a:buFont typeface="Wingdings" pitchFamily="2" charset="2"/>
              <a:buChar char="q"/>
            </a:pPr>
            <a:endParaRPr lang="en-US" altLang="en-HR" sz="3200" dirty="0"/>
          </a:p>
          <a:p>
            <a:pPr marL="914400" lvl="1" indent="-457200" eaLnBrk="1" hangingPunct="1">
              <a:lnSpc>
                <a:spcPct val="80000"/>
              </a:lnSpc>
              <a:buClr>
                <a:srgbClr val="C00000"/>
              </a:buClr>
              <a:buSzPct val="60000"/>
              <a:buFont typeface="Wingdings" pitchFamily="2" charset="2"/>
              <a:buChar char="q"/>
            </a:pPr>
            <a:r>
              <a:rPr lang="en-US" altLang="en-HR" sz="3200" dirty="0"/>
              <a:t>Family puts outcomes into priority order</a:t>
            </a:r>
          </a:p>
          <a:p>
            <a:pPr marL="914400" lvl="1" indent="-457200" eaLnBrk="1" hangingPunct="1">
              <a:lnSpc>
                <a:spcPct val="80000"/>
              </a:lnSpc>
              <a:buClr>
                <a:srgbClr val="C00000"/>
              </a:buClr>
              <a:buSzPct val="60000"/>
              <a:buFont typeface="Wingdings" pitchFamily="2" charset="2"/>
              <a:buChar char="q"/>
            </a:pPr>
            <a:endParaRPr lang="en-US" altLang="en-HR" sz="3200" dirty="0"/>
          </a:p>
          <a:p>
            <a:pPr marL="914400" lvl="1" indent="-457200" eaLnBrk="1" hangingPunct="1">
              <a:lnSpc>
                <a:spcPct val="80000"/>
              </a:lnSpc>
              <a:buClr>
                <a:srgbClr val="C00000"/>
              </a:buClr>
              <a:buSzPct val="60000"/>
              <a:buFont typeface="Wingdings" pitchFamily="2" charset="2"/>
              <a:buChar char="q"/>
            </a:pPr>
            <a:r>
              <a:rPr lang="en-US" altLang="en-HR" sz="3200" dirty="0"/>
              <a:t>IFSP</a:t>
            </a:r>
          </a:p>
          <a:p>
            <a:pPr marL="457200" indent="-457200">
              <a:spcBef>
                <a:spcPts val="1800"/>
              </a:spcBef>
              <a:buClr>
                <a:srgbClr val="C00000"/>
              </a:buClr>
              <a:buSzPct val="60000"/>
              <a:buFont typeface="Wingdings" pitchFamily="2" charset="2"/>
              <a:buChar char="q"/>
            </a:pPr>
            <a:endParaRPr lang="en-HR" sz="1800" dirty="0">
              <a:effectLst/>
              <a:latin typeface="Arial" panose="020B0604020202020204" pitchFamily="34" charset="0"/>
              <a:ea typeface="Arial" panose="020B0604020202020204" pitchFamily="34" charset="0"/>
              <a:cs typeface="Times New Roman" panose="02020603050405020304" pitchFamily="18" charset="0"/>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3822486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685800" y="876300"/>
            <a:ext cx="15271489" cy="1114216"/>
          </a:xfrm>
          <a:prstGeom prst="rect">
            <a:avLst/>
          </a:prstGeom>
        </p:spPr>
        <p:txBody>
          <a:bodyPr wrap="square" lIns="0" tIns="0" rIns="0" bIns="0" rtlCol="0" anchor="t">
            <a:spAutoFit/>
          </a:bodyPr>
          <a:lstStyle/>
          <a:p>
            <a:pPr>
              <a:lnSpc>
                <a:spcPts val="9872"/>
              </a:lnSpc>
            </a:pPr>
            <a:r>
              <a:rPr lang="en-US" sz="5400" dirty="0">
                <a:solidFill>
                  <a:srgbClr val="000000"/>
                </a:solidFill>
                <a:latin typeface="Oswald"/>
              </a:rPr>
              <a:t>Family centered model – best practice</a:t>
            </a:r>
          </a:p>
        </p:txBody>
      </p:sp>
      <p:sp>
        <p:nvSpPr>
          <p:cNvPr id="14" name="TextBox 14"/>
          <p:cNvSpPr txBox="1"/>
          <p:nvPr/>
        </p:nvSpPr>
        <p:spPr>
          <a:xfrm>
            <a:off x="1066800" y="2756011"/>
            <a:ext cx="16624743" cy="6324808"/>
          </a:xfrm>
          <a:prstGeom prst="rect">
            <a:avLst/>
          </a:prstGeom>
        </p:spPr>
        <p:txBody>
          <a:bodyPr wrap="square" lIns="0" tIns="0" rIns="0" bIns="0" rtlCol="0" anchor="t">
            <a:spAutoFit/>
          </a:bodyPr>
          <a:lstStyle/>
          <a:p>
            <a:pPr algn="l"/>
            <a:r>
              <a:rPr lang="en-GB" sz="4400" b="0" i="0" u="none" strike="noStrike" dirty="0">
                <a:solidFill>
                  <a:srgbClr val="000000"/>
                </a:solidFill>
                <a:effectLst/>
              </a:rPr>
              <a:t>Children learn and develop best through everyday play and interactions with parents, carers and families. </a:t>
            </a:r>
          </a:p>
          <a:p>
            <a:pPr algn="l"/>
            <a:endParaRPr lang="en-GB" sz="4400" b="0" i="0" u="none" strike="noStrike" dirty="0">
              <a:solidFill>
                <a:srgbClr val="000000"/>
              </a:solidFill>
              <a:effectLst/>
            </a:endParaRPr>
          </a:p>
          <a:p>
            <a:pPr algn="l"/>
            <a:r>
              <a:rPr lang="en-GB" sz="4400" b="0" i="0" u="none" strike="noStrike" dirty="0">
                <a:solidFill>
                  <a:srgbClr val="000000"/>
                </a:solidFill>
                <a:effectLst/>
              </a:rPr>
              <a:t>When you help families build skills, knowledge and confidence for these interactions, you also help to create the best environment for children’s health, development and wellbeing.</a:t>
            </a:r>
          </a:p>
          <a:p>
            <a:br>
              <a:rPr lang="en-GB" sz="4400" dirty="0"/>
            </a:br>
            <a:endParaRPr lang="en-HR" sz="4400" dirty="0"/>
          </a:p>
          <a:p>
            <a:pPr marL="457200" indent="-457200">
              <a:spcBef>
                <a:spcPts val="1800"/>
              </a:spcBef>
              <a:buClr>
                <a:srgbClr val="C00000"/>
              </a:buClr>
              <a:buSzPct val="60000"/>
              <a:buFont typeface="Wingdings" pitchFamily="2" charset="2"/>
              <a:buChar char="q"/>
            </a:pPr>
            <a:endParaRPr lang="en-HR" sz="4400" dirty="0">
              <a:effectLst/>
              <a:ea typeface="Arial" panose="020B0604020202020204" pitchFamily="34" charset="0"/>
              <a:cs typeface="Times New Roman" panose="02020603050405020304" pitchFamily="18" charset="0"/>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3866635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4" name="TextBox 14"/>
          <p:cNvSpPr txBox="1"/>
          <p:nvPr/>
        </p:nvSpPr>
        <p:spPr>
          <a:xfrm>
            <a:off x="138793" y="4109048"/>
            <a:ext cx="16624743" cy="2816156"/>
          </a:xfrm>
          <a:prstGeom prst="rect">
            <a:avLst/>
          </a:prstGeom>
        </p:spPr>
        <p:txBody>
          <a:bodyPr wrap="square" lIns="0" tIns="0" rIns="0" bIns="0" rtlCol="0" anchor="t">
            <a:spAutoFit/>
          </a:bodyPr>
          <a:lstStyle/>
          <a:p>
            <a:pPr algn="ctr"/>
            <a:r>
              <a:rPr lang="en-GB" sz="8000" dirty="0">
                <a:solidFill>
                  <a:srgbClr val="C00000"/>
                </a:solidFill>
              </a:rPr>
              <a:t>Thank you!</a:t>
            </a:r>
            <a:br>
              <a:rPr lang="en-GB" sz="4400" dirty="0"/>
            </a:br>
            <a:endParaRPr lang="en-HR" sz="4400" dirty="0"/>
          </a:p>
          <a:p>
            <a:pPr marL="457200" indent="-457200">
              <a:spcBef>
                <a:spcPts val="1800"/>
              </a:spcBef>
              <a:buClr>
                <a:srgbClr val="C00000"/>
              </a:buClr>
              <a:buSzPct val="60000"/>
              <a:buFont typeface="Wingdings" pitchFamily="2" charset="2"/>
              <a:buChar char="q"/>
            </a:pPr>
            <a:endParaRPr lang="en-HR" sz="4400" dirty="0">
              <a:effectLst/>
              <a:ea typeface="Arial" panose="020B0604020202020204" pitchFamily="34" charset="0"/>
              <a:cs typeface="Times New Roman" panose="02020603050405020304" pitchFamily="18" charset="0"/>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6010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1219199" y="1353187"/>
            <a:ext cx="13506833"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What is family centered services in ECI</a:t>
            </a:r>
          </a:p>
        </p:txBody>
      </p:sp>
      <p:sp>
        <p:nvSpPr>
          <p:cNvPr id="14" name="TextBox 14"/>
          <p:cNvSpPr txBox="1"/>
          <p:nvPr/>
        </p:nvSpPr>
        <p:spPr>
          <a:xfrm>
            <a:off x="817622" y="2660915"/>
            <a:ext cx="16708378" cy="6909584"/>
          </a:xfrm>
          <a:prstGeom prst="rect">
            <a:avLst/>
          </a:prstGeom>
        </p:spPr>
        <p:txBody>
          <a:bodyPr wrap="square" lIns="0" tIns="0" rIns="0" bIns="0" rtlCol="0" anchor="t">
            <a:spAutoFit/>
          </a:bodyPr>
          <a:lstStyle/>
          <a:p>
            <a:pPr marL="685800" indent="-685800">
              <a:spcAft>
                <a:spcPts val="500"/>
              </a:spcAft>
              <a:buClr>
                <a:srgbClr val="C00000"/>
              </a:buClr>
              <a:buSzPct val="59000"/>
              <a:buFont typeface="Wingdings" pitchFamily="2" charset="2"/>
              <a:buChar char="q"/>
            </a:pPr>
            <a:r>
              <a:rPr lang="en-GB" sz="4800" dirty="0">
                <a:effectLst/>
                <a:latin typeface="Calibri" panose="020F0502020204030204" pitchFamily="34" charset="0"/>
              </a:rPr>
              <a:t>describes a method of coordinating and providing services to support the child and the family </a:t>
            </a:r>
          </a:p>
          <a:p>
            <a:pPr marL="685800" indent="-685800">
              <a:spcAft>
                <a:spcPts val="500"/>
              </a:spcAft>
              <a:buClr>
                <a:srgbClr val="C00000"/>
              </a:buClr>
              <a:buSzPct val="59000"/>
              <a:buFont typeface="Wingdings" pitchFamily="2" charset="2"/>
              <a:buChar char="q"/>
            </a:pPr>
            <a:r>
              <a:rPr lang="en-GB" sz="4800" dirty="0">
                <a:latin typeface="Calibri" panose="020F0502020204030204" pitchFamily="34" charset="0"/>
              </a:rPr>
              <a:t>Support is </a:t>
            </a:r>
            <a:r>
              <a:rPr lang="en-GB" sz="4800" dirty="0">
                <a:effectLst/>
                <a:latin typeface="Calibri" panose="020F0502020204030204" pitchFamily="34" charset="0"/>
              </a:rPr>
              <a:t>based upon families unique strengths and needs</a:t>
            </a:r>
          </a:p>
          <a:p>
            <a:pPr marL="685800" indent="-685800">
              <a:spcAft>
                <a:spcPts val="500"/>
              </a:spcAft>
              <a:buClr>
                <a:srgbClr val="C00000"/>
              </a:buClr>
              <a:buSzPct val="59000"/>
              <a:buFont typeface="Wingdings" pitchFamily="2" charset="2"/>
              <a:buChar char="q"/>
            </a:pPr>
            <a:r>
              <a:rPr lang="en-GB" sz="4800" dirty="0">
                <a:effectLst/>
                <a:latin typeface="Calibri" panose="020F0502020204030204" pitchFamily="34" charset="0"/>
              </a:rPr>
              <a:t> Services are based on the family priorities</a:t>
            </a:r>
          </a:p>
          <a:p>
            <a:pPr marL="685800" indent="-685800">
              <a:spcAft>
                <a:spcPts val="500"/>
              </a:spcAft>
              <a:buClr>
                <a:srgbClr val="C00000"/>
              </a:buClr>
              <a:buSzPct val="59000"/>
              <a:buFont typeface="Wingdings" pitchFamily="2" charset="2"/>
              <a:buChar char="q"/>
            </a:pPr>
            <a:r>
              <a:rPr lang="en-GB" sz="4800" dirty="0">
                <a:latin typeface="Calibri" panose="020F0502020204030204" pitchFamily="34" charset="0"/>
              </a:rPr>
              <a:t>It is focused on the outcomes for child and not on services </a:t>
            </a:r>
          </a:p>
          <a:p>
            <a:pPr marL="685800" indent="-685800">
              <a:spcAft>
                <a:spcPts val="500"/>
              </a:spcAft>
              <a:buClr>
                <a:srgbClr val="C00000"/>
              </a:buClr>
              <a:buSzPct val="59000"/>
              <a:buFont typeface="Wingdings" pitchFamily="2" charset="2"/>
              <a:buChar char="q"/>
            </a:pPr>
            <a:r>
              <a:rPr lang="en-GB" sz="4800" dirty="0">
                <a:effectLst/>
              </a:rPr>
              <a:t>sets of values, skills, behaviours and knowledge that recognises the central role of families in children’s lives</a:t>
            </a:r>
          </a:p>
          <a:p>
            <a:pPr marL="685800" indent="-685800">
              <a:spcAft>
                <a:spcPts val="500"/>
              </a:spcAft>
              <a:buClr>
                <a:srgbClr val="C00000"/>
              </a:buClr>
              <a:buSzPct val="59000"/>
              <a:buFont typeface="Wingdings" pitchFamily="2" charset="2"/>
              <a:buChar char="q"/>
            </a:pPr>
            <a:r>
              <a:rPr lang="en-GB" sz="4800" dirty="0"/>
              <a:t>Way of thinking and acting</a:t>
            </a:r>
            <a:endParaRPr lang="en-GB" sz="4800" dirty="0">
              <a:effectLst/>
            </a:endParaRPr>
          </a:p>
          <a:p>
            <a:pPr marL="685800" indent="-685800">
              <a:spcAft>
                <a:spcPts val="500"/>
              </a:spcAft>
              <a:buClr>
                <a:srgbClr val="C00000"/>
              </a:buClr>
              <a:buSzPct val="59000"/>
              <a:buFont typeface="Wingdings" pitchFamily="2" charset="2"/>
              <a:buChar char="q"/>
            </a:pPr>
            <a:r>
              <a:rPr lang="en-GB" sz="4000" b="0" i="0" u="none" strike="noStrike" dirty="0">
                <a:solidFill>
                  <a:srgbClr val="1C1D1E"/>
                </a:solidFill>
                <a:effectLst/>
                <a:latin typeface="Open Sans" panose="020B0606030504020204" pitchFamily="34" charset="0"/>
              </a:rPr>
              <a:t>has been established as a best practice model</a:t>
            </a:r>
            <a:endParaRPr lang="en-GB" sz="4000" dirty="0">
              <a:effectLst/>
              <a:latin typeface="Calibri" panose="020F0502020204030204" pitchFamily="34" charset="0"/>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3821540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4834E0C8-5074-5450-F153-340690CD0EDD}"/>
              </a:ext>
            </a:extLst>
          </p:cNvPr>
          <p:cNvSpPr/>
          <p:nvPr/>
        </p:nvSpPr>
        <p:spPr>
          <a:xfrm>
            <a:off x="9753600" y="6363173"/>
            <a:ext cx="4407938" cy="240955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p>
        </p:txBody>
      </p:sp>
      <p:sp>
        <p:nvSpPr>
          <p:cNvPr id="13" name="Oval 12">
            <a:extLst>
              <a:ext uri="{FF2B5EF4-FFF2-40B4-BE49-F238E27FC236}">
                <a16:creationId xmlns:a16="http://schemas.microsoft.com/office/drawing/2014/main" id="{E6211350-0C5E-D433-F998-EA0F89CA141C}"/>
              </a:ext>
            </a:extLst>
          </p:cNvPr>
          <p:cNvSpPr/>
          <p:nvPr/>
        </p:nvSpPr>
        <p:spPr>
          <a:xfrm>
            <a:off x="5593057" y="2895888"/>
            <a:ext cx="4521177" cy="240955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p>
        </p:txBody>
      </p:sp>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3000183" y="825818"/>
            <a:ext cx="13506833"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Family centered services in ECI</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
        <p:nvSpPr>
          <p:cNvPr id="9" name="TextBox 8">
            <a:extLst>
              <a:ext uri="{FF2B5EF4-FFF2-40B4-BE49-F238E27FC236}">
                <a16:creationId xmlns:a16="http://schemas.microsoft.com/office/drawing/2014/main" id="{273B8CEE-278D-8303-14D0-1EBD35F27ACF}"/>
              </a:ext>
            </a:extLst>
          </p:cNvPr>
          <p:cNvSpPr txBox="1"/>
          <p:nvPr/>
        </p:nvSpPr>
        <p:spPr>
          <a:xfrm>
            <a:off x="5562600" y="3131038"/>
            <a:ext cx="4292577" cy="1569660"/>
          </a:xfrm>
          <a:prstGeom prst="rect">
            <a:avLst/>
          </a:prstGeom>
          <a:noFill/>
        </p:spPr>
        <p:txBody>
          <a:bodyPr wrap="square" rtlCol="0">
            <a:spAutoFit/>
          </a:bodyPr>
          <a:lstStyle/>
          <a:p>
            <a:pPr algn="ctr"/>
            <a:r>
              <a:rPr lang="en-HR" sz="3200" b="1" i="1" dirty="0">
                <a:solidFill>
                  <a:srgbClr val="C00000"/>
                </a:solidFill>
              </a:rPr>
              <a:t>Family</a:t>
            </a:r>
            <a:r>
              <a:rPr lang="en-HR" sz="3200" b="1" i="1" dirty="0"/>
              <a:t> </a:t>
            </a:r>
            <a:r>
              <a:rPr lang="en-HR" sz="3200" dirty="0"/>
              <a:t>is the </a:t>
            </a:r>
          </a:p>
          <a:p>
            <a:pPr algn="ctr"/>
            <a:r>
              <a:rPr lang="en-HR" sz="3200" dirty="0"/>
              <a:t>center of theservices </a:t>
            </a:r>
          </a:p>
          <a:p>
            <a:pPr algn="ctr"/>
            <a:r>
              <a:rPr lang="en-HR" sz="3200" dirty="0"/>
              <a:t> provided for the child</a:t>
            </a:r>
          </a:p>
        </p:txBody>
      </p:sp>
      <p:sp>
        <p:nvSpPr>
          <p:cNvPr id="10" name="TextBox 9">
            <a:extLst>
              <a:ext uri="{FF2B5EF4-FFF2-40B4-BE49-F238E27FC236}">
                <a16:creationId xmlns:a16="http://schemas.microsoft.com/office/drawing/2014/main" id="{D28108AD-5A45-E6C0-DE24-BCBF97E67102}"/>
              </a:ext>
            </a:extLst>
          </p:cNvPr>
          <p:cNvSpPr txBox="1"/>
          <p:nvPr/>
        </p:nvSpPr>
        <p:spPr>
          <a:xfrm>
            <a:off x="9753600" y="6838265"/>
            <a:ext cx="4407938" cy="1692771"/>
          </a:xfrm>
          <a:prstGeom prst="rect">
            <a:avLst/>
          </a:prstGeom>
          <a:noFill/>
        </p:spPr>
        <p:txBody>
          <a:bodyPr wrap="none" rtlCol="0">
            <a:spAutoFit/>
          </a:bodyPr>
          <a:lstStyle/>
          <a:p>
            <a:pPr algn="ctr"/>
            <a:r>
              <a:rPr lang="en-HR" sz="2600" dirty="0"/>
              <a:t>Family center practices are</a:t>
            </a:r>
          </a:p>
          <a:p>
            <a:pPr algn="ctr"/>
            <a:r>
              <a:rPr lang="en-HR" sz="2600" dirty="0"/>
              <a:t>designed to meet the strengths</a:t>
            </a:r>
          </a:p>
          <a:p>
            <a:pPr algn="ctr"/>
            <a:r>
              <a:rPr lang="en-HR" sz="2600" dirty="0"/>
              <a:t>and needs of  both</a:t>
            </a:r>
          </a:p>
          <a:p>
            <a:pPr algn="ctr"/>
            <a:r>
              <a:rPr lang="en-HR" sz="2600" dirty="0">
                <a:solidFill>
                  <a:srgbClr val="C00000"/>
                </a:solidFill>
              </a:rPr>
              <a:t> </a:t>
            </a:r>
            <a:r>
              <a:rPr lang="en-HR" sz="2600" b="1" i="1" dirty="0">
                <a:solidFill>
                  <a:srgbClr val="C00000"/>
                </a:solidFill>
              </a:rPr>
              <a:t>child </a:t>
            </a:r>
            <a:r>
              <a:rPr lang="en-HR" sz="2600" dirty="0"/>
              <a:t>and the </a:t>
            </a:r>
            <a:r>
              <a:rPr lang="en-HR" sz="2600" b="1" i="1" dirty="0">
                <a:solidFill>
                  <a:srgbClr val="C00000"/>
                </a:solidFill>
              </a:rPr>
              <a:t>family</a:t>
            </a:r>
            <a:r>
              <a:rPr lang="en-HR" sz="2600" b="1" dirty="0">
                <a:solidFill>
                  <a:srgbClr val="C00000"/>
                </a:solidFill>
              </a:rPr>
              <a:t> </a:t>
            </a:r>
          </a:p>
        </p:txBody>
      </p:sp>
      <p:sp>
        <p:nvSpPr>
          <p:cNvPr id="16" name="Oval 15">
            <a:extLst>
              <a:ext uri="{FF2B5EF4-FFF2-40B4-BE49-F238E27FC236}">
                <a16:creationId xmlns:a16="http://schemas.microsoft.com/office/drawing/2014/main" id="{E7FE7EA8-57C9-993A-9E8D-7E858D49DAE8}"/>
              </a:ext>
            </a:extLst>
          </p:cNvPr>
          <p:cNvSpPr/>
          <p:nvPr/>
        </p:nvSpPr>
        <p:spPr>
          <a:xfrm>
            <a:off x="2482672" y="6363173"/>
            <a:ext cx="4521177" cy="257064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p>
        </p:txBody>
      </p:sp>
      <p:sp>
        <p:nvSpPr>
          <p:cNvPr id="12" name="TextBox 11">
            <a:extLst>
              <a:ext uri="{FF2B5EF4-FFF2-40B4-BE49-F238E27FC236}">
                <a16:creationId xmlns:a16="http://schemas.microsoft.com/office/drawing/2014/main" id="{CAD68D85-C2FB-782C-F0F2-452C7FCFD9D4}"/>
              </a:ext>
            </a:extLst>
          </p:cNvPr>
          <p:cNvSpPr txBox="1"/>
          <p:nvPr/>
        </p:nvSpPr>
        <p:spPr>
          <a:xfrm>
            <a:off x="2438400" y="6838265"/>
            <a:ext cx="4615335" cy="1692771"/>
          </a:xfrm>
          <a:prstGeom prst="rect">
            <a:avLst/>
          </a:prstGeom>
          <a:noFill/>
        </p:spPr>
        <p:txBody>
          <a:bodyPr wrap="square" rtlCol="0">
            <a:spAutoFit/>
          </a:bodyPr>
          <a:lstStyle/>
          <a:p>
            <a:pPr algn="ctr"/>
            <a:r>
              <a:rPr lang="en-HR" sz="2600" dirty="0"/>
              <a:t>Services vary from family </a:t>
            </a:r>
          </a:p>
          <a:p>
            <a:pPr algn="ctr"/>
            <a:r>
              <a:rPr lang="en-HR" sz="2600" dirty="0"/>
              <a:t>to family  because of differences </a:t>
            </a:r>
          </a:p>
          <a:p>
            <a:pPr algn="ctr"/>
            <a:r>
              <a:rPr lang="en-HR" sz="2600" dirty="0"/>
              <a:t>in strengths and needs among</a:t>
            </a:r>
          </a:p>
          <a:p>
            <a:pPr algn="ctr"/>
            <a:r>
              <a:rPr lang="en-HR" sz="2600" dirty="0"/>
              <a:t> families</a:t>
            </a:r>
          </a:p>
        </p:txBody>
      </p:sp>
      <p:sp>
        <p:nvSpPr>
          <p:cNvPr id="19" name="Up Arrow 18">
            <a:extLst>
              <a:ext uri="{FF2B5EF4-FFF2-40B4-BE49-F238E27FC236}">
                <a16:creationId xmlns:a16="http://schemas.microsoft.com/office/drawing/2014/main" id="{695A84FA-997C-0B00-322D-64DBC093EE70}"/>
              </a:ext>
            </a:extLst>
          </p:cNvPr>
          <p:cNvSpPr/>
          <p:nvPr/>
        </p:nvSpPr>
        <p:spPr>
          <a:xfrm rot="13216461">
            <a:off x="4068390" y="5378512"/>
            <a:ext cx="1012864" cy="935065"/>
          </a:xfrm>
          <a:prstGeom prst="upArrow">
            <a:avLst>
              <a:gd name="adj1" fmla="val 50000"/>
              <a:gd name="adj2" fmla="val 45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p>
        </p:txBody>
      </p:sp>
      <p:sp>
        <p:nvSpPr>
          <p:cNvPr id="21" name="Up Arrow 20">
            <a:extLst>
              <a:ext uri="{FF2B5EF4-FFF2-40B4-BE49-F238E27FC236}">
                <a16:creationId xmlns:a16="http://schemas.microsoft.com/office/drawing/2014/main" id="{1C319A21-28A3-FC77-C26B-99F783BC5BD3}"/>
              </a:ext>
            </a:extLst>
          </p:cNvPr>
          <p:cNvSpPr/>
          <p:nvPr/>
        </p:nvSpPr>
        <p:spPr>
          <a:xfrm rot="8579803">
            <a:off x="10542541" y="5293194"/>
            <a:ext cx="1012864" cy="935065"/>
          </a:xfrm>
          <a:prstGeom prst="upArrow">
            <a:avLst>
              <a:gd name="adj1" fmla="val 50000"/>
              <a:gd name="adj2" fmla="val 45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p>
        </p:txBody>
      </p:sp>
      <p:sp>
        <p:nvSpPr>
          <p:cNvPr id="23" name="Up Arrow 22">
            <a:extLst>
              <a:ext uri="{FF2B5EF4-FFF2-40B4-BE49-F238E27FC236}">
                <a16:creationId xmlns:a16="http://schemas.microsoft.com/office/drawing/2014/main" id="{121DDD80-FBDA-A9D1-E457-30FECE1BDC4E}"/>
              </a:ext>
            </a:extLst>
          </p:cNvPr>
          <p:cNvSpPr/>
          <p:nvPr/>
        </p:nvSpPr>
        <p:spPr>
          <a:xfrm rot="2380012">
            <a:off x="4653228" y="4658643"/>
            <a:ext cx="1012864" cy="935065"/>
          </a:xfrm>
          <a:prstGeom prst="upArrow">
            <a:avLst>
              <a:gd name="adj1" fmla="val 50000"/>
              <a:gd name="adj2" fmla="val 45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p>
        </p:txBody>
      </p:sp>
      <p:sp>
        <p:nvSpPr>
          <p:cNvPr id="24" name="Up Arrow 23">
            <a:extLst>
              <a:ext uri="{FF2B5EF4-FFF2-40B4-BE49-F238E27FC236}">
                <a16:creationId xmlns:a16="http://schemas.microsoft.com/office/drawing/2014/main" id="{FEDE81A5-97A3-3789-A8BF-839DD86AA035}"/>
              </a:ext>
            </a:extLst>
          </p:cNvPr>
          <p:cNvSpPr/>
          <p:nvPr/>
        </p:nvSpPr>
        <p:spPr>
          <a:xfrm rot="5400000">
            <a:off x="8246235" y="7392200"/>
            <a:ext cx="1012864" cy="935065"/>
          </a:xfrm>
          <a:prstGeom prst="upArrow">
            <a:avLst>
              <a:gd name="adj1" fmla="val 50000"/>
              <a:gd name="adj2" fmla="val 45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p>
        </p:txBody>
      </p:sp>
      <p:sp>
        <p:nvSpPr>
          <p:cNvPr id="25" name="Up Arrow 24">
            <a:extLst>
              <a:ext uri="{FF2B5EF4-FFF2-40B4-BE49-F238E27FC236}">
                <a16:creationId xmlns:a16="http://schemas.microsoft.com/office/drawing/2014/main" id="{AFF6D374-B641-8DBC-4F1B-4E0C1FBCF49A}"/>
              </a:ext>
            </a:extLst>
          </p:cNvPr>
          <p:cNvSpPr/>
          <p:nvPr/>
        </p:nvSpPr>
        <p:spPr>
          <a:xfrm rot="16200000">
            <a:off x="7352659" y="7381404"/>
            <a:ext cx="1012864" cy="935065"/>
          </a:xfrm>
          <a:prstGeom prst="upArrow">
            <a:avLst>
              <a:gd name="adj1" fmla="val 50000"/>
              <a:gd name="adj2" fmla="val 45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p>
        </p:txBody>
      </p:sp>
      <p:sp>
        <p:nvSpPr>
          <p:cNvPr id="26" name="Up Arrow 25">
            <a:extLst>
              <a:ext uri="{FF2B5EF4-FFF2-40B4-BE49-F238E27FC236}">
                <a16:creationId xmlns:a16="http://schemas.microsoft.com/office/drawing/2014/main" id="{C4123C07-414D-5788-E031-6250F3DBD523}"/>
              </a:ext>
            </a:extLst>
          </p:cNvPr>
          <p:cNvSpPr/>
          <p:nvPr/>
        </p:nvSpPr>
        <p:spPr>
          <a:xfrm rot="19258243">
            <a:off x="10036567" y="4630900"/>
            <a:ext cx="1012864" cy="935065"/>
          </a:xfrm>
          <a:prstGeom prst="upArrow">
            <a:avLst>
              <a:gd name="adj1" fmla="val 50000"/>
              <a:gd name="adj2" fmla="val 45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p>
        </p:txBody>
      </p:sp>
    </p:spTree>
    <p:extLst>
      <p:ext uri="{BB962C8B-B14F-4D97-AF65-F5344CB8AC3E}">
        <p14:creationId xmlns:p14="http://schemas.microsoft.com/office/powerpoint/2010/main" val="907274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685800" y="966496"/>
            <a:ext cx="15271489" cy="1114216"/>
          </a:xfrm>
          <a:prstGeom prst="rect">
            <a:avLst/>
          </a:prstGeom>
        </p:spPr>
        <p:txBody>
          <a:bodyPr wrap="square" lIns="0" tIns="0" rIns="0" bIns="0" rtlCol="0" anchor="t">
            <a:spAutoFit/>
          </a:bodyPr>
          <a:lstStyle/>
          <a:p>
            <a:pPr>
              <a:lnSpc>
                <a:spcPts val="9872"/>
              </a:lnSpc>
            </a:pPr>
            <a:r>
              <a:rPr lang="en-US" sz="5400">
                <a:solidFill>
                  <a:srgbClr val="000000"/>
                </a:solidFill>
                <a:latin typeface="Oswald"/>
              </a:rPr>
              <a:t>Child centered (medical) model vs. Family centered model</a:t>
            </a:r>
          </a:p>
        </p:txBody>
      </p:sp>
      <p:sp>
        <p:nvSpPr>
          <p:cNvPr id="14" name="TextBox 14"/>
          <p:cNvSpPr txBox="1"/>
          <p:nvPr/>
        </p:nvSpPr>
        <p:spPr>
          <a:xfrm>
            <a:off x="672656" y="2400300"/>
            <a:ext cx="16624743" cy="7571303"/>
          </a:xfrm>
          <a:prstGeom prst="rect">
            <a:avLst/>
          </a:prstGeom>
        </p:spPr>
        <p:txBody>
          <a:bodyPr wrap="square" lIns="0" tIns="0" rIns="0" bIns="0" rtlCol="0" anchor="t">
            <a:spAutoFit/>
          </a:bodyPr>
          <a:lstStyle/>
          <a:p>
            <a:pPr marL="457200" lvl="0" indent="-457200">
              <a:spcBef>
                <a:spcPts val="1800"/>
              </a:spcBef>
              <a:buClr>
                <a:srgbClr val="C00000"/>
              </a:buClr>
              <a:buSzPct val="60000"/>
              <a:buFont typeface="Wingdings" pitchFamily="2" charset="2"/>
              <a:buChar char="q"/>
            </a:pPr>
            <a:r>
              <a:rPr lang="hr-HR" sz="3600" dirty="0" err="1">
                <a:solidFill>
                  <a:schemeClr val="tx2">
                    <a:lumMod val="75000"/>
                  </a:schemeClr>
                </a:solidFill>
                <a:latin typeface="Calibri" pitchFamily="34" charset="0"/>
                <a:cs typeface="Calibri" pitchFamily="34" charset="0"/>
              </a:rPr>
              <a:t>medical</a:t>
            </a:r>
            <a:r>
              <a:rPr lang="hr-HR" sz="3600" dirty="0">
                <a:solidFill>
                  <a:schemeClr val="tx2">
                    <a:lumMod val="75000"/>
                  </a:schemeClr>
                </a:solidFill>
                <a:latin typeface="Calibri" pitchFamily="34" charset="0"/>
                <a:cs typeface="Calibri" pitchFamily="34" charset="0"/>
              </a:rPr>
              <a:t> model </a:t>
            </a:r>
            <a:r>
              <a:rPr lang="hr-HR" sz="3600" dirty="0" err="1">
                <a:solidFill>
                  <a:schemeClr val="tx2">
                    <a:lumMod val="75000"/>
                  </a:schemeClr>
                </a:solidFill>
                <a:latin typeface="Calibri" pitchFamily="34" charset="0"/>
                <a:cs typeface="Calibri" pitchFamily="34" charset="0"/>
              </a:rPr>
              <a:t>is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still</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highly</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present</a:t>
            </a:r>
            <a:r>
              <a:rPr lang="hr-HR" sz="3600" dirty="0">
                <a:solidFill>
                  <a:schemeClr val="tx2">
                    <a:lumMod val="75000"/>
                  </a:schemeClr>
                </a:solidFill>
                <a:latin typeface="Calibri" pitchFamily="34" charset="0"/>
                <a:cs typeface="Calibri" pitchFamily="34" charset="0"/>
              </a:rPr>
              <a:t> as </a:t>
            </a:r>
            <a:r>
              <a:rPr lang="hr-HR" sz="3600" dirty="0" err="1">
                <a:solidFill>
                  <a:schemeClr val="tx2">
                    <a:lumMod val="75000"/>
                  </a:schemeClr>
                </a:solidFill>
                <a:latin typeface="Calibri" pitchFamily="34" charset="0"/>
                <a:cs typeface="Calibri" pitchFamily="34" charset="0"/>
              </a:rPr>
              <a:t>the</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service</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in</a:t>
            </a:r>
            <a:r>
              <a:rPr lang="hr-HR" sz="3600" dirty="0">
                <a:solidFill>
                  <a:schemeClr val="tx2">
                    <a:lumMod val="75000"/>
                  </a:schemeClr>
                </a:solidFill>
                <a:latin typeface="Calibri" pitchFamily="34" charset="0"/>
                <a:cs typeface="Calibri" pitchFamily="34" charset="0"/>
              </a:rPr>
              <a:t> ECI</a:t>
            </a:r>
          </a:p>
          <a:p>
            <a:pPr marL="457200" lvl="0" indent="-457200">
              <a:spcBef>
                <a:spcPts val="1800"/>
              </a:spcBef>
              <a:buClr>
                <a:srgbClr val="C00000"/>
              </a:buClr>
              <a:buSzPct val="60000"/>
              <a:buFont typeface="Wingdings" pitchFamily="2" charset="2"/>
              <a:buChar char="q"/>
            </a:pPr>
            <a:r>
              <a:rPr lang="hr-HR" sz="3600" dirty="0" err="1">
                <a:solidFill>
                  <a:schemeClr val="tx2">
                    <a:lumMod val="75000"/>
                  </a:schemeClr>
                </a:solidFill>
                <a:latin typeface="Calibri" pitchFamily="34" charset="0"/>
                <a:cs typeface="Calibri" pitchFamily="34" charset="0"/>
              </a:rPr>
              <a:t>medical</a:t>
            </a:r>
            <a:r>
              <a:rPr lang="hr-HR" sz="3600" dirty="0">
                <a:solidFill>
                  <a:schemeClr val="tx2">
                    <a:lumMod val="75000"/>
                  </a:schemeClr>
                </a:solidFill>
                <a:latin typeface="Calibri" pitchFamily="34" charset="0"/>
                <a:cs typeface="Calibri" pitchFamily="34" charset="0"/>
              </a:rPr>
              <a:t> model </a:t>
            </a:r>
            <a:r>
              <a:rPr lang="hr-HR" sz="3600" dirty="0" err="1">
                <a:solidFill>
                  <a:schemeClr val="tx2">
                    <a:lumMod val="75000"/>
                  </a:schemeClr>
                </a:solidFill>
                <a:latin typeface="Calibri" pitchFamily="34" charset="0"/>
                <a:cs typeface="Calibri" pitchFamily="34" charset="0"/>
              </a:rPr>
              <a:t>is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therapeutic</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approach</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that</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is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focused</a:t>
            </a:r>
            <a:r>
              <a:rPr lang="hr-HR" sz="3600" dirty="0">
                <a:solidFill>
                  <a:schemeClr val="tx2">
                    <a:lumMod val="75000"/>
                  </a:schemeClr>
                </a:solidFill>
                <a:latin typeface="Calibri" pitchFamily="34" charset="0"/>
                <a:cs typeface="Calibri" pitchFamily="34" charset="0"/>
              </a:rPr>
              <a:t> on </a:t>
            </a:r>
            <a:r>
              <a:rPr lang="hr-HR" sz="3600" dirty="0" err="1">
                <a:solidFill>
                  <a:schemeClr val="tx2">
                    <a:lumMod val="75000"/>
                  </a:schemeClr>
                </a:solidFill>
                <a:latin typeface="Calibri" pitchFamily="34" charset="0"/>
                <a:cs typeface="Calibri" pitchFamily="34" charset="0"/>
              </a:rPr>
              <a:t>childs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deficits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and</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starts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from</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childs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limitations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and</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based</a:t>
            </a:r>
            <a:r>
              <a:rPr lang="hr-HR" sz="3600" dirty="0">
                <a:solidFill>
                  <a:schemeClr val="tx2">
                    <a:lumMod val="75000"/>
                  </a:schemeClr>
                </a:solidFill>
                <a:latin typeface="Calibri" pitchFamily="34" charset="0"/>
                <a:cs typeface="Calibri" pitchFamily="34" charset="0"/>
              </a:rPr>
              <a:t> on </a:t>
            </a:r>
            <a:r>
              <a:rPr lang="hr-HR" sz="3600" dirty="0" err="1">
                <a:solidFill>
                  <a:schemeClr val="tx2">
                    <a:lumMod val="75000"/>
                  </a:schemeClr>
                </a:solidFill>
                <a:latin typeface="Calibri" pitchFamily="34" charset="0"/>
                <a:cs typeface="Calibri" pitchFamily="34" charset="0"/>
              </a:rPr>
              <a:t>that</a:t>
            </a:r>
            <a:r>
              <a:rPr lang="hr-HR" sz="3600" dirty="0">
                <a:solidFill>
                  <a:schemeClr val="tx2">
                    <a:lumMod val="75000"/>
                  </a:schemeClr>
                </a:solidFill>
                <a:latin typeface="Calibri" pitchFamily="34" charset="0"/>
                <a:cs typeface="Calibri" pitchFamily="34" charset="0"/>
              </a:rPr>
              <a:t> , </a:t>
            </a:r>
            <a:r>
              <a:rPr lang="hr-HR" sz="3600" dirty="0" err="1">
                <a:solidFill>
                  <a:schemeClr val="tx2">
                    <a:lumMod val="75000"/>
                  </a:schemeClr>
                </a:solidFill>
                <a:latin typeface="Calibri" pitchFamily="34" charset="0"/>
                <a:cs typeface="Calibri" pitchFamily="34" charset="0"/>
              </a:rPr>
              <a:t>creates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intervention</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and</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therapeutic</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procedures</a:t>
            </a:r>
            <a:endParaRPr lang="hr-HR" sz="3600" dirty="0">
              <a:solidFill>
                <a:schemeClr val="tx2">
                  <a:lumMod val="75000"/>
                </a:schemeClr>
              </a:solidFill>
              <a:latin typeface="Calibri" pitchFamily="34" charset="0"/>
              <a:cs typeface="Calibri" pitchFamily="34" charset="0"/>
            </a:endParaRPr>
          </a:p>
          <a:p>
            <a:pPr marL="457200" lvl="0" indent="-457200">
              <a:spcBef>
                <a:spcPts val="1800"/>
              </a:spcBef>
              <a:buClr>
                <a:srgbClr val="C00000"/>
              </a:buClr>
              <a:buSzPct val="60000"/>
              <a:buFont typeface="Wingdings" pitchFamily="2" charset="2"/>
              <a:buChar char="q"/>
            </a:pPr>
            <a:r>
              <a:rPr lang="hr-HR" sz="3600" dirty="0" err="1">
                <a:solidFill>
                  <a:schemeClr val="tx2">
                    <a:lumMod val="75000"/>
                  </a:schemeClr>
                </a:solidFill>
                <a:latin typeface="Calibri" pitchFamily="34" charset="0"/>
                <a:cs typeface="Calibri" pitchFamily="34" charset="0"/>
              </a:rPr>
              <a:t>Family</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centered</a:t>
            </a:r>
            <a:r>
              <a:rPr lang="hr-HR" sz="3600" dirty="0">
                <a:solidFill>
                  <a:schemeClr val="tx2">
                    <a:lumMod val="75000"/>
                  </a:schemeClr>
                </a:solidFill>
                <a:latin typeface="Calibri" pitchFamily="34" charset="0"/>
                <a:cs typeface="Calibri" pitchFamily="34" charset="0"/>
              </a:rPr>
              <a:t> model </a:t>
            </a:r>
            <a:r>
              <a:rPr lang="hr-HR" sz="3600" dirty="0" err="1">
                <a:solidFill>
                  <a:schemeClr val="tx2">
                    <a:lumMod val="75000"/>
                  </a:schemeClr>
                </a:solidFill>
                <a:latin typeface="Calibri" pitchFamily="34" charset="0"/>
                <a:cs typeface="Calibri" pitchFamily="34" charset="0"/>
              </a:rPr>
              <a:t>is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focused</a:t>
            </a:r>
            <a:r>
              <a:rPr lang="hr-HR" sz="3600" dirty="0">
                <a:solidFill>
                  <a:schemeClr val="tx2">
                    <a:lumMod val="75000"/>
                  </a:schemeClr>
                </a:solidFill>
                <a:latin typeface="Calibri" pitchFamily="34" charset="0"/>
                <a:cs typeface="Calibri" pitchFamily="34" charset="0"/>
              </a:rPr>
              <a:t> on </a:t>
            </a:r>
            <a:r>
              <a:rPr lang="hr-HR" sz="3600" dirty="0" err="1">
                <a:solidFill>
                  <a:schemeClr val="tx2">
                    <a:lumMod val="75000"/>
                  </a:schemeClr>
                </a:solidFill>
                <a:latin typeface="Calibri" pitchFamily="34" charset="0"/>
                <a:cs typeface="Calibri" pitchFamily="34" charset="0"/>
              </a:rPr>
              <a:t>the</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family</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and</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the</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child</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it</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starts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from</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the</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abilities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and</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existing</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strengths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encourages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and</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develops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them</a:t>
            </a:r>
            <a:endParaRPr lang="hr-HR" sz="3600" dirty="0">
              <a:solidFill>
                <a:schemeClr val="tx2">
                  <a:lumMod val="75000"/>
                </a:schemeClr>
              </a:solidFill>
              <a:latin typeface="Calibri" pitchFamily="34" charset="0"/>
              <a:cs typeface="Calibri" pitchFamily="34" charset="0"/>
            </a:endParaRPr>
          </a:p>
          <a:p>
            <a:pPr marL="457200" lvl="0" indent="-457200">
              <a:spcBef>
                <a:spcPts val="1800"/>
              </a:spcBef>
              <a:buClr>
                <a:srgbClr val="C00000"/>
              </a:buClr>
              <a:buSzPct val="60000"/>
              <a:buFont typeface="Wingdings" pitchFamily="2" charset="2"/>
              <a:buChar char="q"/>
            </a:pPr>
            <a:r>
              <a:rPr lang="hr-HR" sz="3600" dirty="0" err="1">
                <a:solidFill>
                  <a:schemeClr val="tx2">
                    <a:lumMod val="75000"/>
                  </a:schemeClr>
                </a:solidFill>
                <a:latin typeface="Calibri" pitchFamily="34" charset="0"/>
                <a:cs typeface="Calibri" pitchFamily="34" charset="0"/>
              </a:rPr>
              <a:t>it</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is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necessary</a:t>
            </a:r>
            <a:r>
              <a:rPr lang="hr-HR" sz="3600" dirty="0">
                <a:solidFill>
                  <a:schemeClr val="tx2">
                    <a:lumMod val="75000"/>
                  </a:schemeClr>
                </a:solidFill>
                <a:latin typeface="Calibri" pitchFamily="34" charset="0"/>
                <a:cs typeface="Calibri" pitchFamily="34" charset="0"/>
              </a:rPr>
              <a:t> to </a:t>
            </a:r>
            <a:r>
              <a:rPr lang="hr-HR" sz="3600" dirty="0" err="1">
                <a:solidFill>
                  <a:schemeClr val="tx2">
                    <a:lumMod val="75000"/>
                  </a:schemeClr>
                </a:solidFill>
                <a:latin typeface="Calibri" pitchFamily="34" charset="0"/>
                <a:cs typeface="Calibri" pitchFamily="34" charset="0"/>
              </a:rPr>
              <a:t>constantly</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raise</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awareness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and</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point</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out</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the</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essential</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differences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between</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the</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two</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mentioned</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approaches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because</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they</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ultimately</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h</a:t>
            </a:r>
            <a:r>
              <a:rPr lang="hr-HR" sz="3600" b="1" dirty="0" err="1">
                <a:solidFill>
                  <a:schemeClr val="tx2">
                    <a:lumMod val="75000"/>
                  </a:schemeClr>
                </a:solidFill>
                <a:latin typeface="Calibri" pitchFamily="34" charset="0"/>
                <a:cs typeface="Calibri" pitchFamily="34" charset="0"/>
              </a:rPr>
              <a:t>ave</a:t>
            </a:r>
            <a:r>
              <a:rPr lang="hr-HR" sz="3600" b="1" dirty="0">
                <a:solidFill>
                  <a:schemeClr val="tx2">
                    <a:lumMod val="75000"/>
                  </a:schemeClr>
                </a:solidFill>
                <a:latin typeface="Calibri" pitchFamily="34" charset="0"/>
                <a:cs typeface="Calibri" pitchFamily="34" charset="0"/>
              </a:rPr>
              <a:t> </a:t>
            </a:r>
            <a:r>
              <a:rPr lang="hr-HR" sz="3600" b="1" dirty="0" err="1">
                <a:solidFill>
                  <a:schemeClr val="tx2">
                    <a:lumMod val="75000"/>
                  </a:schemeClr>
                </a:solidFill>
                <a:latin typeface="Calibri" pitchFamily="34" charset="0"/>
                <a:cs typeface="Calibri" pitchFamily="34" charset="0"/>
              </a:rPr>
              <a:t>different</a:t>
            </a:r>
            <a:r>
              <a:rPr lang="hr-HR" sz="3600" b="1" dirty="0">
                <a:solidFill>
                  <a:schemeClr val="tx2">
                    <a:lumMod val="75000"/>
                  </a:schemeClr>
                </a:solidFill>
                <a:latin typeface="Calibri" pitchFamily="34" charset="0"/>
                <a:cs typeface="Calibri" pitchFamily="34" charset="0"/>
              </a:rPr>
              <a:t> </a:t>
            </a:r>
            <a:r>
              <a:rPr lang="hr-HR" sz="3600" b="1" dirty="0" err="1">
                <a:solidFill>
                  <a:schemeClr val="tx2">
                    <a:lumMod val="75000"/>
                  </a:schemeClr>
                </a:solidFill>
                <a:latin typeface="Calibri" pitchFamily="34" charset="0"/>
                <a:cs typeface="Calibri" pitchFamily="34" charset="0"/>
              </a:rPr>
              <a:t>outcomes</a:t>
            </a:r>
            <a:endParaRPr lang="hr-HR" sz="3600" b="1" dirty="0">
              <a:solidFill>
                <a:schemeClr val="tx2">
                  <a:lumMod val="75000"/>
                </a:schemeClr>
              </a:solidFill>
              <a:latin typeface="Calibri" pitchFamily="34" charset="0"/>
              <a:cs typeface="Calibri" pitchFamily="34" charset="0"/>
            </a:endParaRPr>
          </a:p>
          <a:p>
            <a:pPr marL="457200" lvl="0" indent="-457200">
              <a:spcBef>
                <a:spcPts val="1800"/>
              </a:spcBef>
              <a:buClr>
                <a:srgbClr val="C00000"/>
              </a:buClr>
              <a:buSzPct val="60000"/>
              <a:buFont typeface="Wingdings" pitchFamily="2" charset="2"/>
              <a:buChar char="q"/>
            </a:pPr>
            <a:r>
              <a:rPr lang="hr-HR" sz="3600" dirty="0">
                <a:solidFill>
                  <a:schemeClr val="tx2">
                    <a:lumMod val="75000"/>
                  </a:schemeClr>
                </a:solidFill>
                <a:latin typeface="Calibri" pitchFamily="34" charset="0"/>
                <a:cs typeface="Calibri" pitchFamily="34" charset="0"/>
              </a:rPr>
              <a:t>for a </a:t>
            </a:r>
            <a:r>
              <a:rPr lang="hr-HR" sz="3600" dirty="0" err="1">
                <a:solidFill>
                  <a:schemeClr val="tx2">
                    <a:lumMod val="75000"/>
                  </a:schemeClr>
                </a:solidFill>
                <a:latin typeface="Calibri" pitchFamily="34" charset="0"/>
                <a:cs typeface="Calibri" pitchFamily="34" charset="0"/>
              </a:rPr>
              <a:t>faster</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and</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better</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transition</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from</a:t>
            </a:r>
            <a:r>
              <a:rPr lang="hr-HR" sz="3600" dirty="0">
                <a:solidFill>
                  <a:schemeClr val="tx2">
                    <a:lumMod val="75000"/>
                  </a:schemeClr>
                </a:solidFill>
                <a:latin typeface="Calibri" pitchFamily="34" charset="0"/>
                <a:cs typeface="Calibri" pitchFamily="34" charset="0"/>
              </a:rPr>
              <a:t> a </a:t>
            </a:r>
            <a:r>
              <a:rPr lang="hr-HR" sz="3600" dirty="0" err="1">
                <a:solidFill>
                  <a:schemeClr val="tx2">
                    <a:lumMod val="75000"/>
                  </a:schemeClr>
                </a:solidFill>
                <a:latin typeface="Calibri" pitchFamily="34" charset="0"/>
                <a:cs typeface="Calibri" pitchFamily="34" charset="0"/>
              </a:rPr>
              <a:t>medical</a:t>
            </a:r>
            <a:r>
              <a:rPr lang="hr-HR" sz="3600" dirty="0">
                <a:solidFill>
                  <a:schemeClr val="tx2">
                    <a:lumMod val="75000"/>
                  </a:schemeClr>
                </a:solidFill>
                <a:latin typeface="Calibri" pitchFamily="34" charset="0"/>
                <a:cs typeface="Calibri" pitchFamily="34" charset="0"/>
              </a:rPr>
              <a:t> to </a:t>
            </a:r>
            <a:r>
              <a:rPr lang="hr-HR" sz="3600" dirty="0" err="1">
                <a:solidFill>
                  <a:schemeClr val="tx2">
                    <a:lumMod val="75000"/>
                  </a:schemeClr>
                </a:solidFill>
                <a:latin typeface="Calibri" pitchFamily="34" charset="0"/>
                <a:cs typeface="Calibri" pitchFamily="34" charset="0"/>
              </a:rPr>
              <a:t>an</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ecological</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family</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centered</a:t>
            </a:r>
            <a:r>
              <a:rPr lang="hr-HR" sz="3600" dirty="0">
                <a:solidFill>
                  <a:schemeClr val="tx2">
                    <a:lumMod val="75000"/>
                  </a:schemeClr>
                </a:solidFill>
                <a:latin typeface="Calibri" pitchFamily="34" charset="0"/>
                <a:cs typeface="Calibri" pitchFamily="34" charset="0"/>
              </a:rPr>
              <a:t> model , </a:t>
            </a:r>
            <a:r>
              <a:rPr lang="hr-HR" sz="3600" dirty="0" err="1">
                <a:solidFill>
                  <a:schemeClr val="tx2">
                    <a:lumMod val="75000"/>
                  </a:schemeClr>
                </a:solidFill>
                <a:latin typeface="Calibri" pitchFamily="34" charset="0"/>
                <a:cs typeface="Calibri" pitchFamily="34" charset="0"/>
              </a:rPr>
              <a:t>it</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is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necessary</a:t>
            </a:r>
            <a:r>
              <a:rPr lang="hr-HR" sz="3600" dirty="0">
                <a:solidFill>
                  <a:schemeClr val="tx2">
                    <a:lumMod val="75000"/>
                  </a:schemeClr>
                </a:solidFill>
                <a:latin typeface="Calibri" pitchFamily="34" charset="0"/>
                <a:cs typeface="Calibri" pitchFamily="34" charset="0"/>
              </a:rPr>
              <a:t> to </a:t>
            </a:r>
            <a:r>
              <a:rPr lang="hr-HR" sz="3600" dirty="0" err="1">
                <a:solidFill>
                  <a:schemeClr val="tx2">
                    <a:lumMod val="75000"/>
                  </a:schemeClr>
                </a:solidFill>
                <a:latin typeface="Calibri" pitchFamily="34" charset="0"/>
                <a:cs typeface="Calibri" pitchFamily="34" charset="0"/>
              </a:rPr>
              <a:t>change</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the</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administrative</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legal</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framework</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and</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educate</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experts</a:t>
            </a:r>
            <a:r>
              <a:rPr lang="hr-HR" sz="3600"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from</a:t>
            </a:r>
            <a:r>
              <a:rPr lang="hr-HR" sz="3600" dirty="0">
                <a:solidFill>
                  <a:schemeClr val="tx2">
                    <a:lumMod val="75000"/>
                  </a:schemeClr>
                </a:solidFill>
                <a:latin typeface="Calibri" pitchFamily="34" charset="0"/>
                <a:cs typeface="Calibri" pitchFamily="34" charset="0"/>
              </a:rPr>
              <a:t> </a:t>
            </a:r>
            <a:r>
              <a:rPr lang="hr-HR" sz="3600" b="1" dirty="0" err="1">
                <a:solidFill>
                  <a:schemeClr val="tx2">
                    <a:lumMod val="75000"/>
                  </a:schemeClr>
                </a:solidFill>
                <a:latin typeface="Calibri" pitchFamily="34" charset="0"/>
                <a:cs typeface="Calibri" pitchFamily="34" charset="0"/>
              </a:rPr>
              <a:t>all</a:t>
            </a:r>
            <a:r>
              <a:rPr lang="hr-HR" sz="3600" b="1" dirty="0">
                <a:solidFill>
                  <a:schemeClr val="tx2">
                    <a:lumMod val="75000"/>
                  </a:schemeClr>
                </a:solidFill>
                <a:latin typeface="Calibri" pitchFamily="34" charset="0"/>
                <a:cs typeface="Calibri" pitchFamily="34" charset="0"/>
              </a:rPr>
              <a:t> </a:t>
            </a:r>
            <a:r>
              <a:rPr lang="hr-HR" sz="3600" dirty="0" err="1">
                <a:solidFill>
                  <a:schemeClr val="tx2">
                    <a:lumMod val="75000"/>
                  </a:schemeClr>
                </a:solidFill>
                <a:latin typeface="Calibri" pitchFamily="34" charset="0"/>
                <a:cs typeface="Calibri" pitchFamily="34" charset="0"/>
              </a:rPr>
              <a:t>systems</a:t>
            </a:r>
            <a:endParaRPr lang="hr-HR" sz="3600" dirty="0">
              <a:solidFill>
                <a:schemeClr val="tx2">
                  <a:lumMod val="75000"/>
                </a:schemeClr>
              </a:solidFill>
              <a:latin typeface="Calibri" pitchFamily="34" charset="0"/>
              <a:cs typeface="Calibri" pitchFamily="34" charset="0"/>
            </a:endParaRPr>
          </a:p>
          <a:p>
            <a:pPr marL="685800" indent="-685800">
              <a:spcAft>
                <a:spcPts val="500"/>
              </a:spcAft>
              <a:buClr>
                <a:srgbClr val="C00000"/>
              </a:buClr>
              <a:buSzPct val="60000"/>
              <a:buFont typeface="Wingdings" pitchFamily="2" charset="2"/>
              <a:buChar char="q"/>
            </a:pPr>
            <a:endParaRPr lang="en-GB" sz="3600" dirty="0">
              <a:effectLst/>
              <a:latin typeface="Calibri" panose="020F0502020204030204" pitchFamily="34" charset="0"/>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413314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955B83C4-D5AF-3F61-37B1-DD9A7C621DD5}"/>
              </a:ext>
            </a:extLst>
          </p:cNvPr>
          <p:cNvSpPr/>
          <p:nvPr/>
        </p:nvSpPr>
        <p:spPr>
          <a:xfrm>
            <a:off x="1670975" y="515143"/>
            <a:ext cx="5415625" cy="215563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HR" b="1">
              <a:ln w="22225">
                <a:solidFill>
                  <a:schemeClr val="accent2"/>
                </a:solidFill>
                <a:prstDash val="solid"/>
              </a:ln>
              <a:solidFill>
                <a:schemeClr val="accent2">
                  <a:lumMod val="40000"/>
                  <a:lumOff val="60000"/>
                </a:schemeClr>
              </a:solidFill>
            </a:endParaRPr>
          </a:p>
        </p:txBody>
      </p:sp>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4" name="TextBox 14"/>
          <p:cNvSpPr txBox="1"/>
          <p:nvPr/>
        </p:nvSpPr>
        <p:spPr>
          <a:xfrm>
            <a:off x="1411841" y="515143"/>
            <a:ext cx="5598559" cy="2092881"/>
          </a:xfrm>
          <a:prstGeom prst="rect">
            <a:avLst/>
          </a:prstGeom>
        </p:spPr>
        <p:txBody>
          <a:bodyPr wrap="square" lIns="0" tIns="0" rIns="0" bIns="0" rtlCol="0" anchor="t">
            <a:spAutoFit/>
          </a:bodyPr>
          <a:lstStyle/>
          <a:p>
            <a:pPr algn="ctr">
              <a:spcAft>
                <a:spcPts val="500"/>
              </a:spcAft>
              <a:buClr>
                <a:srgbClr val="C00000"/>
              </a:buClr>
              <a:buSzPct val="59000"/>
            </a:pPr>
            <a:r>
              <a:rPr lang="hr-HR" sz="4800" b="1" dirty="0">
                <a:solidFill>
                  <a:schemeClr val="bg1"/>
                </a:solidFill>
                <a:latin typeface="Calibri" pitchFamily="34" charset="0"/>
              </a:rPr>
              <a:t>Model  </a:t>
            </a:r>
            <a:r>
              <a:rPr lang="hr-HR" sz="4800" b="1" dirty="0" err="1">
                <a:solidFill>
                  <a:schemeClr val="bg1"/>
                </a:solidFill>
                <a:latin typeface="Calibri" pitchFamily="34" charset="0"/>
              </a:rPr>
              <a:t>focused</a:t>
            </a:r>
            <a:r>
              <a:rPr lang="hr-HR" sz="4800" b="1" dirty="0">
                <a:solidFill>
                  <a:schemeClr val="bg1"/>
                </a:solidFill>
                <a:latin typeface="Calibri" pitchFamily="34" charset="0"/>
              </a:rPr>
              <a:t> on </a:t>
            </a:r>
            <a:r>
              <a:rPr lang="hr-HR" sz="4800" b="1" dirty="0" err="1">
                <a:solidFill>
                  <a:schemeClr val="bg1"/>
                </a:solidFill>
                <a:latin typeface="Calibri" pitchFamily="34" charset="0"/>
              </a:rPr>
              <a:t>the</a:t>
            </a:r>
            <a:r>
              <a:rPr lang="hr-HR" sz="4800" b="1" dirty="0">
                <a:solidFill>
                  <a:schemeClr val="bg1"/>
                </a:solidFill>
                <a:latin typeface="Calibri" pitchFamily="34" charset="0"/>
              </a:rPr>
              <a:t> CHILD</a:t>
            </a:r>
            <a:br>
              <a:rPr lang="hr-HR" sz="4800" b="1" dirty="0">
                <a:solidFill>
                  <a:schemeClr val="bg1"/>
                </a:solidFill>
                <a:latin typeface="Calibri" pitchFamily="34" charset="0"/>
              </a:rPr>
            </a:br>
            <a:r>
              <a:rPr lang="hr-HR" sz="3600" b="1" i="1" dirty="0">
                <a:solidFill>
                  <a:schemeClr val="bg1"/>
                </a:solidFill>
                <a:latin typeface="Calibri" pitchFamily="34" charset="0"/>
              </a:rPr>
              <a:t>( </a:t>
            </a:r>
            <a:r>
              <a:rPr lang="hr-HR" sz="4000" b="1" i="1" dirty="0" err="1">
                <a:solidFill>
                  <a:schemeClr val="bg1"/>
                </a:solidFill>
                <a:latin typeface="Calibri" pitchFamily="34" charset="0"/>
              </a:rPr>
              <a:t>medical</a:t>
            </a:r>
            <a:r>
              <a:rPr lang="hr-HR" sz="4000" b="1" i="1" dirty="0">
                <a:solidFill>
                  <a:schemeClr val="bg1"/>
                </a:solidFill>
                <a:latin typeface="Calibri" pitchFamily="34" charset="0"/>
              </a:rPr>
              <a:t> model </a:t>
            </a:r>
            <a:r>
              <a:rPr lang="hr-HR" sz="3600" b="1" i="1" dirty="0">
                <a:solidFill>
                  <a:schemeClr val="bg1"/>
                </a:solidFill>
                <a:latin typeface="Calibri" pitchFamily="34" charset="0"/>
              </a:rPr>
              <a:t>)</a:t>
            </a:r>
            <a:endParaRPr lang="en-GB" sz="4800" dirty="0">
              <a:solidFill>
                <a:schemeClr val="bg1"/>
              </a:solidFill>
              <a:effectLst/>
              <a:latin typeface="Calibri" panose="020F0502020204030204" pitchFamily="34" charset="0"/>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
        <p:nvSpPr>
          <p:cNvPr id="12" name="TextBox 11">
            <a:extLst>
              <a:ext uri="{FF2B5EF4-FFF2-40B4-BE49-F238E27FC236}">
                <a16:creationId xmlns:a16="http://schemas.microsoft.com/office/drawing/2014/main" id="{B3508290-DA20-363D-026F-57F569CC1D19}"/>
              </a:ext>
            </a:extLst>
          </p:cNvPr>
          <p:cNvSpPr txBox="1"/>
          <p:nvPr/>
        </p:nvSpPr>
        <p:spPr>
          <a:xfrm>
            <a:off x="8424717" y="607475"/>
            <a:ext cx="5197755" cy="369332"/>
          </a:xfrm>
          <a:prstGeom prst="rect">
            <a:avLst/>
          </a:prstGeom>
          <a:noFill/>
        </p:spPr>
        <p:txBody>
          <a:bodyPr wrap="square">
            <a:spAutoFit/>
          </a:bodyPr>
          <a:lstStyle/>
          <a:p>
            <a:pPr algn="ctr"/>
            <a:r>
              <a:rPr lang="hr-HR" i="1" dirty="0">
                <a:latin typeface="Calibri" pitchFamily="34" charset="0"/>
              </a:rPr>
              <a:t>)</a:t>
            </a:r>
            <a:endParaRPr lang="hr-HR" i="1" dirty="0"/>
          </a:p>
        </p:txBody>
      </p:sp>
      <p:sp>
        <p:nvSpPr>
          <p:cNvPr id="15" name="TextBox 14">
            <a:extLst>
              <a:ext uri="{FF2B5EF4-FFF2-40B4-BE49-F238E27FC236}">
                <a16:creationId xmlns:a16="http://schemas.microsoft.com/office/drawing/2014/main" id="{3247BDC0-D68C-0980-D364-F52FF76A1E0C}"/>
              </a:ext>
            </a:extLst>
          </p:cNvPr>
          <p:cNvSpPr txBox="1"/>
          <p:nvPr/>
        </p:nvSpPr>
        <p:spPr>
          <a:xfrm>
            <a:off x="898676" y="3009900"/>
            <a:ext cx="7026124" cy="6632585"/>
          </a:xfrm>
          <a:prstGeom prst="rect">
            <a:avLst/>
          </a:prstGeom>
          <a:noFill/>
        </p:spPr>
        <p:txBody>
          <a:bodyPr wrap="square">
            <a:spAutoFit/>
          </a:bodyPr>
          <a:lstStyle/>
          <a:p>
            <a:pPr marL="457200" indent="-457200">
              <a:buClr>
                <a:srgbClr val="C00000"/>
              </a:buClr>
              <a:buSzPct val="60000"/>
              <a:buFont typeface="Wingdings" pitchFamily="2" charset="2"/>
              <a:buChar char="Ø"/>
            </a:pPr>
            <a:r>
              <a:rPr lang="hr-HR" sz="2800" b="1" dirty="0" err="1">
                <a:solidFill>
                  <a:srgbClr val="C00000"/>
                </a:solidFill>
                <a:latin typeface="Calibri" pitchFamily="34" charset="0"/>
              </a:rPr>
              <a:t>child</a:t>
            </a:r>
            <a:r>
              <a:rPr lang="hr-HR" sz="2800" dirty="0">
                <a:solidFill>
                  <a:schemeClr val="tx2">
                    <a:lumMod val="50000"/>
                  </a:schemeClr>
                </a:solidFill>
                <a:latin typeface="Calibri" pitchFamily="34" charset="0"/>
              </a:rPr>
              <a:t> - </a:t>
            </a:r>
            <a:r>
              <a:rPr lang="hr-HR" sz="2800" dirty="0" err="1">
                <a:solidFill>
                  <a:schemeClr val="tx2">
                    <a:lumMod val="50000"/>
                  </a:schemeClr>
                </a:solidFill>
                <a:latin typeface="Calibri" pitchFamily="34" charset="0"/>
              </a:rPr>
              <a:t>what</a:t>
            </a:r>
            <a:r>
              <a:rPr lang="hr-HR" sz="2800" dirty="0">
                <a:solidFill>
                  <a:schemeClr val="tx2">
                    <a:lumMod val="50000"/>
                  </a:schemeClr>
                </a:solidFill>
                <a:latin typeface="Calibri" pitchFamily="34" charset="0"/>
              </a:rPr>
              <a:t> he </a:t>
            </a:r>
            <a:r>
              <a:rPr lang="hr-HR" sz="2800" dirty="0" err="1">
                <a:solidFill>
                  <a:schemeClr val="tx2">
                    <a:lumMod val="50000"/>
                  </a:schemeClr>
                </a:solidFill>
                <a:latin typeface="Calibri" pitchFamily="34" charset="0"/>
              </a:rPr>
              <a:t>can't</a:t>
            </a:r>
            <a:r>
              <a:rPr lang="hr-HR" sz="2800" dirty="0">
                <a:solidFill>
                  <a:schemeClr val="tx2">
                    <a:lumMod val="50000"/>
                  </a:schemeClr>
                </a:solidFill>
                <a:latin typeface="Calibri" pitchFamily="34" charset="0"/>
              </a:rPr>
              <a:t> do, </a:t>
            </a:r>
            <a:r>
              <a:rPr lang="hr-HR" sz="2800" dirty="0" err="1">
                <a:solidFill>
                  <a:schemeClr val="tx2">
                    <a:lumMod val="50000"/>
                  </a:schemeClr>
                </a:solidFill>
                <a:latin typeface="Calibri" pitchFamily="34" charset="0"/>
              </a:rPr>
              <a:t>what</a:t>
            </a:r>
            <a:r>
              <a:rPr lang="hr-HR" sz="2800" dirty="0">
                <a:solidFill>
                  <a:schemeClr val="tx2">
                    <a:lumMod val="50000"/>
                  </a:schemeClr>
                </a:solidFill>
                <a:latin typeface="Calibri" pitchFamily="34" charset="0"/>
              </a:rPr>
              <a:t> are </a:t>
            </a:r>
            <a:r>
              <a:rPr lang="hr-HR" sz="2800" dirty="0" err="1">
                <a:solidFill>
                  <a:schemeClr val="tx2">
                    <a:lumMod val="50000"/>
                  </a:schemeClr>
                </a:solidFill>
                <a:latin typeface="Calibri" pitchFamily="34" charset="0"/>
              </a:rPr>
              <a:t>his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difficulties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limitations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obstacles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etc</a:t>
            </a:r>
            <a:endParaRPr lang="hr-HR" sz="2800" dirty="0">
              <a:solidFill>
                <a:schemeClr val="tx2">
                  <a:lumMod val="50000"/>
                </a:schemeClr>
              </a:solidFill>
              <a:latin typeface="Calibri" pitchFamily="34" charset="0"/>
            </a:endParaRPr>
          </a:p>
          <a:p>
            <a:pPr marL="171450" indent="-171450">
              <a:buClr>
                <a:srgbClr val="C00000"/>
              </a:buClr>
              <a:buSzPct val="60000"/>
              <a:buFont typeface="Wingdings" pitchFamily="2" charset="2"/>
              <a:buChar char="Ø"/>
            </a:pPr>
            <a:endParaRPr lang="hr-HR" sz="1100" dirty="0">
              <a:solidFill>
                <a:schemeClr val="tx2">
                  <a:lumMod val="50000"/>
                </a:schemeClr>
              </a:solidFill>
              <a:latin typeface="Calibri" pitchFamily="34" charset="0"/>
            </a:endParaRPr>
          </a:p>
          <a:p>
            <a:pPr marL="457200" indent="-457200">
              <a:buClr>
                <a:srgbClr val="C00000"/>
              </a:buClr>
              <a:buSzPct val="60000"/>
              <a:buFont typeface="Wingdings" pitchFamily="2" charset="2"/>
              <a:buChar char="Ø"/>
            </a:pPr>
            <a:r>
              <a:rPr lang="hr-HR" sz="2800" b="1" dirty="0" err="1">
                <a:solidFill>
                  <a:srgbClr val="C00000"/>
                </a:solidFill>
                <a:latin typeface="Calibri" pitchFamily="34" charset="0"/>
              </a:rPr>
              <a:t>standardized</a:t>
            </a:r>
            <a:r>
              <a:rPr lang="hr-HR" sz="2800" dirty="0">
                <a:solidFill>
                  <a:srgbClr val="C00000"/>
                </a:solidFill>
                <a:latin typeface="Calibri" pitchFamily="34" charset="0"/>
              </a:rPr>
              <a:t> </a:t>
            </a:r>
            <a:r>
              <a:rPr lang="hr-HR" sz="2800" dirty="0" err="1">
                <a:solidFill>
                  <a:schemeClr val="tx2">
                    <a:lumMod val="50000"/>
                  </a:schemeClr>
                </a:solidFill>
                <a:latin typeface="Calibri" pitchFamily="34" charset="0"/>
              </a:rPr>
              <a:t>procedures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and</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approach</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regardless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of</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diversity</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environment</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and</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specific</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needs</a:t>
            </a:r>
            <a:endParaRPr lang="hr-HR" sz="2800" dirty="0">
              <a:solidFill>
                <a:schemeClr val="tx2">
                  <a:lumMod val="50000"/>
                </a:schemeClr>
              </a:solidFill>
              <a:latin typeface="Calibri" pitchFamily="34" charset="0"/>
            </a:endParaRPr>
          </a:p>
          <a:p>
            <a:pPr marL="285750" indent="-285750">
              <a:buClr>
                <a:srgbClr val="C00000"/>
              </a:buClr>
              <a:buSzPct val="60000"/>
              <a:buFont typeface="Wingdings" pitchFamily="2" charset="2"/>
              <a:buChar char="Ø"/>
            </a:pPr>
            <a:endParaRPr lang="hr-HR" sz="1400" dirty="0">
              <a:solidFill>
                <a:schemeClr val="tx2">
                  <a:lumMod val="50000"/>
                </a:schemeClr>
              </a:solidFill>
              <a:latin typeface="Calibri" pitchFamily="34" charset="0"/>
            </a:endParaRPr>
          </a:p>
          <a:p>
            <a:pPr marL="457200" indent="-457200">
              <a:buClr>
                <a:srgbClr val="C00000"/>
              </a:buClr>
              <a:buSzPct val="60000"/>
              <a:buFont typeface="Wingdings" pitchFamily="2" charset="2"/>
              <a:buChar char="Ø"/>
            </a:pPr>
            <a:r>
              <a:rPr lang="hr-HR" sz="2800" dirty="0" err="1">
                <a:solidFill>
                  <a:schemeClr val="tx2">
                    <a:lumMod val="50000"/>
                  </a:schemeClr>
                </a:solidFill>
                <a:latin typeface="Calibri" pitchFamily="34" charset="0"/>
              </a:rPr>
              <a:t>experts</a:t>
            </a:r>
            <a:r>
              <a:rPr lang="hr-HR" sz="2800" dirty="0">
                <a:solidFill>
                  <a:schemeClr val="tx2">
                    <a:lumMod val="50000"/>
                  </a:schemeClr>
                </a:solidFill>
                <a:latin typeface="Calibri" pitchFamily="34" charset="0"/>
              </a:rPr>
              <a:t> "</a:t>
            </a:r>
            <a:r>
              <a:rPr lang="hr-HR" sz="2800" b="1" dirty="0" err="1">
                <a:solidFill>
                  <a:schemeClr val="tx2">
                    <a:lumMod val="50000"/>
                  </a:schemeClr>
                </a:solidFill>
                <a:latin typeface="Calibri" pitchFamily="34" charset="0"/>
              </a:rPr>
              <a:t>know</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what</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is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best</a:t>
            </a:r>
            <a:r>
              <a:rPr lang="hr-HR" sz="2800" dirty="0">
                <a:solidFill>
                  <a:schemeClr val="tx2">
                    <a:lumMod val="50000"/>
                  </a:schemeClr>
                </a:solidFill>
                <a:latin typeface="Calibri" pitchFamily="34" charset="0"/>
              </a:rPr>
              <a:t> for </a:t>
            </a:r>
            <a:r>
              <a:rPr lang="hr-HR" sz="2800" dirty="0" err="1">
                <a:solidFill>
                  <a:schemeClr val="tx2">
                    <a:lumMod val="50000"/>
                  </a:schemeClr>
                </a:solidFill>
                <a:latin typeface="Calibri" pitchFamily="34" charset="0"/>
              </a:rPr>
              <a:t>the</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child</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choose</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goals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and</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decide</a:t>
            </a:r>
            <a:r>
              <a:rPr lang="hr-HR" sz="2800" dirty="0">
                <a:solidFill>
                  <a:schemeClr val="tx2">
                    <a:lumMod val="50000"/>
                  </a:schemeClr>
                </a:solidFill>
                <a:latin typeface="Calibri" pitchFamily="34" charset="0"/>
              </a:rPr>
              <a:t> </a:t>
            </a:r>
            <a:r>
              <a:rPr lang="hr-HR" sz="2800" b="1" dirty="0">
                <a:solidFill>
                  <a:srgbClr val="C00000"/>
                </a:solidFill>
                <a:latin typeface="Calibri" pitchFamily="34" charset="0"/>
              </a:rPr>
              <a:t>for</a:t>
            </a:r>
            <a:r>
              <a:rPr lang="hr-HR" sz="2800" dirty="0">
                <a:solidFill>
                  <a:srgbClr val="C00000"/>
                </a:solidFill>
                <a:latin typeface="Calibri" pitchFamily="34" charset="0"/>
              </a:rPr>
              <a:t> </a:t>
            </a:r>
            <a:r>
              <a:rPr lang="hr-HR" sz="2800" dirty="0" err="1">
                <a:solidFill>
                  <a:schemeClr val="tx2">
                    <a:lumMod val="50000"/>
                  </a:schemeClr>
                </a:solidFill>
                <a:latin typeface="Calibri" pitchFamily="34" charset="0"/>
              </a:rPr>
              <a:t>the</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parents</a:t>
            </a:r>
            <a:endParaRPr lang="hr-HR" sz="2800" dirty="0">
              <a:solidFill>
                <a:schemeClr val="tx2">
                  <a:lumMod val="50000"/>
                </a:schemeClr>
              </a:solidFill>
              <a:latin typeface="Calibri" pitchFamily="34" charset="0"/>
            </a:endParaRPr>
          </a:p>
          <a:p>
            <a:pPr marL="457200" indent="-457200">
              <a:buClr>
                <a:srgbClr val="C00000"/>
              </a:buClr>
              <a:buSzPct val="60000"/>
              <a:buFont typeface="Wingdings" pitchFamily="2" charset="2"/>
              <a:buChar char="Ø"/>
            </a:pPr>
            <a:endParaRPr lang="hr-HR" sz="1400" dirty="0">
              <a:solidFill>
                <a:schemeClr val="tx2">
                  <a:lumMod val="50000"/>
                </a:schemeClr>
              </a:solidFill>
              <a:latin typeface="Calibri" pitchFamily="34" charset="0"/>
            </a:endParaRPr>
          </a:p>
          <a:p>
            <a:pPr marL="457200" indent="-457200">
              <a:buClr>
                <a:srgbClr val="C00000"/>
              </a:buClr>
              <a:buSzPct val="60000"/>
              <a:buFont typeface="Wingdings" pitchFamily="2" charset="2"/>
              <a:buChar char="Ø"/>
            </a:pPr>
            <a:r>
              <a:rPr lang="hr-HR" sz="2800" b="1" dirty="0" err="1">
                <a:solidFill>
                  <a:srgbClr val="C00000"/>
                </a:solidFill>
                <a:latin typeface="Calibri" pitchFamily="34" charset="0"/>
              </a:rPr>
              <a:t>specialized</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procedures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and</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activities</a:t>
            </a:r>
            <a:endParaRPr lang="hr-HR" sz="2800" dirty="0">
              <a:solidFill>
                <a:schemeClr val="tx2">
                  <a:lumMod val="50000"/>
                </a:schemeClr>
              </a:solidFill>
              <a:latin typeface="Calibri" pitchFamily="34" charset="0"/>
            </a:endParaRPr>
          </a:p>
          <a:p>
            <a:pPr marL="457200" indent="-457200">
              <a:buClr>
                <a:srgbClr val="C00000"/>
              </a:buClr>
              <a:buSzPct val="60000"/>
              <a:buFont typeface="Wingdings" pitchFamily="2" charset="2"/>
              <a:buChar char="Ø"/>
            </a:pPr>
            <a:endParaRPr lang="hr-HR" sz="1600" dirty="0">
              <a:solidFill>
                <a:schemeClr val="tx2">
                  <a:lumMod val="50000"/>
                </a:schemeClr>
              </a:solidFill>
              <a:latin typeface="Calibri" pitchFamily="34" charset="0"/>
            </a:endParaRPr>
          </a:p>
          <a:p>
            <a:pPr marL="457200" indent="-457200">
              <a:buClr>
                <a:srgbClr val="C00000"/>
              </a:buClr>
              <a:buSzPct val="60000"/>
              <a:buFont typeface="Wingdings" pitchFamily="2" charset="2"/>
              <a:buChar char="Ø"/>
            </a:pPr>
            <a:r>
              <a:rPr lang="hr-HR" sz="2800" b="1" dirty="0" err="1">
                <a:solidFill>
                  <a:srgbClr val="C00000"/>
                </a:solidFill>
                <a:latin typeface="Calibri" pitchFamily="34" charset="0"/>
              </a:rPr>
              <a:t>fragmentation</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of</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services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and</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activities</a:t>
            </a:r>
            <a:endParaRPr lang="hr-HR" sz="2800" dirty="0">
              <a:solidFill>
                <a:schemeClr val="tx2">
                  <a:lumMod val="50000"/>
                </a:schemeClr>
              </a:solidFill>
              <a:latin typeface="Calibri" pitchFamily="34" charset="0"/>
            </a:endParaRPr>
          </a:p>
          <a:p>
            <a:pPr marL="457200" indent="-457200">
              <a:buClr>
                <a:srgbClr val="C00000"/>
              </a:buClr>
              <a:buSzPct val="60000"/>
              <a:buFont typeface="Wingdings" pitchFamily="2" charset="2"/>
              <a:buChar char="Ø"/>
            </a:pPr>
            <a:endParaRPr lang="hr-HR" sz="1400" dirty="0">
              <a:solidFill>
                <a:schemeClr val="tx2">
                  <a:lumMod val="50000"/>
                </a:schemeClr>
              </a:solidFill>
              <a:latin typeface="Calibri" pitchFamily="34" charset="0"/>
            </a:endParaRPr>
          </a:p>
          <a:p>
            <a:pPr marL="457200" indent="-457200">
              <a:buClr>
                <a:srgbClr val="C00000"/>
              </a:buClr>
              <a:buSzPct val="60000"/>
              <a:buFont typeface="Wingdings" pitchFamily="2" charset="2"/>
              <a:buChar char="Ø"/>
            </a:pPr>
            <a:r>
              <a:rPr lang="hr-HR" sz="2800" b="1" dirty="0" err="1">
                <a:solidFill>
                  <a:srgbClr val="C00000"/>
                </a:solidFill>
                <a:latin typeface="Calibri" pitchFamily="34" charset="0"/>
              </a:rPr>
              <a:t>multidisciplinary</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approach</a:t>
            </a:r>
            <a:r>
              <a:rPr lang="hr-HR" sz="2800" dirty="0">
                <a:solidFill>
                  <a:schemeClr val="tx2">
                    <a:lumMod val="50000"/>
                  </a:schemeClr>
                </a:solidFill>
                <a:latin typeface="Calibri" pitchFamily="34" charset="0"/>
              </a:rPr>
              <a:t> - </a:t>
            </a:r>
            <a:r>
              <a:rPr lang="hr-HR" sz="2800" dirty="0" err="1">
                <a:solidFill>
                  <a:schemeClr val="tx2">
                    <a:lumMod val="50000"/>
                  </a:schemeClr>
                </a:solidFill>
                <a:latin typeface="Calibri" pitchFamily="34" charset="0"/>
              </a:rPr>
              <a:t>each</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specialist</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works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independently</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from</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the</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aspect</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of</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his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profession</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from</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assessment</a:t>
            </a:r>
            <a:r>
              <a:rPr lang="hr-HR" sz="2800" dirty="0">
                <a:solidFill>
                  <a:schemeClr val="tx2">
                    <a:lumMod val="50000"/>
                  </a:schemeClr>
                </a:solidFill>
                <a:latin typeface="Calibri" pitchFamily="34" charset="0"/>
              </a:rPr>
              <a:t> to </a:t>
            </a:r>
            <a:r>
              <a:rPr lang="hr-HR" sz="2800" dirty="0" err="1">
                <a:solidFill>
                  <a:schemeClr val="tx2">
                    <a:lumMod val="50000"/>
                  </a:schemeClr>
                </a:solidFill>
                <a:latin typeface="Calibri" pitchFamily="34" charset="0"/>
              </a:rPr>
              <a:t>intervention</a:t>
            </a:r>
            <a:endParaRPr lang="hr-HR" sz="2800" dirty="0">
              <a:solidFill>
                <a:schemeClr val="tx2">
                  <a:lumMod val="50000"/>
                </a:schemeClr>
              </a:solidFill>
              <a:latin typeface="Calibri" pitchFamily="34" charset="0"/>
            </a:endParaRPr>
          </a:p>
          <a:p>
            <a:pPr>
              <a:buFont typeface="Wingdings" pitchFamily="2" charset="2"/>
              <a:buChar char="Ø"/>
            </a:pPr>
            <a:endParaRPr lang="hr-HR" sz="1800" dirty="0">
              <a:solidFill>
                <a:schemeClr val="tx2">
                  <a:lumMod val="50000"/>
                </a:schemeClr>
              </a:solidFill>
              <a:latin typeface="Calibri" pitchFamily="34" charset="0"/>
            </a:endParaRPr>
          </a:p>
        </p:txBody>
      </p:sp>
      <p:sp>
        <p:nvSpPr>
          <p:cNvPr id="17" name="TextBox 16">
            <a:extLst>
              <a:ext uri="{FF2B5EF4-FFF2-40B4-BE49-F238E27FC236}">
                <a16:creationId xmlns:a16="http://schemas.microsoft.com/office/drawing/2014/main" id="{078D0E27-82D3-C0E4-80B8-2C6FD358070E}"/>
              </a:ext>
            </a:extLst>
          </p:cNvPr>
          <p:cNvSpPr txBox="1"/>
          <p:nvPr/>
        </p:nvSpPr>
        <p:spPr>
          <a:xfrm>
            <a:off x="8582817" y="3037999"/>
            <a:ext cx="7026125" cy="7178888"/>
          </a:xfrm>
          <a:prstGeom prst="rect">
            <a:avLst/>
          </a:prstGeom>
          <a:noFill/>
        </p:spPr>
        <p:txBody>
          <a:bodyPr wrap="square">
            <a:spAutoFit/>
          </a:bodyPr>
          <a:lstStyle/>
          <a:p>
            <a:pPr>
              <a:buClr>
                <a:srgbClr val="C00000"/>
              </a:buClr>
              <a:buSzPct val="60000"/>
              <a:buFont typeface="Wingdings" pitchFamily="2" charset="2"/>
              <a:buChar char="Ø"/>
            </a:pPr>
            <a:r>
              <a:rPr lang="hr-HR" sz="2800" b="1" dirty="0">
                <a:solidFill>
                  <a:schemeClr val="tx2">
                    <a:lumMod val="50000"/>
                  </a:schemeClr>
                </a:solidFill>
                <a:latin typeface="Calibri" pitchFamily="34" charset="0"/>
              </a:rPr>
              <a:t> </a:t>
            </a:r>
            <a:r>
              <a:rPr lang="hr-HR" sz="2800" b="1" dirty="0" err="1">
                <a:solidFill>
                  <a:srgbClr val="C00000"/>
                </a:solidFill>
                <a:latin typeface="Calibri" pitchFamily="34" charset="0"/>
              </a:rPr>
              <a:t>family</a:t>
            </a:r>
            <a:r>
              <a:rPr lang="hr-HR" sz="2800" b="1" dirty="0">
                <a:solidFill>
                  <a:srgbClr val="C00000"/>
                </a:solidFill>
                <a:latin typeface="Calibri" pitchFamily="34" charset="0"/>
              </a:rPr>
              <a:t> </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recognizes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and</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starts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from</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the</a:t>
            </a:r>
            <a:r>
              <a:rPr lang="hr-HR" sz="2800" dirty="0">
                <a:solidFill>
                  <a:schemeClr val="tx2">
                    <a:lumMod val="50000"/>
                  </a:schemeClr>
                </a:solidFill>
                <a:latin typeface="Calibri" pitchFamily="34" charset="0"/>
              </a:rPr>
              <a:t>    </a:t>
            </a:r>
          </a:p>
          <a:p>
            <a:pPr>
              <a:buClr>
                <a:srgbClr val="C00000"/>
              </a:buClr>
              <a:buSzPct val="60000"/>
            </a:pP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abilities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and</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existing</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strengths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in</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the</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family</a:t>
            </a:r>
            <a:r>
              <a:rPr lang="hr-HR" sz="2800" dirty="0">
                <a:solidFill>
                  <a:schemeClr val="tx2">
                    <a:lumMod val="50000"/>
                  </a:schemeClr>
                </a:solidFill>
                <a:latin typeface="Calibri" pitchFamily="34" charset="0"/>
              </a:rPr>
              <a:t> –</a:t>
            </a:r>
          </a:p>
          <a:p>
            <a:pPr>
              <a:buClr>
                <a:srgbClr val="C00000"/>
              </a:buClr>
              <a:buSzPct val="60000"/>
            </a:pP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encourages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and</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develops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them</a:t>
            </a:r>
            <a:endParaRPr lang="hr-HR" sz="2800" dirty="0">
              <a:solidFill>
                <a:schemeClr val="tx2">
                  <a:lumMod val="50000"/>
                </a:schemeClr>
              </a:solidFill>
              <a:latin typeface="Calibri" pitchFamily="34" charset="0"/>
            </a:endParaRPr>
          </a:p>
          <a:p>
            <a:pPr>
              <a:buClr>
                <a:srgbClr val="C00000"/>
              </a:buClr>
              <a:buSzPct val="60000"/>
              <a:buFont typeface="Wingdings" pitchFamily="2" charset="2"/>
              <a:buChar char="Ø"/>
            </a:pPr>
            <a:endParaRPr lang="hr-HR" sz="1600" dirty="0">
              <a:solidFill>
                <a:schemeClr val="tx2">
                  <a:lumMod val="50000"/>
                </a:schemeClr>
              </a:solidFill>
              <a:latin typeface="Calibri" pitchFamily="34" charset="0"/>
            </a:endParaRPr>
          </a:p>
          <a:p>
            <a:pPr>
              <a:buClr>
                <a:srgbClr val="C00000"/>
              </a:buClr>
              <a:buSzPct val="60000"/>
              <a:buFont typeface="Wingdings" pitchFamily="2" charset="2"/>
              <a:buChar char="Ø"/>
            </a:pPr>
            <a:r>
              <a:rPr lang="hr-HR" sz="2800" b="1" dirty="0">
                <a:solidFill>
                  <a:srgbClr val="C00000"/>
                </a:solidFill>
                <a:latin typeface="Calibri" pitchFamily="34" charset="0"/>
              </a:rPr>
              <a:t> </a:t>
            </a:r>
            <a:r>
              <a:rPr lang="hr-HR" sz="2800" b="1" dirty="0" err="1">
                <a:solidFill>
                  <a:srgbClr val="C00000"/>
                </a:solidFill>
                <a:latin typeface="Calibri" pitchFamily="34" charset="0"/>
              </a:rPr>
              <a:t>Individualized</a:t>
            </a:r>
            <a:r>
              <a:rPr lang="hr-HR" sz="2800" b="1" dirty="0">
                <a:solidFill>
                  <a:srgbClr val="C00000"/>
                </a:solidFill>
                <a:latin typeface="Calibri" pitchFamily="34" charset="0"/>
              </a:rPr>
              <a:t> </a:t>
            </a:r>
            <a:r>
              <a:rPr lang="hr-HR" sz="2800" dirty="0" err="1">
                <a:solidFill>
                  <a:schemeClr val="tx2">
                    <a:lumMod val="50000"/>
                  </a:schemeClr>
                </a:solidFill>
                <a:latin typeface="Calibri" pitchFamily="34" charset="0"/>
              </a:rPr>
              <a:t>approach</a:t>
            </a:r>
            <a:r>
              <a:rPr lang="hr-HR" sz="2800" dirty="0">
                <a:solidFill>
                  <a:schemeClr val="tx2">
                    <a:lumMod val="50000"/>
                  </a:schemeClr>
                </a:solidFill>
                <a:latin typeface="Calibri" pitchFamily="34" charset="0"/>
              </a:rPr>
              <a:t> – </a:t>
            </a:r>
            <a:r>
              <a:rPr lang="hr-HR" sz="2800" dirty="0" err="1">
                <a:solidFill>
                  <a:schemeClr val="tx2">
                    <a:lumMod val="50000"/>
                  </a:schemeClr>
                </a:solidFill>
                <a:latin typeface="Calibri" pitchFamily="34" charset="0"/>
              </a:rPr>
              <a:t>respecting</a:t>
            </a:r>
            <a:endParaRPr lang="hr-HR" sz="2800" dirty="0">
              <a:solidFill>
                <a:schemeClr val="tx2">
                  <a:lumMod val="50000"/>
                </a:schemeClr>
              </a:solidFill>
              <a:latin typeface="Calibri" pitchFamily="34" charset="0"/>
            </a:endParaRPr>
          </a:p>
          <a:p>
            <a:pPr>
              <a:buClr>
                <a:srgbClr val="C00000"/>
              </a:buClr>
              <a:buSzPct val="60000"/>
            </a:pP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diversity</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family</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context</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and</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specific</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needs</a:t>
            </a:r>
            <a:endParaRPr lang="hr-HR" sz="2800" dirty="0">
              <a:solidFill>
                <a:schemeClr val="tx2">
                  <a:lumMod val="50000"/>
                </a:schemeClr>
              </a:solidFill>
              <a:latin typeface="Calibri" pitchFamily="34" charset="0"/>
            </a:endParaRPr>
          </a:p>
          <a:p>
            <a:pPr lvl="1">
              <a:buClr>
                <a:srgbClr val="C00000"/>
              </a:buClr>
              <a:buSzPct val="60000"/>
              <a:buFont typeface="Wingdings" pitchFamily="2" charset="2"/>
              <a:buChar char="Ø"/>
            </a:pPr>
            <a:endParaRPr lang="hr-HR" sz="1200" dirty="0">
              <a:solidFill>
                <a:schemeClr val="tx2">
                  <a:lumMod val="50000"/>
                </a:schemeClr>
              </a:solidFill>
              <a:latin typeface="Calibri" pitchFamily="34" charset="0"/>
            </a:endParaRPr>
          </a:p>
          <a:p>
            <a:pPr>
              <a:buClr>
                <a:srgbClr val="C00000"/>
              </a:buClr>
              <a:buSzPct val="60000"/>
              <a:buFont typeface="Wingdings" pitchFamily="2" charset="2"/>
              <a:buChar char="Ø"/>
            </a:pPr>
            <a:r>
              <a:rPr lang="hr-HR" sz="2800" dirty="0" err="1">
                <a:solidFill>
                  <a:schemeClr val="tx2">
                    <a:lumMod val="50000"/>
                  </a:schemeClr>
                </a:solidFill>
                <a:latin typeface="Calibri" pitchFamily="34" charset="0"/>
              </a:rPr>
              <a:t>activities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together</a:t>
            </a:r>
            <a:r>
              <a:rPr lang="hr-HR" sz="2800" dirty="0">
                <a:solidFill>
                  <a:schemeClr val="tx2">
                    <a:lumMod val="50000"/>
                  </a:schemeClr>
                </a:solidFill>
                <a:latin typeface="Calibri" pitchFamily="34" charset="0"/>
              </a:rPr>
              <a:t> </a:t>
            </a:r>
            <a:r>
              <a:rPr lang="hr-HR" sz="2800" b="1" dirty="0" err="1">
                <a:solidFill>
                  <a:srgbClr val="C00000"/>
                </a:solidFill>
                <a:latin typeface="Calibri" pitchFamily="34" charset="0"/>
              </a:rPr>
              <a:t>with</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families</a:t>
            </a:r>
            <a:r>
              <a:rPr lang="hr-HR" sz="2800" dirty="0">
                <a:solidFill>
                  <a:schemeClr val="tx2">
                    <a:lumMod val="50000"/>
                  </a:schemeClr>
                </a:solidFill>
                <a:latin typeface="Calibri" pitchFamily="34" charset="0"/>
              </a:rPr>
              <a:t> -  </a:t>
            </a:r>
            <a:r>
              <a:rPr lang="hr-HR" sz="2800" dirty="0" err="1">
                <a:solidFill>
                  <a:srgbClr val="C00000"/>
                </a:solidFill>
                <a:latin typeface="Calibri" pitchFamily="34" charset="0"/>
              </a:rPr>
              <a:t>partnership</a:t>
            </a:r>
            <a:endParaRPr lang="hr-HR" sz="2800" dirty="0">
              <a:solidFill>
                <a:srgbClr val="C00000"/>
              </a:solidFill>
              <a:latin typeface="Calibri" pitchFamily="34" charset="0"/>
            </a:endParaRPr>
          </a:p>
          <a:p>
            <a:pPr>
              <a:buClr>
                <a:srgbClr val="C00000"/>
              </a:buClr>
              <a:buSzPct val="60000"/>
              <a:buFont typeface="Wingdings" pitchFamily="2" charset="2"/>
              <a:buChar char="Ø"/>
            </a:pPr>
            <a:endParaRPr lang="hr-HR" sz="1050" dirty="0">
              <a:solidFill>
                <a:srgbClr val="C00000"/>
              </a:solidFill>
              <a:latin typeface="Calibri" pitchFamily="34" charset="0"/>
            </a:endParaRPr>
          </a:p>
          <a:p>
            <a:pPr>
              <a:buClr>
                <a:srgbClr val="C00000"/>
              </a:buClr>
              <a:buSzPct val="60000"/>
              <a:buFont typeface="Wingdings" pitchFamily="2" charset="2"/>
              <a:buChar char="Ø"/>
            </a:pPr>
            <a:r>
              <a:rPr lang="hr-HR" sz="2800" b="1" dirty="0">
                <a:solidFill>
                  <a:srgbClr val="C00000"/>
                </a:solidFill>
                <a:latin typeface="Calibri" pitchFamily="34" charset="0"/>
              </a:rPr>
              <a:t> </a:t>
            </a:r>
            <a:r>
              <a:rPr lang="hr-HR" sz="2800" b="1" dirty="0" err="1">
                <a:solidFill>
                  <a:srgbClr val="C00000"/>
                </a:solidFill>
                <a:latin typeface="Calibri" pitchFamily="34" charset="0"/>
              </a:rPr>
              <a:t>integrated</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way</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of</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implementing</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procedures</a:t>
            </a:r>
            <a:endParaRPr lang="hr-HR" sz="2800" dirty="0">
              <a:solidFill>
                <a:schemeClr val="tx2">
                  <a:lumMod val="50000"/>
                </a:schemeClr>
              </a:solidFill>
              <a:latin typeface="Calibri" pitchFamily="34" charset="0"/>
            </a:endParaRPr>
          </a:p>
          <a:p>
            <a:pPr>
              <a:buClr>
                <a:srgbClr val="C00000"/>
              </a:buClr>
              <a:buSzPct val="60000"/>
              <a:buFont typeface="Wingdings" pitchFamily="2" charset="2"/>
              <a:buChar char="Ø"/>
            </a:pPr>
            <a:endParaRPr lang="hr-HR" sz="1200" dirty="0">
              <a:solidFill>
                <a:schemeClr val="tx2">
                  <a:lumMod val="50000"/>
                </a:schemeClr>
              </a:solidFill>
              <a:latin typeface="Calibri" pitchFamily="34" charset="0"/>
            </a:endParaRPr>
          </a:p>
          <a:p>
            <a:pPr>
              <a:buClr>
                <a:srgbClr val="C00000"/>
              </a:buClr>
              <a:buSzPct val="60000"/>
              <a:buFont typeface="Wingdings" pitchFamily="2" charset="2"/>
              <a:buChar char="Ø"/>
            </a:pPr>
            <a:r>
              <a:rPr lang="hr-HR" sz="2800" b="1" dirty="0">
                <a:solidFill>
                  <a:srgbClr val="C00000"/>
                </a:solidFill>
                <a:latin typeface="Calibri" pitchFamily="34" charset="0"/>
              </a:rPr>
              <a:t> </a:t>
            </a:r>
            <a:r>
              <a:rPr lang="hr-HR" sz="2800" b="1" dirty="0" err="1">
                <a:solidFill>
                  <a:srgbClr val="C00000"/>
                </a:solidFill>
                <a:latin typeface="Calibri" pitchFamily="34" charset="0"/>
              </a:rPr>
              <a:t>coordinated</a:t>
            </a:r>
            <a:r>
              <a:rPr lang="hr-HR" sz="2800" b="1"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services</a:t>
            </a:r>
            <a:r>
              <a:rPr lang="hr-HR" sz="2800" dirty="0">
                <a:solidFill>
                  <a:schemeClr val="tx2">
                    <a:lumMod val="50000"/>
                  </a:schemeClr>
                </a:solidFill>
                <a:latin typeface="Calibri" pitchFamily="34" charset="0"/>
              </a:rPr>
              <a:t> - for </a:t>
            </a:r>
            <a:r>
              <a:rPr lang="hr-HR" sz="2800" dirty="0" err="1">
                <a:solidFill>
                  <a:schemeClr val="tx2">
                    <a:lumMod val="50000"/>
                  </a:schemeClr>
                </a:solidFill>
                <a:latin typeface="Calibri" pitchFamily="34" charset="0"/>
              </a:rPr>
              <a:t>achieving</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the</a:t>
            </a:r>
            <a:endParaRPr lang="hr-HR" sz="2800" dirty="0">
              <a:solidFill>
                <a:schemeClr val="tx2">
                  <a:lumMod val="50000"/>
                </a:schemeClr>
              </a:solidFill>
              <a:latin typeface="Calibri" pitchFamily="34" charset="0"/>
            </a:endParaRPr>
          </a:p>
          <a:p>
            <a:pPr>
              <a:buClr>
                <a:srgbClr val="C00000"/>
              </a:buClr>
              <a:buSzPct val="60000"/>
            </a:pP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common</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goal</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and</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progress</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of</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the</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child</a:t>
            </a:r>
            <a:endParaRPr lang="hr-HR" sz="2800" dirty="0">
              <a:solidFill>
                <a:schemeClr val="tx2">
                  <a:lumMod val="50000"/>
                </a:schemeClr>
              </a:solidFill>
              <a:latin typeface="Calibri" pitchFamily="34" charset="0"/>
            </a:endParaRPr>
          </a:p>
          <a:p>
            <a:pPr>
              <a:buClr>
                <a:srgbClr val="C00000"/>
              </a:buClr>
              <a:buSzPct val="60000"/>
              <a:buFont typeface="Wingdings" pitchFamily="2" charset="2"/>
              <a:buChar char="Ø"/>
            </a:pPr>
            <a:endParaRPr lang="hr-HR" sz="1600" dirty="0">
              <a:solidFill>
                <a:schemeClr val="tx2">
                  <a:lumMod val="50000"/>
                </a:schemeClr>
              </a:solidFill>
              <a:latin typeface="Calibri" pitchFamily="34" charset="0"/>
            </a:endParaRPr>
          </a:p>
          <a:p>
            <a:pPr>
              <a:buClr>
                <a:srgbClr val="C00000"/>
              </a:buClr>
              <a:buSzPct val="60000"/>
              <a:buFont typeface="Wingdings" pitchFamily="2" charset="2"/>
              <a:buChar char="Ø"/>
            </a:pPr>
            <a:r>
              <a:rPr lang="hr-HR" sz="2800" b="1" dirty="0" err="1">
                <a:solidFill>
                  <a:srgbClr val="C00000"/>
                </a:solidFill>
                <a:latin typeface="Calibri" pitchFamily="34" charset="0"/>
              </a:rPr>
              <a:t>transdisciplinary</a:t>
            </a:r>
            <a:r>
              <a:rPr lang="hr-HR" sz="2800" b="1"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approach</a:t>
            </a:r>
            <a:r>
              <a:rPr lang="hr-HR" sz="2800" b="1" dirty="0">
                <a:solidFill>
                  <a:schemeClr val="tx2">
                    <a:lumMod val="50000"/>
                  </a:schemeClr>
                </a:solidFill>
                <a:latin typeface="Calibri" pitchFamily="34" charset="0"/>
              </a:rPr>
              <a:t> </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exchange</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of</a:t>
            </a:r>
            <a:endParaRPr lang="hr-HR" sz="2800" dirty="0">
              <a:solidFill>
                <a:schemeClr val="tx2">
                  <a:lumMod val="50000"/>
                </a:schemeClr>
              </a:solidFill>
              <a:latin typeface="Calibri" pitchFamily="34" charset="0"/>
            </a:endParaRPr>
          </a:p>
          <a:p>
            <a:pPr>
              <a:buClr>
                <a:srgbClr val="C00000"/>
              </a:buClr>
              <a:buSzPct val="60000"/>
            </a:pP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information</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knowledge</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and</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ideas</a:t>
            </a:r>
            <a:r>
              <a:rPr lang="hr-HR" sz="2800" dirty="0">
                <a:solidFill>
                  <a:schemeClr val="tx2">
                    <a:lumMod val="50000"/>
                  </a:schemeClr>
                </a:solidFill>
                <a:latin typeface="Calibri" pitchFamily="34" charset="0"/>
              </a:rPr>
              <a:t> – to</a:t>
            </a:r>
          </a:p>
          <a:p>
            <a:pPr>
              <a:buClr>
                <a:srgbClr val="C00000"/>
              </a:buClr>
              <a:buSzPct val="60000"/>
            </a:pP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combine</a:t>
            </a: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several</a:t>
            </a:r>
            <a:r>
              <a:rPr lang="hr-HR" sz="2800" dirty="0">
                <a:solidFill>
                  <a:schemeClr val="tx2">
                    <a:lumMod val="50000"/>
                  </a:schemeClr>
                </a:solidFill>
                <a:latin typeface="Calibri" pitchFamily="34" charset="0"/>
              </a:rPr>
              <a:t> development </a:t>
            </a:r>
            <a:r>
              <a:rPr lang="hr-HR" sz="2800" dirty="0" err="1">
                <a:solidFill>
                  <a:schemeClr val="tx2">
                    <a:lumMod val="50000"/>
                  </a:schemeClr>
                </a:solidFill>
                <a:latin typeface="Calibri" pitchFamily="34" charset="0"/>
              </a:rPr>
              <a:t>components</a:t>
            </a:r>
            <a:endParaRPr lang="hr-HR" sz="2800" dirty="0">
              <a:solidFill>
                <a:schemeClr val="tx2">
                  <a:lumMod val="50000"/>
                </a:schemeClr>
              </a:solidFill>
              <a:latin typeface="Calibri" pitchFamily="34" charset="0"/>
            </a:endParaRPr>
          </a:p>
          <a:p>
            <a:pPr>
              <a:buClr>
                <a:srgbClr val="C00000"/>
              </a:buClr>
              <a:buSzPct val="60000"/>
            </a:pPr>
            <a:r>
              <a:rPr lang="hr-HR" sz="2800" dirty="0">
                <a:solidFill>
                  <a:schemeClr val="tx2">
                    <a:lumMod val="50000"/>
                  </a:schemeClr>
                </a:solidFill>
                <a:latin typeface="Calibri" pitchFamily="34" charset="0"/>
              </a:rPr>
              <a:t>  </a:t>
            </a:r>
            <a:r>
              <a:rPr lang="hr-HR" sz="2800" dirty="0" err="1">
                <a:solidFill>
                  <a:schemeClr val="tx2">
                    <a:lumMod val="50000"/>
                  </a:schemeClr>
                </a:solidFill>
                <a:latin typeface="Calibri" pitchFamily="34" charset="0"/>
              </a:rPr>
              <a:t>into</a:t>
            </a:r>
            <a:r>
              <a:rPr lang="hr-HR" sz="2800" dirty="0">
                <a:solidFill>
                  <a:schemeClr val="tx2">
                    <a:lumMod val="50000"/>
                  </a:schemeClr>
                </a:solidFill>
                <a:latin typeface="Calibri" pitchFamily="34" charset="0"/>
              </a:rPr>
              <a:t> one </a:t>
            </a:r>
            <a:r>
              <a:rPr lang="hr-HR" sz="2800" dirty="0" err="1">
                <a:solidFill>
                  <a:schemeClr val="tx2">
                    <a:lumMod val="50000"/>
                  </a:schemeClr>
                </a:solidFill>
                <a:latin typeface="Calibri" pitchFamily="34" charset="0"/>
              </a:rPr>
              <a:t>activity</a:t>
            </a:r>
            <a:endParaRPr lang="hr-HR" sz="2800" dirty="0">
              <a:solidFill>
                <a:schemeClr val="tx2">
                  <a:lumMod val="50000"/>
                </a:schemeClr>
              </a:solidFill>
              <a:latin typeface="Calibri" pitchFamily="34" charset="0"/>
            </a:endParaRPr>
          </a:p>
          <a:p>
            <a:pPr>
              <a:buClr>
                <a:srgbClr val="C00000"/>
              </a:buClr>
              <a:buSzPct val="60000"/>
              <a:buFont typeface="Wingdings" pitchFamily="2" charset="2"/>
              <a:buChar char="Ø"/>
            </a:pPr>
            <a:endParaRPr lang="hr-HR" sz="1800" dirty="0">
              <a:solidFill>
                <a:schemeClr val="tx2">
                  <a:lumMod val="50000"/>
                </a:schemeClr>
              </a:solidFill>
              <a:latin typeface="Calibri" pitchFamily="34" charset="0"/>
            </a:endParaRPr>
          </a:p>
        </p:txBody>
      </p:sp>
      <p:sp>
        <p:nvSpPr>
          <p:cNvPr id="29" name="Rounded Rectangle 28">
            <a:extLst>
              <a:ext uri="{FF2B5EF4-FFF2-40B4-BE49-F238E27FC236}">
                <a16:creationId xmlns:a16="http://schemas.microsoft.com/office/drawing/2014/main" id="{60DA5186-D633-9E69-7996-BF76A6E7F35C}"/>
              </a:ext>
            </a:extLst>
          </p:cNvPr>
          <p:cNvSpPr/>
          <p:nvPr/>
        </p:nvSpPr>
        <p:spPr>
          <a:xfrm>
            <a:off x="9042405" y="515143"/>
            <a:ext cx="5206995" cy="215563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HR" b="1">
              <a:ln w="22225">
                <a:solidFill>
                  <a:schemeClr val="accent2"/>
                </a:solidFill>
                <a:prstDash val="solid"/>
              </a:ln>
              <a:solidFill>
                <a:schemeClr val="accent2">
                  <a:lumMod val="40000"/>
                  <a:lumOff val="60000"/>
                </a:schemeClr>
              </a:solidFill>
            </a:endParaRPr>
          </a:p>
        </p:txBody>
      </p:sp>
      <p:sp>
        <p:nvSpPr>
          <p:cNvPr id="30" name="TextBox 14">
            <a:extLst>
              <a:ext uri="{FF2B5EF4-FFF2-40B4-BE49-F238E27FC236}">
                <a16:creationId xmlns:a16="http://schemas.microsoft.com/office/drawing/2014/main" id="{1DB20DB2-A810-3115-B91A-B731B02C1ABC}"/>
              </a:ext>
            </a:extLst>
          </p:cNvPr>
          <p:cNvSpPr txBox="1"/>
          <p:nvPr/>
        </p:nvSpPr>
        <p:spPr>
          <a:xfrm>
            <a:off x="8704737" y="515142"/>
            <a:ext cx="5849463" cy="2157001"/>
          </a:xfrm>
          <a:prstGeom prst="rect">
            <a:avLst/>
          </a:prstGeom>
        </p:spPr>
        <p:txBody>
          <a:bodyPr wrap="square" lIns="0" tIns="0" rIns="0" bIns="0" rtlCol="0" anchor="t">
            <a:spAutoFit/>
          </a:bodyPr>
          <a:lstStyle/>
          <a:p>
            <a:pPr algn="ctr">
              <a:spcAft>
                <a:spcPts val="500"/>
              </a:spcAft>
              <a:buClr>
                <a:srgbClr val="C00000"/>
              </a:buClr>
              <a:buSzPct val="59000"/>
            </a:pPr>
            <a:r>
              <a:rPr lang="hr-HR" sz="4800" b="1" dirty="0">
                <a:solidFill>
                  <a:schemeClr val="bg1"/>
                </a:solidFill>
                <a:latin typeface="Calibri" pitchFamily="34" charset="0"/>
              </a:rPr>
              <a:t>Model  </a:t>
            </a:r>
            <a:r>
              <a:rPr lang="hr-HR" sz="4800" b="1" dirty="0" err="1">
                <a:solidFill>
                  <a:schemeClr val="bg1"/>
                </a:solidFill>
                <a:latin typeface="Calibri" pitchFamily="34" charset="0"/>
              </a:rPr>
              <a:t>focused</a:t>
            </a:r>
            <a:r>
              <a:rPr lang="hr-HR" sz="4800" b="1" dirty="0">
                <a:solidFill>
                  <a:schemeClr val="bg1"/>
                </a:solidFill>
                <a:latin typeface="Calibri" pitchFamily="34" charset="0"/>
              </a:rPr>
              <a:t> on </a:t>
            </a:r>
          </a:p>
          <a:p>
            <a:pPr algn="ctr">
              <a:spcAft>
                <a:spcPts val="500"/>
              </a:spcAft>
              <a:buClr>
                <a:srgbClr val="C00000"/>
              </a:buClr>
              <a:buSzPct val="59000"/>
            </a:pPr>
            <a:r>
              <a:rPr lang="hr-HR" sz="4800" b="1" dirty="0" err="1">
                <a:solidFill>
                  <a:schemeClr val="bg1"/>
                </a:solidFill>
                <a:latin typeface="Calibri" pitchFamily="34" charset="0"/>
              </a:rPr>
              <a:t>the</a:t>
            </a:r>
            <a:r>
              <a:rPr lang="hr-HR" sz="4800" b="1" dirty="0">
                <a:solidFill>
                  <a:schemeClr val="bg1"/>
                </a:solidFill>
                <a:latin typeface="Calibri" pitchFamily="34" charset="0"/>
              </a:rPr>
              <a:t> FAMILY</a:t>
            </a:r>
            <a:br>
              <a:rPr lang="hr-HR" sz="4800" b="1" dirty="0">
                <a:solidFill>
                  <a:schemeClr val="bg1"/>
                </a:solidFill>
                <a:latin typeface="Calibri" pitchFamily="34" charset="0"/>
              </a:rPr>
            </a:br>
            <a:r>
              <a:rPr lang="hr-HR" sz="3600" b="1" i="1" dirty="0">
                <a:solidFill>
                  <a:schemeClr val="bg1"/>
                </a:solidFill>
                <a:latin typeface="Calibri" pitchFamily="34" charset="0"/>
              </a:rPr>
              <a:t>(</a:t>
            </a:r>
            <a:r>
              <a:rPr lang="hr-HR" sz="3600" b="1" i="1" dirty="0" err="1">
                <a:solidFill>
                  <a:schemeClr val="bg1"/>
                </a:solidFill>
                <a:latin typeface="Calibri" pitchFamily="34" charset="0"/>
              </a:rPr>
              <a:t>family</a:t>
            </a:r>
            <a:r>
              <a:rPr lang="hr-HR" sz="3600" b="1" i="1" dirty="0">
                <a:solidFill>
                  <a:schemeClr val="bg1"/>
                </a:solidFill>
                <a:latin typeface="Calibri" pitchFamily="34" charset="0"/>
              </a:rPr>
              <a:t> </a:t>
            </a:r>
            <a:r>
              <a:rPr lang="hr-HR" sz="3600" b="1" i="1" dirty="0" err="1">
                <a:solidFill>
                  <a:schemeClr val="bg1"/>
                </a:solidFill>
                <a:latin typeface="Calibri" pitchFamily="34" charset="0"/>
              </a:rPr>
              <a:t>centered</a:t>
            </a:r>
            <a:r>
              <a:rPr lang="hr-HR" sz="3600" b="1" i="1" dirty="0">
                <a:solidFill>
                  <a:schemeClr val="bg1"/>
                </a:solidFill>
                <a:latin typeface="Calibri" pitchFamily="34" charset="0"/>
              </a:rPr>
              <a:t> </a:t>
            </a:r>
            <a:r>
              <a:rPr lang="hr-HR" sz="4000" b="1" i="1" dirty="0">
                <a:solidFill>
                  <a:schemeClr val="bg1"/>
                </a:solidFill>
                <a:latin typeface="Calibri" pitchFamily="34" charset="0"/>
              </a:rPr>
              <a:t>model </a:t>
            </a:r>
            <a:r>
              <a:rPr lang="hr-HR" sz="3600" b="1" i="1" dirty="0">
                <a:solidFill>
                  <a:schemeClr val="bg1"/>
                </a:solidFill>
                <a:latin typeface="Calibri" pitchFamily="34" charset="0"/>
              </a:rPr>
              <a:t>)</a:t>
            </a:r>
            <a:endParaRPr lang="en-GB" sz="480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55900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5738504" y="820862"/>
            <a:ext cx="5386696" cy="1170129"/>
          </a:xfrm>
          <a:prstGeom prst="rect">
            <a:avLst/>
          </a:prstGeom>
        </p:spPr>
        <p:txBody>
          <a:bodyPr wrap="square" lIns="0" tIns="0" rIns="0" bIns="0" rtlCol="0" anchor="t">
            <a:spAutoFit/>
          </a:bodyPr>
          <a:lstStyle/>
          <a:p>
            <a:pPr>
              <a:lnSpc>
                <a:spcPts val="9872"/>
              </a:lnSpc>
            </a:pPr>
            <a:r>
              <a:rPr lang="ta-IN" sz="6600" b="1" dirty="0" err="1">
                <a:solidFill>
                  <a:srgbClr val="C00000"/>
                </a:solidFill>
                <a:latin typeface="Oswald" pitchFamily="2" charset="77"/>
                <a:cs typeface="Calibri" pitchFamily="34" charset="0"/>
              </a:rPr>
              <a:t>Paradigm</a:t>
            </a:r>
            <a:r>
              <a:rPr lang="ta-IN" sz="6600" b="1" dirty="0">
                <a:solidFill>
                  <a:srgbClr val="C00000"/>
                </a:solidFill>
                <a:latin typeface="Oswald" pitchFamily="2" charset="77"/>
                <a:cs typeface="Calibri" pitchFamily="34" charset="0"/>
              </a:rPr>
              <a:t> </a:t>
            </a:r>
            <a:r>
              <a:rPr lang="ta-IN" sz="6600" b="1" dirty="0" err="1">
                <a:solidFill>
                  <a:srgbClr val="C00000"/>
                </a:solidFill>
                <a:latin typeface="Oswald" pitchFamily="2" charset="77"/>
                <a:cs typeface="Calibri" pitchFamily="34" charset="0"/>
              </a:rPr>
              <a:t>shift</a:t>
            </a:r>
            <a:endParaRPr lang="en-US" sz="6600" dirty="0">
              <a:solidFill>
                <a:srgbClr val="C00000"/>
              </a:solidFill>
              <a:latin typeface="Oswald" pitchFamily="2" charset="77"/>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
        <p:nvSpPr>
          <p:cNvPr id="9" name="Content Placeholder 3">
            <a:extLst>
              <a:ext uri="{FF2B5EF4-FFF2-40B4-BE49-F238E27FC236}">
                <a16:creationId xmlns:a16="http://schemas.microsoft.com/office/drawing/2014/main" id="{0E64C485-3E71-1D3C-EFAD-47349D352B3D}"/>
              </a:ext>
            </a:extLst>
          </p:cNvPr>
          <p:cNvSpPr txBox="1">
            <a:spLocks/>
          </p:cNvSpPr>
          <p:nvPr/>
        </p:nvSpPr>
        <p:spPr>
          <a:xfrm>
            <a:off x="2362200" y="3084644"/>
            <a:ext cx="13258800" cy="589144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SzPct val="150000"/>
              <a:buFontTx/>
              <a:buNone/>
            </a:pPr>
            <a:r>
              <a:rPr lang="hr-HR" sz="3600" b="1" dirty="0" err="1">
                <a:cs typeface="Calibri" pitchFamily="34" charset="0"/>
              </a:rPr>
              <a:t>Child</a:t>
            </a:r>
            <a:r>
              <a:rPr lang="hr-HR" sz="3600" b="1" dirty="0">
                <a:cs typeface="Calibri" pitchFamily="34" charset="0"/>
              </a:rPr>
              <a:t> </a:t>
            </a:r>
            <a:r>
              <a:rPr lang="hr-HR" sz="3600" b="1" dirty="0" err="1">
                <a:cs typeface="Calibri" pitchFamily="34" charset="0"/>
              </a:rPr>
              <a:t>centered</a:t>
            </a:r>
            <a:r>
              <a:rPr lang="hr-HR" sz="3600" b="1" dirty="0">
                <a:cs typeface="Calibri" pitchFamily="34" charset="0"/>
              </a:rPr>
              <a:t> 	</a:t>
            </a:r>
            <a:r>
              <a:rPr lang="ta-IN" sz="3600" b="1" dirty="0">
                <a:cs typeface="Calibri" pitchFamily="34" charset="0"/>
              </a:rPr>
              <a:t>	</a:t>
            </a:r>
            <a:r>
              <a:rPr lang="hr-HR" sz="3600" b="1" dirty="0">
                <a:cs typeface="Calibri" pitchFamily="34" charset="0"/>
              </a:rPr>
              <a:t>				</a:t>
            </a:r>
            <a:r>
              <a:rPr lang="hr-HR" sz="3600" b="1" dirty="0" err="1">
                <a:cs typeface="Calibri" pitchFamily="34" charset="0"/>
              </a:rPr>
              <a:t>Family</a:t>
            </a:r>
            <a:r>
              <a:rPr lang="hr-HR" sz="3600" b="1" dirty="0">
                <a:cs typeface="Calibri" pitchFamily="34" charset="0"/>
              </a:rPr>
              <a:t> </a:t>
            </a:r>
            <a:r>
              <a:rPr lang="hr-HR" sz="3600" b="1" dirty="0" err="1">
                <a:cs typeface="Calibri" pitchFamily="34" charset="0"/>
              </a:rPr>
              <a:t>centered</a:t>
            </a:r>
            <a:r>
              <a:rPr lang="hr-HR" sz="3600" b="1" dirty="0">
                <a:cs typeface="Calibri" pitchFamily="34" charset="0"/>
              </a:rPr>
              <a:t> </a:t>
            </a:r>
          </a:p>
          <a:p>
            <a:pPr>
              <a:lnSpc>
                <a:spcPct val="150000"/>
              </a:lnSpc>
              <a:buSzPct val="150000"/>
              <a:buFontTx/>
              <a:buNone/>
            </a:pPr>
            <a:r>
              <a:rPr lang="en-US" sz="3600" b="1" dirty="0" err="1">
                <a:cs typeface="Calibri" pitchFamily="34" charset="0"/>
              </a:rPr>
              <a:t>Standardised</a:t>
            </a:r>
            <a:r>
              <a:rPr lang="en-US" sz="3600" b="1" dirty="0">
                <a:cs typeface="Calibri" pitchFamily="34" charset="0"/>
              </a:rPr>
              <a:t> approach	 </a:t>
            </a:r>
            <a:r>
              <a:rPr lang="hr-HR" sz="3600" b="1" dirty="0">
                <a:cs typeface="Calibri" pitchFamily="34" charset="0"/>
              </a:rPr>
              <a:t>	</a:t>
            </a:r>
            <a:r>
              <a:rPr lang="en-US" sz="3600" b="1" dirty="0">
                <a:cs typeface="Calibri" pitchFamily="34" charset="0"/>
              </a:rPr>
              <a:t>     	</a:t>
            </a:r>
            <a:r>
              <a:rPr lang="hr-HR" sz="3600" b="1" dirty="0">
                <a:cs typeface="Calibri" pitchFamily="34" charset="0"/>
              </a:rPr>
              <a:t>		</a:t>
            </a:r>
            <a:r>
              <a:rPr lang="en-US" sz="3600" b="1" dirty="0" err="1">
                <a:cs typeface="Calibri" pitchFamily="34" charset="0"/>
              </a:rPr>
              <a:t>Individualised</a:t>
            </a:r>
            <a:r>
              <a:rPr lang="en-US" sz="3600" b="1" dirty="0">
                <a:cs typeface="Calibri" pitchFamily="34" charset="0"/>
              </a:rPr>
              <a:t> approach</a:t>
            </a:r>
          </a:p>
          <a:p>
            <a:pPr>
              <a:lnSpc>
                <a:spcPct val="150000"/>
              </a:lnSpc>
              <a:buSzPct val="150000"/>
              <a:buFontTx/>
              <a:buNone/>
            </a:pPr>
            <a:r>
              <a:rPr lang="hr-HR" sz="3600" b="1" dirty="0" err="1">
                <a:cs typeface="Calibri" pitchFamily="34" charset="0"/>
              </a:rPr>
              <a:t>Deciding</a:t>
            </a:r>
            <a:r>
              <a:rPr lang="hr-HR" sz="3600" b="1" dirty="0">
                <a:cs typeface="Calibri" pitchFamily="34" charset="0"/>
              </a:rPr>
              <a:t> FOR </a:t>
            </a:r>
            <a:r>
              <a:rPr lang="hr-HR" sz="3600" b="1" dirty="0" err="1">
                <a:cs typeface="Calibri" pitchFamily="34" charset="0"/>
              </a:rPr>
              <a:t>the</a:t>
            </a:r>
            <a:r>
              <a:rPr lang="hr-HR" sz="3600" b="1" dirty="0">
                <a:cs typeface="Calibri" pitchFamily="34" charset="0"/>
              </a:rPr>
              <a:t> </a:t>
            </a:r>
            <a:r>
              <a:rPr lang="hr-HR" sz="3600" b="1" dirty="0" err="1">
                <a:cs typeface="Calibri" pitchFamily="34" charset="0"/>
              </a:rPr>
              <a:t>family</a:t>
            </a:r>
            <a:r>
              <a:rPr lang="hr-HR" sz="3600" b="1" dirty="0">
                <a:cs typeface="Calibri" pitchFamily="34" charset="0"/>
              </a:rPr>
              <a:t> </a:t>
            </a:r>
            <a:r>
              <a:rPr lang="en-US" sz="3600" b="1" dirty="0">
                <a:cs typeface="Calibri" pitchFamily="34" charset="0"/>
              </a:rPr>
              <a:t>	      </a:t>
            </a:r>
            <a:r>
              <a:rPr lang="hr-HR" sz="3600" b="1" dirty="0">
                <a:cs typeface="Calibri" pitchFamily="34" charset="0"/>
              </a:rPr>
              <a:t>	  		</a:t>
            </a:r>
            <a:r>
              <a:rPr lang="hr-HR" sz="3600" b="1" dirty="0" err="1">
                <a:cs typeface="Calibri" pitchFamily="34" charset="0"/>
              </a:rPr>
              <a:t>Deciding</a:t>
            </a:r>
            <a:r>
              <a:rPr lang="hr-HR" sz="3600" b="1" dirty="0">
                <a:cs typeface="Calibri" pitchFamily="34" charset="0"/>
              </a:rPr>
              <a:t> WITH </a:t>
            </a:r>
            <a:r>
              <a:rPr lang="hr-HR" sz="3600" b="1" dirty="0" err="1">
                <a:cs typeface="Calibri" pitchFamily="34" charset="0"/>
              </a:rPr>
              <a:t>the</a:t>
            </a:r>
            <a:r>
              <a:rPr lang="hr-HR" sz="3600" b="1" dirty="0">
                <a:cs typeface="Calibri" pitchFamily="34" charset="0"/>
              </a:rPr>
              <a:t> </a:t>
            </a:r>
            <a:r>
              <a:rPr lang="hr-HR" sz="3600" b="1" dirty="0" err="1">
                <a:cs typeface="Calibri" pitchFamily="34" charset="0"/>
              </a:rPr>
              <a:t>family</a:t>
            </a:r>
            <a:r>
              <a:rPr lang="hr-HR" sz="3600" b="1" dirty="0">
                <a:cs typeface="Calibri" pitchFamily="34" charset="0"/>
              </a:rPr>
              <a:t> </a:t>
            </a:r>
            <a:endParaRPr lang="en-US" sz="3600" b="1" dirty="0">
              <a:cs typeface="Calibri" pitchFamily="34" charset="0"/>
            </a:endParaRPr>
          </a:p>
          <a:p>
            <a:pPr>
              <a:lnSpc>
                <a:spcPct val="150000"/>
              </a:lnSpc>
              <a:buSzPct val="150000"/>
              <a:buFontTx/>
              <a:buNone/>
            </a:pPr>
            <a:r>
              <a:rPr lang="en-US" sz="3600" b="1" dirty="0" err="1">
                <a:cs typeface="Calibri" pitchFamily="34" charset="0"/>
              </a:rPr>
              <a:t>Speci</a:t>
            </a:r>
            <a:r>
              <a:rPr lang="hr-HR" sz="3600" b="1" dirty="0" err="1">
                <a:cs typeface="Calibri" pitchFamily="34" charset="0"/>
              </a:rPr>
              <a:t>lised</a:t>
            </a:r>
            <a:r>
              <a:rPr lang="hr-HR" sz="3600" b="1" dirty="0">
                <a:cs typeface="Calibri" pitchFamily="34" charset="0"/>
              </a:rPr>
              <a:t> 	</a:t>
            </a:r>
            <a:r>
              <a:rPr lang="en-US" sz="3600" b="1" dirty="0">
                <a:cs typeface="Calibri" pitchFamily="34" charset="0"/>
              </a:rPr>
              <a:t>	      </a:t>
            </a:r>
            <a:r>
              <a:rPr lang="hr-HR" sz="3600" b="1" dirty="0">
                <a:cs typeface="Calibri" pitchFamily="34" charset="0"/>
              </a:rPr>
              <a:t>					</a:t>
            </a:r>
            <a:r>
              <a:rPr lang="en-US" sz="3600" b="1" dirty="0" err="1">
                <a:cs typeface="Calibri" pitchFamily="34" charset="0"/>
              </a:rPr>
              <a:t>Integr</a:t>
            </a:r>
            <a:r>
              <a:rPr lang="hr-HR" sz="3600" b="1" dirty="0" err="1">
                <a:cs typeface="Calibri" pitchFamily="34" charset="0"/>
              </a:rPr>
              <a:t>ated</a:t>
            </a:r>
            <a:endParaRPr lang="en-US" sz="3600" b="1" dirty="0">
              <a:cs typeface="Calibri" pitchFamily="34" charset="0"/>
            </a:endParaRPr>
          </a:p>
          <a:p>
            <a:pPr>
              <a:lnSpc>
                <a:spcPct val="150000"/>
              </a:lnSpc>
              <a:buSzPct val="150000"/>
              <a:buFontTx/>
              <a:buNone/>
            </a:pPr>
            <a:r>
              <a:rPr lang="en-US" sz="3600" b="1" dirty="0">
                <a:cs typeface="Calibri" pitchFamily="34" charset="0"/>
              </a:rPr>
              <a:t>Fragment</a:t>
            </a:r>
            <a:r>
              <a:rPr lang="hr-HR" sz="3600" b="1" dirty="0" err="1">
                <a:cs typeface="Calibri" pitchFamily="34" charset="0"/>
              </a:rPr>
              <a:t>ed</a:t>
            </a:r>
            <a:r>
              <a:rPr lang="hr-HR" sz="3600" b="1" dirty="0">
                <a:cs typeface="Calibri" pitchFamily="34" charset="0"/>
              </a:rPr>
              <a:t>	</a:t>
            </a:r>
            <a:r>
              <a:rPr lang="en-US" sz="3600" b="1" dirty="0">
                <a:cs typeface="Calibri" pitchFamily="34" charset="0"/>
              </a:rPr>
              <a:t>	  	    </a:t>
            </a:r>
            <a:r>
              <a:rPr lang="hr-HR" sz="3600" b="1" dirty="0">
                <a:cs typeface="Calibri" pitchFamily="34" charset="0"/>
              </a:rPr>
              <a:t>	</a:t>
            </a:r>
            <a:r>
              <a:rPr lang="ta-IN" sz="3600" b="1" dirty="0">
                <a:cs typeface="Calibri" pitchFamily="34" charset="0"/>
              </a:rPr>
              <a:t>	</a:t>
            </a:r>
            <a:r>
              <a:rPr lang="hr-HR" sz="3600" b="1" dirty="0">
                <a:cs typeface="Calibri" pitchFamily="34" charset="0"/>
              </a:rPr>
              <a:t>	       </a:t>
            </a:r>
            <a:r>
              <a:rPr lang="hr-HR" sz="3600" b="1" dirty="0" err="1">
                <a:cs typeface="Calibri" pitchFamily="34" charset="0"/>
              </a:rPr>
              <a:t>Coordinated</a:t>
            </a:r>
            <a:endParaRPr lang="hr-HR" sz="3600" b="1" dirty="0">
              <a:cs typeface="Calibri" pitchFamily="34" charset="0"/>
            </a:endParaRPr>
          </a:p>
          <a:p>
            <a:pPr>
              <a:lnSpc>
                <a:spcPct val="150000"/>
              </a:lnSpc>
              <a:buSzPct val="150000"/>
              <a:buFontTx/>
              <a:buNone/>
            </a:pPr>
            <a:r>
              <a:rPr lang="en-US" sz="3600" b="1" dirty="0" err="1">
                <a:cs typeface="Calibri" pitchFamily="34" charset="0"/>
              </a:rPr>
              <a:t>Multidisciplinar</a:t>
            </a:r>
            <a:r>
              <a:rPr lang="hr-HR" sz="3600" b="1" dirty="0">
                <a:cs typeface="Calibri" pitchFamily="34" charset="0"/>
              </a:rPr>
              <a:t>y</a:t>
            </a:r>
            <a:r>
              <a:rPr lang="en-US" sz="3600" b="1" dirty="0">
                <a:cs typeface="Calibri" pitchFamily="34" charset="0"/>
              </a:rPr>
              <a:t>	      </a:t>
            </a:r>
            <a:r>
              <a:rPr lang="hr-HR" sz="3600" b="1" dirty="0">
                <a:cs typeface="Calibri" pitchFamily="34" charset="0"/>
              </a:rPr>
              <a:t>					</a:t>
            </a:r>
            <a:r>
              <a:rPr lang="en-US" sz="3600" b="1" dirty="0" err="1">
                <a:cs typeface="Calibri" pitchFamily="34" charset="0"/>
              </a:rPr>
              <a:t>Transdiscipli</a:t>
            </a:r>
            <a:r>
              <a:rPr lang="ta-IN" sz="3600" b="1" dirty="0" err="1"/>
              <a:t>na</a:t>
            </a:r>
            <a:r>
              <a:rPr lang="hr-HR" sz="3600" b="1" dirty="0" err="1"/>
              <a:t>ry</a:t>
            </a:r>
            <a:endParaRPr lang="ta-IN" sz="3600" b="1" dirty="0"/>
          </a:p>
          <a:p>
            <a:pPr>
              <a:lnSpc>
                <a:spcPct val="150000"/>
              </a:lnSpc>
              <a:buFont typeface="Arial" pitchFamily="34" charset="0"/>
              <a:buNone/>
            </a:pPr>
            <a:endParaRPr lang="hr-HR" sz="3600" dirty="0">
              <a:effectLst>
                <a:outerShdw blurRad="38100" dist="38100" dir="2700000" algn="tl">
                  <a:srgbClr val="000000">
                    <a:alpha val="43137"/>
                  </a:srgbClr>
                </a:outerShdw>
              </a:effectLst>
              <a:cs typeface="Calibri" pitchFamily="34" charset="0"/>
            </a:endParaRPr>
          </a:p>
        </p:txBody>
      </p:sp>
      <p:sp>
        <p:nvSpPr>
          <p:cNvPr id="13" name="Right Arrow 12">
            <a:extLst>
              <a:ext uri="{FF2B5EF4-FFF2-40B4-BE49-F238E27FC236}">
                <a16:creationId xmlns:a16="http://schemas.microsoft.com/office/drawing/2014/main" id="{D01B1596-724E-2346-8AA8-7333994730A0}"/>
              </a:ext>
            </a:extLst>
          </p:cNvPr>
          <p:cNvSpPr/>
          <p:nvPr/>
        </p:nvSpPr>
        <p:spPr>
          <a:xfrm>
            <a:off x="7848600" y="3084644"/>
            <a:ext cx="1295400" cy="83965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solidFill>
                <a:srgbClr val="C00000"/>
              </a:solidFill>
            </a:endParaRPr>
          </a:p>
        </p:txBody>
      </p:sp>
      <p:sp>
        <p:nvSpPr>
          <p:cNvPr id="15" name="Right Arrow 14">
            <a:extLst>
              <a:ext uri="{FF2B5EF4-FFF2-40B4-BE49-F238E27FC236}">
                <a16:creationId xmlns:a16="http://schemas.microsoft.com/office/drawing/2014/main" id="{BA15A1F7-C2F1-4B60-3323-847D994B3725}"/>
              </a:ext>
            </a:extLst>
          </p:cNvPr>
          <p:cNvSpPr/>
          <p:nvPr/>
        </p:nvSpPr>
        <p:spPr>
          <a:xfrm>
            <a:off x="7848600" y="4078156"/>
            <a:ext cx="1295400" cy="83674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solidFill>
                <a:srgbClr val="C00000"/>
              </a:solidFill>
            </a:endParaRPr>
          </a:p>
        </p:txBody>
      </p:sp>
      <p:sp>
        <p:nvSpPr>
          <p:cNvPr id="16" name="Right Arrow 15">
            <a:extLst>
              <a:ext uri="{FF2B5EF4-FFF2-40B4-BE49-F238E27FC236}">
                <a16:creationId xmlns:a16="http://schemas.microsoft.com/office/drawing/2014/main" id="{2FE37A6B-D015-050B-0677-B52B96F568A6}"/>
              </a:ext>
            </a:extLst>
          </p:cNvPr>
          <p:cNvSpPr/>
          <p:nvPr/>
        </p:nvSpPr>
        <p:spPr>
          <a:xfrm>
            <a:off x="7848600" y="5018428"/>
            <a:ext cx="1295400" cy="81087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solidFill>
                <a:srgbClr val="C00000"/>
              </a:solidFill>
            </a:endParaRPr>
          </a:p>
        </p:txBody>
      </p:sp>
      <p:sp>
        <p:nvSpPr>
          <p:cNvPr id="17" name="Right Arrow 16">
            <a:extLst>
              <a:ext uri="{FF2B5EF4-FFF2-40B4-BE49-F238E27FC236}">
                <a16:creationId xmlns:a16="http://schemas.microsoft.com/office/drawing/2014/main" id="{3266598E-0004-7BCB-7971-3C30B486723B}"/>
              </a:ext>
            </a:extLst>
          </p:cNvPr>
          <p:cNvSpPr/>
          <p:nvPr/>
        </p:nvSpPr>
        <p:spPr>
          <a:xfrm>
            <a:off x="7848600" y="5932828"/>
            <a:ext cx="1295400" cy="89836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solidFill>
                <a:srgbClr val="C00000"/>
              </a:solidFill>
            </a:endParaRPr>
          </a:p>
        </p:txBody>
      </p:sp>
      <p:sp>
        <p:nvSpPr>
          <p:cNvPr id="18" name="Right Arrow 17">
            <a:extLst>
              <a:ext uri="{FF2B5EF4-FFF2-40B4-BE49-F238E27FC236}">
                <a16:creationId xmlns:a16="http://schemas.microsoft.com/office/drawing/2014/main" id="{EAD487BD-03D1-7AF1-AE88-307736AF4CAF}"/>
              </a:ext>
            </a:extLst>
          </p:cNvPr>
          <p:cNvSpPr/>
          <p:nvPr/>
        </p:nvSpPr>
        <p:spPr>
          <a:xfrm>
            <a:off x="7798304" y="6957904"/>
            <a:ext cx="1295400" cy="7732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solidFill>
                <a:srgbClr val="C00000"/>
              </a:solidFill>
            </a:endParaRPr>
          </a:p>
        </p:txBody>
      </p:sp>
      <p:sp>
        <p:nvSpPr>
          <p:cNvPr id="19" name="Right Arrow 18">
            <a:extLst>
              <a:ext uri="{FF2B5EF4-FFF2-40B4-BE49-F238E27FC236}">
                <a16:creationId xmlns:a16="http://schemas.microsoft.com/office/drawing/2014/main" id="{39240C22-0C48-98B9-DB64-7E7729F12DC3}"/>
              </a:ext>
            </a:extLst>
          </p:cNvPr>
          <p:cNvSpPr/>
          <p:nvPr/>
        </p:nvSpPr>
        <p:spPr>
          <a:xfrm>
            <a:off x="7772400" y="7951608"/>
            <a:ext cx="1295400" cy="7732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R">
              <a:solidFill>
                <a:srgbClr val="C00000"/>
              </a:solidFill>
            </a:endParaRPr>
          </a:p>
        </p:txBody>
      </p:sp>
    </p:spTree>
    <p:extLst>
      <p:ext uri="{BB962C8B-B14F-4D97-AF65-F5344CB8AC3E}">
        <p14:creationId xmlns:p14="http://schemas.microsoft.com/office/powerpoint/2010/main" val="949473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685800" y="876300"/>
            <a:ext cx="15271489" cy="1114216"/>
          </a:xfrm>
          <a:prstGeom prst="rect">
            <a:avLst/>
          </a:prstGeom>
        </p:spPr>
        <p:txBody>
          <a:bodyPr wrap="square" lIns="0" tIns="0" rIns="0" bIns="0" rtlCol="0" anchor="t">
            <a:spAutoFit/>
          </a:bodyPr>
          <a:lstStyle/>
          <a:p>
            <a:pPr>
              <a:lnSpc>
                <a:spcPts val="9872"/>
              </a:lnSpc>
            </a:pPr>
            <a:r>
              <a:rPr lang="en-US" sz="5400" dirty="0">
                <a:solidFill>
                  <a:srgbClr val="000000"/>
                </a:solidFill>
                <a:latin typeface="Oswald"/>
              </a:rPr>
              <a:t>Family centered model -characteristics</a:t>
            </a:r>
          </a:p>
        </p:txBody>
      </p:sp>
      <p:sp>
        <p:nvSpPr>
          <p:cNvPr id="14" name="TextBox 14"/>
          <p:cNvSpPr txBox="1"/>
          <p:nvPr/>
        </p:nvSpPr>
        <p:spPr>
          <a:xfrm>
            <a:off x="672656" y="2400300"/>
            <a:ext cx="16624743" cy="6894195"/>
          </a:xfrm>
          <a:prstGeom prst="rect">
            <a:avLst/>
          </a:prstGeom>
        </p:spPr>
        <p:txBody>
          <a:bodyPr wrap="square" lIns="0" tIns="0" rIns="0" bIns="0" rtlCol="0" anchor="t">
            <a:spAutoFit/>
          </a:bodyPr>
          <a:lstStyle/>
          <a:p>
            <a:pPr eaLnBrk="1" hangingPunct="1">
              <a:defRPr/>
            </a:pPr>
            <a:r>
              <a:rPr lang="en-US" sz="3200" dirty="0"/>
              <a:t>Turnbull and Turnbull (2001) describe four characteristics that describe family-centered practices</a:t>
            </a:r>
          </a:p>
          <a:p>
            <a:pPr eaLnBrk="1" hangingPunct="1">
              <a:defRPr/>
            </a:pPr>
            <a:endParaRPr lang="en-US" sz="3200" dirty="0"/>
          </a:p>
          <a:p>
            <a:pPr marL="457200" indent="-457200" eaLnBrk="1" hangingPunct="1">
              <a:lnSpc>
                <a:spcPct val="150000"/>
              </a:lnSpc>
              <a:buClr>
                <a:srgbClr val="C00000"/>
              </a:buClr>
              <a:buSzPct val="60000"/>
              <a:buFont typeface="Wingdings" pitchFamily="2" charset="2"/>
              <a:buChar char="q"/>
              <a:defRPr/>
            </a:pPr>
            <a:r>
              <a:rPr lang="en-US" sz="3200" dirty="0"/>
              <a:t>Include families in decision-making, planning, assessment and service delivery at all levels </a:t>
            </a:r>
          </a:p>
          <a:p>
            <a:pPr marL="457200" indent="-457200" eaLnBrk="1" hangingPunct="1">
              <a:lnSpc>
                <a:spcPct val="150000"/>
              </a:lnSpc>
              <a:buClr>
                <a:srgbClr val="C00000"/>
              </a:buClr>
              <a:buSzPct val="60000"/>
              <a:buFont typeface="Wingdings" pitchFamily="2" charset="2"/>
              <a:buChar char="q"/>
              <a:defRPr/>
            </a:pPr>
            <a:r>
              <a:rPr lang="en-US" sz="3200" dirty="0"/>
              <a:t>Develop services for the whole family (not just the child) </a:t>
            </a:r>
          </a:p>
          <a:p>
            <a:pPr marL="457200" indent="-457200" eaLnBrk="1" hangingPunct="1">
              <a:lnSpc>
                <a:spcPct val="150000"/>
              </a:lnSpc>
              <a:buClr>
                <a:srgbClr val="C00000"/>
              </a:buClr>
              <a:buSzPct val="60000"/>
              <a:buFont typeface="Wingdings" pitchFamily="2" charset="2"/>
              <a:buChar char="q"/>
              <a:defRPr/>
            </a:pPr>
            <a:r>
              <a:rPr lang="en-US" sz="3200" dirty="0"/>
              <a:t>Are guided by families priorities for goals and services </a:t>
            </a:r>
          </a:p>
          <a:p>
            <a:pPr marL="457200" indent="-457200" eaLnBrk="1" hangingPunct="1">
              <a:lnSpc>
                <a:spcPct val="150000"/>
              </a:lnSpc>
              <a:buClr>
                <a:srgbClr val="C00000"/>
              </a:buClr>
              <a:buSzPct val="60000"/>
              <a:buFont typeface="Wingdings" pitchFamily="2" charset="2"/>
              <a:buChar char="q"/>
              <a:defRPr/>
            </a:pPr>
            <a:r>
              <a:rPr lang="en-US" sz="3200" dirty="0"/>
              <a:t>Offer and respect families' choices regarding participation </a:t>
            </a:r>
          </a:p>
          <a:p>
            <a:pPr>
              <a:spcBef>
                <a:spcPts val="1800"/>
              </a:spcBef>
              <a:buClr>
                <a:srgbClr val="C00000"/>
              </a:buClr>
              <a:buSzPct val="60000"/>
            </a:pPr>
            <a:endParaRPr lang="de-AT" dirty="0">
              <a:latin typeface="Calibri" panose="020F0502020204030204" pitchFamily="34" charset="0"/>
              <a:ea typeface="Arial" panose="020B0604020202020204" pitchFamily="34" charset="0"/>
              <a:cs typeface="Times New Roman" panose="02020603050405020304" pitchFamily="18" charset="0"/>
            </a:endParaRPr>
          </a:p>
          <a:p>
            <a:pPr marL="457200" indent="-457200">
              <a:spcBef>
                <a:spcPts val="1800"/>
              </a:spcBef>
              <a:buClr>
                <a:srgbClr val="C00000"/>
              </a:buClr>
              <a:buSzPct val="60000"/>
              <a:buFont typeface="Wingdings" pitchFamily="2" charset="2"/>
              <a:buChar char="q"/>
            </a:pPr>
            <a:r>
              <a:rPr lang="de-AT" sz="3200" dirty="0" err="1">
                <a:effectLst/>
                <a:ea typeface="Arial" panose="020B0604020202020204" pitchFamily="34" charset="0"/>
                <a:cs typeface="Times New Roman" panose="02020603050405020304" pitchFamily="18" charset="0"/>
              </a:rPr>
              <a:t>focused</a:t>
            </a:r>
            <a:r>
              <a:rPr lang="de-AT" sz="3200" dirty="0">
                <a:effectLst/>
                <a:ea typeface="Arial" panose="020B0604020202020204" pitchFamily="34" charset="0"/>
                <a:cs typeface="Times New Roman" panose="02020603050405020304" pitchFamily="18" charset="0"/>
              </a:rPr>
              <a:t> on </a:t>
            </a:r>
            <a:r>
              <a:rPr lang="de-AT" sz="3200" dirty="0" err="1">
                <a:effectLst/>
                <a:ea typeface="Arial" panose="020B0604020202020204" pitchFamily="34" charset="0"/>
                <a:cs typeface="Times New Roman" panose="02020603050405020304" pitchFamily="18" charset="0"/>
              </a:rPr>
              <a:t>establishing</a:t>
            </a:r>
            <a:r>
              <a:rPr lang="de-AT" sz="3200" dirty="0">
                <a:effectLst/>
                <a:ea typeface="Arial" panose="020B0604020202020204" pitchFamily="34" charset="0"/>
                <a:cs typeface="Times New Roman" panose="02020603050405020304" pitchFamily="18" charset="0"/>
              </a:rPr>
              <a:t> </a:t>
            </a:r>
            <a:r>
              <a:rPr lang="de-AT" sz="3200" dirty="0" err="1">
                <a:effectLst/>
                <a:ea typeface="Arial" panose="020B0604020202020204" pitchFamily="34" charset="0"/>
                <a:cs typeface="Times New Roman" panose="02020603050405020304" pitchFamily="18" charset="0"/>
              </a:rPr>
              <a:t>natural</a:t>
            </a:r>
            <a:r>
              <a:rPr lang="de-AT" sz="3200" dirty="0">
                <a:effectLst/>
                <a:ea typeface="Arial" panose="020B0604020202020204" pitchFamily="34" charset="0"/>
                <a:cs typeface="Times New Roman" panose="02020603050405020304" pitchFamily="18" charset="0"/>
              </a:rPr>
              <a:t> </a:t>
            </a:r>
            <a:r>
              <a:rPr lang="de-AT" sz="3200" dirty="0" err="1">
                <a:effectLst/>
                <a:ea typeface="Arial" panose="020B0604020202020204" pitchFamily="34" charset="0"/>
                <a:cs typeface="Times New Roman" panose="02020603050405020304" pitchFamily="18" charset="0"/>
              </a:rPr>
              <a:t>environments</a:t>
            </a:r>
            <a:r>
              <a:rPr lang="de-AT" sz="3200" dirty="0">
                <a:effectLst/>
                <a:ea typeface="Arial" panose="020B0604020202020204" pitchFamily="34" charset="0"/>
                <a:cs typeface="Times New Roman" panose="02020603050405020304" pitchFamily="18" charset="0"/>
              </a:rPr>
              <a:t> </a:t>
            </a:r>
            <a:r>
              <a:rPr lang="de-AT" sz="3200" dirty="0" err="1">
                <a:effectLst/>
                <a:ea typeface="Arial" panose="020B0604020202020204" pitchFamily="34" charset="0"/>
                <a:cs typeface="Times New Roman" panose="02020603050405020304" pitchFamily="18" charset="0"/>
              </a:rPr>
              <a:t>that</a:t>
            </a:r>
            <a:r>
              <a:rPr lang="de-AT" sz="3200" dirty="0">
                <a:effectLst/>
                <a:ea typeface="Arial" panose="020B0604020202020204" pitchFamily="34" charset="0"/>
                <a:cs typeface="Times New Roman" panose="02020603050405020304" pitchFamily="18" charset="0"/>
              </a:rPr>
              <a:t> </a:t>
            </a:r>
            <a:r>
              <a:rPr lang="de-AT" sz="3200" dirty="0" err="1">
                <a:effectLst/>
                <a:ea typeface="Arial" panose="020B0604020202020204" pitchFamily="34" charset="0"/>
                <a:cs typeface="Times New Roman" panose="02020603050405020304" pitchFamily="18" charset="0"/>
              </a:rPr>
              <a:t>provide</a:t>
            </a:r>
            <a:r>
              <a:rPr lang="de-AT" sz="3200" dirty="0">
                <a:effectLst/>
                <a:ea typeface="Arial" panose="020B0604020202020204" pitchFamily="34" charset="0"/>
                <a:cs typeface="Times New Roman" panose="02020603050405020304" pitchFamily="18" charset="0"/>
              </a:rPr>
              <a:t> </a:t>
            </a:r>
            <a:r>
              <a:rPr lang="de-AT" sz="3200" dirty="0" err="1">
                <a:effectLst/>
                <a:ea typeface="Arial" panose="020B0604020202020204" pitchFamily="34" charset="0"/>
                <a:cs typeface="Times New Roman" panose="02020603050405020304" pitchFamily="18" charset="0"/>
              </a:rPr>
              <a:t>contex</a:t>
            </a:r>
            <a:r>
              <a:rPr lang="de-AT" sz="3200" dirty="0">
                <a:effectLst/>
                <a:ea typeface="Arial" panose="020B0604020202020204" pitchFamily="34" charset="0"/>
                <a:cs typeface="Times New Roman" panose="02020603050405020304" pitchFamily="18" charset="0"/>
              </a:rPr>
              <a:t> </a:t>
            </a:r>
            <a:r>
              <a:rPr lang="de-AT" sz="3200" dirty="0" err="1">
                <a:effectLst/>
                <a:ea typeface="Arial" panose="020B0604020202020204" pitchFamily="34" charset="0"/>
                <a:cs typeface="Times New Roman" panose="02020603050405020304" pitchFamily="18" charset="0"/>
              </a:rPr>
              <a:t>of</a:t>
            </a:r>
            <a:r>
              <a:rPr lang="de-AT" sz="3200" dirty="0">
                <a:effectLst/>
                <a:ea typeface="Arial" panose="020B0604020202020204" pitchFamily="34" charset="0"/>
                <a:cs typeface="Times New Roman" panose="02020603050405020304" pitchFamily="18" charset="0"/>
              </a:rPr>
              <a:t> </a:t>
            </a:r>
            <a:r>
              <a:rPr lang="de-AT" sz="3200" dirty="0" err="1">
                <a:effectLst/>
                <a:ea typeface="Arial" panose="020B0604020202020204" pitchFamily="34" charset="0"/>
                <a:cs typeface="Times New Roman" panose="02020603050405020304" pitchFamily="18" charset="0"/>
              </a:rPr>
              <a:t>the</a:t>
            </a:r>
            <a:r>
              <a:rPr lang="de-AT" sz="3200" dirty="0">
                <a:effectLst/>
                <a:ea typeface="Arial" panose="020B0604020202020204" pitchFamily="34" charset="0"/>
                <a:cs typeface="Times New Roman" panose="02020603050405020304" pitchFamily="18" charset="0"/>
              </a:rPr>
              <a:t> </a:t>
            </a:r>
            <a:r>
              <a:rPr lang="de-AT" sz="3200" dirty="0" err="1">
                <a:effectLst/>
                <a:ea typeface="Arial" panose="020B0604020202020204" pitchFamily="34" charset="0"/>
                <a:cs typeface="Times New Roman" panose="02020603050405020304" pitchFamily="18" charset="0"/>
              </a:rPr>
              <a:t>everyday</a:t>
            </a:r>
            <a:r>
              <a:rPr lang="de-AT" sz="3200" dirty="0">
                <a:effectLst/>
                <a:ea typeface="Arial" panose="020B0604020202020204" pitchFamily="34" charset="0"/>
                <a:cs typeface="Times New Roman" panose="02020603050405020304" pitchFamily="18" charset="0"/>
              </a:rPr>
              <a:t> </a:t>
            </a:r>
            <a:r>
              <a:rPr lang="de-AT" sz="3200" dirty="0" err="1">
                <a:effectLst/>
                <a:ea typeface="Arial" panose="020B0604020202020204" pitchFamily="34" charset="0"/>
                <a:cs typeface="Times New Roman" panose="02020603050405020304" pitchFamily="18" charset="0"/>
              </a:rPr>
              <a:t>activities</a:t>
            </a:r>
            <a:r>
              <a:rPr lang="de-AT" sz="3200" dirty="0">
                <a:effectLst/>
                <a:ea typeface="Arial" panose="020B0604020202020204" pitchFamily="34" charset="0"/>
                <a:cs typeface="Times New Roman" panose="02020603050405020304" pitchFamily="18" charset="0"/>
              </a:rPr>
              <a:t> </a:t>
            </a:r>
            <a:r>
              <a:rPr lang="de-AT" sz="3200" dirty="0" err="1">
                <a:effectLst/>
                <a:ea typeface="Arial" panose="020B0604020202020204" pitchFamily="34" charset="0"/>
                <a:cs typeface="Times New Roman" panose="02020603050405020304" pitchFamily="18" charset="0"/>
              </a:rPr>
              <a:t>of</a:t>
            </a:r>
            <a:r>
              <a:rPr lang="de-AT" sz="3200" dirty="0">
                <a:effectLst/>
                <a:ea typeface="Arial" panose="020B0604020202020204" pitchFamily="34" charset="0"/>
                <a:cs typeface="Times New Roman" panose="02020603050405020304" pitchFamily="18" charset="0"/>
              </a:rPr>
              <a:t> </a:t>
            </a:r>
            <a:r>
              <a:rPr lang="de-AT" sz="3200" dirty="0" err="1">
                <a:effectLst/>
                <a:ea typeface="Arial" panose="020B0604020202020204" pitchFamily="34" charset="0"/>
                <a:cs typeface="Times New Roman" panose="02020603050405020304" pitchFamily="18" charset="0"/>
              </a:rPr>
              <a:t>the</a:t>
            </a:r>
            <a:r>
              <a:rPr lang="de-AT" sz="3200" dirty="0">
                <a:effectLst/>
                <a:ea typeface="Arial" panose="020B0604020202020204" pitchFamily="34" charset="0"/>
                <a:cs typeface="Times New Roman" panose="02020603050405020304" pitchFamily="18" charset="0"/>
              </a:rPr>
              <a:t> </a:t>
            </a:r>
            <a:r>
              <a:rPr lang="de-AT" sz="3200" dirty="0" err="1">
                <a:effectLst/>
                <a:ea typeface="Arial" panose="020B0604020202020204" pitchFamily="34" charset="0"/>
                <a:cs typeface="Times New Roman" panose="02020603050405020304" pitchFamily="18" charset="0"/>
              </a:rPr>
              <a:t>family</a:t>
            </a:r>
            <a:r>
              <a:rPr lang="de-AT" sz="3200" dirty="0">
                <a:effectLst/>
                <a:ea typeface="Arial" panose="020B0604020202020204" pitchFamily="34" charset="0"/>
                <a:cs typeface="Times New Roman" panose="02020603050405020304" pitchFamily="18" charset="0"/>
              </a:rPr>
              <a:t> and </a:t>
            </a:r>
            <a:r>
              <a:rPr lang="de-AT" sz="3200" dirty="0" err="1">
                <a:effectLst/>
                <a:ea typeface="Arial" panose="020B0604020202020204" pitchFamily="34" charset="0"/>
                <a:cs typeface="Times New Roman" panose="02020603050405020304" pitchFamily="18" charset="0"/>
              </a:rPr>
              <a:t>the</a:t>
            </a:r>
            <a:r>
              <a:rPr lang="de-AT" sz="3200" dirty="0">
                <a:effectLst/>
                <a:ea typeface="Arial" panose="020B0604020202020204" pitchFamily="34" charset="0"/>
                <a:cs typeface="Times New Roman" panose="02020603050405020304" pitchFamily="18" charset="0"/>
              </a:rPr>
              <a:t> </a:t>
            </a:r>
            <a:r>
              <a:rPr lang="de-AT" sz="3200" dirty="0" err="1">
                <a:effectLst/>
                <a:ea typeface="Arial" panose="020B0604020202020204" pitchFamily="34" charset="0"/>
                <a:cs typeface="Times New Roman" panose="02020603050405020304" pitchFamily="18" charset="0"/>
              </a:rPr>
              <a:t>interactions</a:t>
            </a:r>
            <a:r>
              <a:rPr lang="de-AT" sz="3200" dirty="0">
                <a:effectLst/>
                <a:ea typeface="Arial" panose="020B0604020202020204" pitchFamily="34" charset="0"/>
                <a:cs typeface="Times New Roman" panose="02020603050405020304" pitchFamily="18" charset="0"/>
              </a:rPr>
              <a:t> </a:t>
            </a:r>
            <a:r>
              <a:rPr lang="de-AT" sz="3200" dirty="0" err="1">
                <a:effectLst/>
                <a:ea typeface="Arial" panose="020B0604020202020204" pitchFamily="34" charset="0"/>
                <a:cs typeface="Times New Roman" panose="02020603050405020304" pitchFamily="18" charset="0"/>
              </a:rPr>
              <a:t>between</a:t>
            </a:r>
            <a:r>
              <a:rPr lang="de-AT" sz="3200" dirty="0">
                <a:effectLst/>
                <a:ea typeface="Arial" panose="020B0604020202020204" pitchFamily="34" charset="0"/>
                <a:cs typeface="Times New Roman" panose="02020603050405020304" pitchFamily="18" charset="0"/>
              </a:rPr>
              <a:t> </a:t>
            </a:r>
            <a:r>
              <a:rPr lang="de-AT" sz="3200" dirty="0" err="1">
                <a:effectLst/>
                <a:ea typeface="Arial" panose="020B0604020202020204" pitchFamily="34" charset="0"/>
                <a:cs typeface="Times New Roman" panose="02020603050405020304" pitchFamily="18" charset="0"/>
              </a:rPr>
              <a:t>the</a:t>
            </a:r>
            <a:r>
              <a:rPr lang="de-AT" sz="3200" dirty="0">
                <a:effectLst/>
                <a:ea typeface="Arial" panose="020B0604020202020204" pitchFamily="34" charset="0"/>
                <a:cs typeface="Times New Roman" panose="02020603050405020304" pitchFamily="18" charset="0"/>
              </a:rPr>
              <a:t> </a:t>
            </a:r>
            <a:r>
              <a:rPr lang="de-AT" sz="3200" dirty="0" err="1">
                <a:effectLst/>
                <a:ea typeface="Arial" panose="020B0604020202020204" pitchFamily="34" charset="0"/>
                <a:cs typeface="Times New Roman" panose="02020603050405020304" pitchFamily="18" charset="0"/>
              </a:rPr>
              <a:t>child</a:t>
            </a:r>
            <a:r>
              <a:rPr lang="de-AT" sz="3200" dirty="0">
                <a:effectLst/>
                <a:ea typeface="Arial" panose="020B0604020202020204" pitchFamily="34" charset="0"/>
                <a:cs typeface="Times New Roman" panose="02020603050405020304" pitchFamily="18" charset="0"/>
              </a:rPr>
              <a:t> and </a:t>
            </a:r>
            <a:r>
              <a:rPr lang="de-AT" sz="3200" dirty="0" err="1">
                <a:effectLst/>
                <a:ea typeface="Arial" panose="020B0604020202020204" pitchFamily="34" charset="0"/>
                <a:cs typeface="Times New Roman" panose="02020603050405020304" pitchFamily="18" charset="0"/>
              </a:rPr>
              <a:t>significant</a:t>
            </a:r>
            <a:r>
              <a:rPr lang="de-AT" sz="3200" dirty="0">
                <a:effectLst/>
                <a:ea typeface="Arial" panose="020B0604020202020204" pitchFamily="34" charset="0"/>
                <a:cs typeface="Times New Roman" panose="02020603050405020304" pitchFamily="18" charset="0"/>
              </a:rPr>
              <a:t>  </a:t>
            </a:r>
            <a:r>
              <a:rPr lang="de-AT" sz="3200" dirty="0" err="1">
                <a:effectLst/>
                <a:ea typeface="Arial" panose="020B0604020202020204" pitchFamily="34" charset="0"/>
                <a:cs typeface="Times New Roman" panose="02020603050405020304" pitchFamily="18" charset="0"/>
              </a:rPr>
              <a:t>adults</a:t>
            </a:r>
            <a:r>
              <a:rPr lang="de-AT" sz="3200" dirty="0">
                <a:effectLst/>
                <a:ea typeface="Arial" panose="020B0604020202020204" pitchFamily="34" charset="0"/>
                <a:cs typeface="Times New Roman" panose="02020603050405020304" pitchFamily="18" charset="0"/>
              </a:rPr>
              <a:t>. </a:t>
            </a:r>
          </a:p>
          <a:p>
            <a:pPr marL="457200" indent="-457200">
              <a:spcBef>
                <a:spcPts val="1800"/>
              </a:spcBef>
              <a:buClr>
                <a:srgbClr val="C00000"/>
              </a:buClr>
              <a:buSzPct val="60000"/>
              <a:buFont typeface="Wingdings" pitchFamily="2" charset="2"/>
              <a:buChar char="q"/>
            </a:pPr>
            <a:r>
              <a:rPr lang="en-GB" sz="3200" dirty="0">
                <a:effectLst/>
                <a:ea typeface="Arial" panose="020B0604020202020204" pitchFamily="34" charset="0"/>
                <a:cs typeface="Arial" panose="020B0604020202020204" pitchFamily="34" charset="0"/>
              </a:rPr>
              <a:t> embedded natural learning opportunities and intervention strategies into daily activities </a:t>
            </a:r>
            <a:endParaRPr lang="en-HR" sz="3200" dirty="0">
              <a:effectLst/>
              <a:ea typeface="Arial" panose="020B0604020202020204" pitchFamily="34" charset="0"/>
              <a:cs typeface="Times New Roman" panose="02020603050405020304" pitchFamily="18" charset="0"/>
            </a:endParaRPr>
          </a:p>
          <a:p>
            <a:pPr marL="457200" indent="-457200">
              <a:spcBef>
                <a:spcPts val="1800"/>
              </a:spcBef>
              <a:buClr>
                <a:srgbClr val="C00000"/>
              </a:buClr>
              <a:buSzPct val="60000"/>
              <a:buFont typeface="Wingdings" pitchFamily="2" charset="2"/>
              <a:buChar char="q"/>
            </a:pPr>
            <a:endParaRPr lang="en-HR" sz="1800" dirty="0">
              <a:effectLst/>
              <a:latin typeface="Arial" panose="020B0604020202020204" pitchFamily="34" charset="0"/>
              <a:ea typeface="Arial" panose="020B0604020202020204" pitchFamily="34" charset="0"/>
              <a:cs typeface="Times New Roman" panose="02020603050405020304" pitchFamily="18" charset="0"/>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70594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1219199" y="645642"/>
            <a:ext cx="13506833" cy="1163780"/>
          </a:xfrm>
          <a:prstGeom prst="rect">
            <a:avLst/>
          </a:prstGeom>
        </p:spPr>
        <p:txBody>
          <a:bodyPr wrap="square" lIns="0" tIns="0" rIns="0" bIns="0" rtlCol="0" anchor="t">
            <a:spAutoFit/>
          </a:bodyPr>
          <a:lstStyle/>
          <a:p>
            <a:pPr>
              <a:lnSpc>
                <a:spcPts val="9872"/>
              </a:lnSpc>
            </a:pPr>
            <a:r>
              <a:rPr lang="en-US" sz="7051" dirty="0">
                <a:solidFill>
                  <a:srgbClr val="000000"/>
                </a:solidFill>
                <a:latin typeface="Oswald"/>
              </a:rPr>
              <a:t>Family centered practices in ECI</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graphicFrame>
        <p:nvGraphicFramePr>
          <p:cNvPr id="10" name="Diagram 9">
            <a:extLst>
              <a:ext uri="{FF2B5EF4-FFF2-40B4-BE49-F238E27FC236}">
                <a16:creationId xmlns:a16="http://schemas.microsoft.com/office/drawing/2014/main" id="{A989CA0B-0C73-334C-8204-FA81DB95847D}"/>
              </a:ext>
            </a:extLst>
          </p:cNvPr>
          <p:cNvGraphicFramePr/>
          <p:nvPr>
            <p:extLst>
              <p:ext uri="{D42A27DB-BD31-4B8C-83A1-F6EECF244321}">
                <p14:modId xmlns:p14="http://schemas.microsoft.com/office/powerpoint/2010/main" val="2011618538"/>
              </p:ext>
            </p:extLst>
          </p:nvPr>
        </p:nvGraphicFramePr>
        <p:xfrm>
          <a:off x="1219199" y="1809423"/>
          <a:ext cx="16764001" cy="75659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8454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3"/>
          <a:srcRect l="8845" t="17520" r="7328" b="19856"/>
          <a:stretch>
            <a:fillRect/>
          </a:stretch>
        </p:blipFill>
        <p:spPr>
          <a:xfrm>
            <a:off x="14726034" y="0"/>
            <a:ext cx="3561966" cy="1727221"/>
          </a:xfrm>
          <a:prstGeom prst="rect">
            <a:avLst/>
          </a:prstGeom>
        </p:spPr>
      </p:pic>
      <p:sp>
        <p:nvSpPr>
          <p:cNvPr id="11" name="TextBox 11"/>
          <p:cNvSpPr txBox="1"/>
          <p:nvPr/>
        </p:nvSpPr>
        <p:spPr>
          <a:xfrm>
            <a:off x="685800" y="800100"/>
            <a:ext cx="15271489" cy="1114216"/>
          </a:xfrm>
          <a:prstGeom prst="rect">
            <a:avLst/>
          </a:prstGeom>
        </p:spPr>
        <p:txBody>
          <a:bodyPr wrap="square" lIns="0" tIns="0" rIns="0" bIns="0" rtlCol="0" anchor="t">
            <a:spAutoFit/>
          </a:bodyPr>
          <a:lstStyle/>
          <a:p>
            <a:pPr>
              <a:lnSpc>
                <a:spcPts val="9872"/>
              </a:lnSpc>
            </a:pPr>
            <a:r>
              <a:rPr lang="en-US" sz="5400" dirty="0">
                <a:solidFill>
                  <a:srgbClr val="000000"/>
                </a:solidFill>
                <a:latin typeface="Oswald"/>
              </a:rPr>
              <a:t>Family centered model – providing services through support</a:t>
            </a:r>
          </a:p>
        </p:txBody>
      </p:sp>
      <p:sp>
        <p:nvSpPr>
          <p:cNvPr id="14" name="TextBox 14"/>
          <p:cNvSpPr txBox="1"/>
          <p:nvPr/>
        </p:nvSpPr>
        <p:spPr>
          <a:xfrm>
            <a:off x="672656" y="2171700"/>
            <a:ext cx="16624743" cy="8002191"/>
          </a:xfrm>
          <a:prstGeom prst="rect">
            <a:avLst/>
          </a:prstGeom>
        </p:spPr>
        <p:txBody>
          <a:bodyPr wrap="square" lIns="0" tIns="0" rIns="0" bIns="0" rtlCol="0" anchor="t">
            <a:spAutoFit/>
          </a:bodyPr>
          <a:lstStyle/>
          <a:p>
            <a:pPr marL="571500" indent="-571500">
              <a:buClr>
                <a:srgbClr val="C00000"/>
              </a:buClr>
              <a:buSzPct val="60000"/>
              <a:buFont typeface="Wingdings" pitchFamily="2" charset="2"/>
              <a:buChar char="q"/>
            </a:pPr>
            <a:r>
              <a:rPr lang="en-GB" sz="3200" dirty="0">
                <a:effectLst/>
                <a:latin typeface="Calibri" panose="020F0502020204030204" pitchFamily="34" charset="0"/>
              </a:rPr>
              <a:t>Supporting families in understanding that they have a unique set of strengths and resources is the starting point for intervention – families are more empowered</a:t>
            </a:r>
          </a:p>
          <a:p>
            <a:pPr marL="571500" indent="-571500">
              <a:buClr>
                <a:srgbClr val="C00000"/>
              </a:buClr>
              <a:buSzPct val="60000"/>
              <a:buFont typeface="Wingdings" pitchFamily="2" charset="2"/>
              <a:buChar char="q"/>
            </a:pPr>
            <a:r>
              <a:rPr lang="en-GB" sz="3200" dirty="0">
                <a:effectLst/>
                <a:latin typeface="Calibri" panose="020F0502020204030204" pitchFamily="34" charset="0"/>
              </a:rPr>
              <a:t>Families will feel more successful and be more likely to use these skills. While focusing on strengths, EI professionals will support areas of challenge to build the family capacity to meet their child’s needs</a:t>
            </a:r>
          </a:p>
          <a:p>
            <a:pPr marL="571500" indent="-571500">
              <a:buClr>
                <a:srgbClr val="C00000"/>
              </a:buClr>
              <a:buSzPct val="60000"/>
              <a:buFont typeface="Wingdings" pitchFamily="2" charset="2"/>
              <a:buChar char="q"/>
            </a:pPr>
            <a:r>
              <a:rPr lang="en-GB" sz="3200" dirty="0">
                <a:effectLst/>
                <a:latin typeface="Calibri" panose="020F0502020204030204" pitchFamily="34" charset="0"/>
              </a:rPr>
              <a:t>focus on the family because research shows that infants and toddlers learn best through their day to day experiences and interactions with familiar people in their natural, familiar environments. </a:t>
            </a:r>
          </a:p>
          <a:p>
            <a:pPr marL="571500" indent="-571500">
              <a:buClr>
                <a:srgbClr val="C00000"/>
              </a:buClr>
              <a:buSzPct val="60000"/>
              <a:buFont typeface="Wingdings" pitchFamily="2" charset="2"/>
              <a:buChar char="q"/>
            </a:pPr>
            <a:r>
              <a:rPr lang="en-GB" sz="3200" dirty="0">
                <a:effectLst/>
                <a:latin typeface="Calibri" panose="020F0502020204030204" pitchFamily="34" charset="0"/>
              </a:rPr>
              <a:t>role of EI service coordinators and EI providers is to help families recognize that the focus of early intervention is to support families and their children in their everyday activities.</a:t>
            </a:r>
          </a:p>
          <a:p>
            <a:pPr marL="571500" indent="-571500">
              <a:buClr>
                <a:srgbClr val="C00000"/>
              </a:buClr>
              <a:buSzPct val="60000"/>
              <a:buFont typeface="Wingdings" pitchFamily="2" charset="2"/>
              <a:buChar char="q"/>
            </a:pPr>
            <a:r>
              <a:rPr lang="en-GB" sz="3200" dirty="0">
                <a:effectLst/>
                <a:latin typeface="Calibri" panose="020F0502020204030204" pitchFamily="34" charset="0"/>
              </a:rPr>
              <a:t> Early Intervention in ND happens within the experiences of the family’s usual routines and things that they do in the community every day. </a:t>
            </a:r>
          </a:p>
          <a:p>
            <a:pPr marL="571500" indent="-571500">
              <a:buClr>
                <a:srgbClr val="C00000"/>
              </a:buClr>
              <a:buSzPct val="60000"/>
              <a:buFont typeface="Wingdings" pitchFamily="2" charset="2"/>
              <a:buChar char="q"/>
            </a:pPr>
            <a:r>
              <a:rPr lang="en-GB" sz="3200" dirty="0">
                <a:effectLst/>
                <a:latin typeface="Calibri" panose="020F0502020204030204" pitchFamily="34" charset="0"/>
              </a:rPr>
              <a:t>Their routines are the learning environment for intervention.</a:t>
            </a:r>
          </a:p>
          <a:p>
            <a:pPr marL="571500" indent="-571500">
              <a:buClr>
                <a:srgbClr val="C00000"/>
              </a:buClr>
              <a:buSzPct val="60000"/>
              <a:buFont typeface="Wingdings" pitchFamily="2" charset="2"/>
              <a:buChar char="q"/>
            </a:pPr>
            <a:r>
              <a:rPr lang="en-GB" sz="3200" dirty="0">
                <a:effectLst/>
                <a:latin typeface="Calibri" panose="020F0502020204030204" pitchFamily="34" charset="0"/>
              </a:rPr>
              <a:t> The focus is on supporting caregivers so that they can support their child during all the things that happen each day</a:t>
            </a:r>
            <a:r>
              <a:rPr lang="en-GB" sz="3600" dirty="0">
                <a:effectLst/>
                <a:latin typeface="Calibri" panose="020F0502020204030204" pitchFamily="34" charset="0"/>
              </a:rPr>
              <a:t>. </a:t>
            </a:r>
            <a:endParaRPr lang="en-GB" sz="4800" dirty="0">
              <a:effectLst/>
            </a:endParaRPr>
          </a:p>
          <a:p>
            <a:pPr marL="685800" indent="-685800">
              <a:spcAft>
                <a:spcPts val="500"/>
              </a:spcAft>
              <a:buClr>
                <a:srgbClr val="C00000"/>
              </a:buClr>
              <a:buSzPct val="60000"/>
              <a:buFont typeface="Wingdings" pitchFamily="2" charset="2"/>
              <a:buChar char="q"/>
            </a:pPr>
            <a:endParaRPr lang="en-GB" sz="3600" dirty="0">
              <a:effectLst/>
              <a:latin typeface="Calibri" panose="020F0502020204030204" pitchFamily="34" charset="0"/>
            </a:endParaRP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Tree>
    <p:extLst>
      <p:ext uri="{BB962C8B-B14F-4D97-AF65-F5344CB8AC3E}">
        <p14:creationId xmlns:p14="http://schemas.microsoft.com/office/powerpoint/2010/main" val="2510705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6" ma:contentTypeDescription="Create a new document." ma:contentTypeScope="" ma:versionID="9c0d64fe8258fa2a9e70787961446e7a">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b6b411a29858ba1e9f700040674ccb11"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0B26AE-3FC6-413F-B678-1814AA65042E}">
  <ds:schemaRefs>
    <ds:schemaRef ds:uri="http://schemas.microsoft.com/sharepoint/v3/contenttype/forms"/>
  </ds:schemaRefs>
</ds:datastoreItem>
</file>

<file path=customXml/itemProps2.xml><?xml version="1.0" encoding="utf-8"?>
<ds:datastoreItem xmlns:ds="http://schemas.openxmlformats.org/officeDocument/2006/customXml" ds:itemID="{860EF20D-D7FD-407D-8305-5480B1D71A7D}">
  <ds:schemaRefs>
    <ds:schemaRef ds:uri="ae782a6b-3b99-4704-8ed9-55f84fe5e0f7"/>
    <ds:schemaRef ds:uri="http://schemas.microsoft.com/office/infopath/2007/PartnerControls"/>
    <ds:schemaRef ds:uri="http://purl.org/dc/elements/1.1/"/>
    <ds:schemaRef ds:uri="3f57ac88-c5d3-4ba7-a519-793b40ef64b4"/>
    <ds:schemaRef ds:uri="http://schemas.microsoft.com/office/2006/documentManagement/types"/>
    <ds:schemaRef ds:uri="http://purl.org/dc/terms/"/>
    <ds:schemaRef ds:uri="http://purl.org/dc/dcmitype/"/>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BB54D33-5D9B-4104-882A-635681BA1278}"/>
</file>

<file path=docProps/app.xml><?xml version="1.0" encoding="utf-8"?>
<Properties xmlns="http://schemas.openxmlformats.org/officeDocument/2006/extended-properties" xmlns:vt="http://schemas.openxmlformats.org/officeDocument/2006/docPropsVTypes">
  <TotalTime>553</TotalTime>
  <Words>2218</Words>
  <Application>Microsoft Office PowerPoint</Application>
  <PresentationFormat>Custom</PresentationFormat>
  <Paragraphs>215</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ArialMT</vt:lpstr>
      <vt:lpstr>Calibri</vt:lpstr>
      <vt:lpstr>ff4</vt:lpstr>
      <vt:lpstr>Open Sans</vt:lpstr>
      <vt:lpstr>Oswald</vt:lpstr>
      <vt:lpstr>Wingdings</vt:lpstr>
      <vt:lpstr>Arial</vt:lpstr>
      <vt:lpstr>Josefin Sans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Malta conference-PPT template</dc:title>
  <cp:lastModifiedBy>Irene  Bertana [EASPD]</cp:lastModifiedBy>
  <cp:revision>11</cp:revision>
  <dcterms:created xsi:type="dcterms:W3CDTF">2006-08-16T00:00:00Z</dcterms:created>
  <dcterms:modified xsi:type="dcterms:W3CDTF">2022-10-14T08:49:41Z</dcterms:modified>
  <dc:identifier>DAFJfg4UXJw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0x0101009C793A894098704D80FC50D69542FEE4</vt:lpwstr>
  </property>
  <property fmtid="{D5CDD505-2E9C-101B-9397-08002B2CF9AE}" pid="3" name="MediaServiceImageTags">
    <vt:lpwstr/>
  </property>
</Properties>
</file>