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3"/>
  </p:notesMasterIdLst>
  <p:sldIdLst>
    <p:sldId id="256" r:id="rId5"/>
    <p:sldId id="257" r:id="rId6"/>
    <p:sldId id="259" r:id="rId7"/>
    <p:sldId id="260" r:id="rId8"/>
    <p:sldId id="261" r:id="rId9"/>
    <p:sldId id="262" r:id="rId10"/>
    <p:sldId id="280" r:id="rId11"/>
    <p:sldId id="279" r:id="rId12"/>
    <p:sldId id="263" r:id="rId13"/>
    <p:sldId id="277" r:id="rId14"/>
    <p:sldId id="278" r:id="rId15"/>
    <p:sldId id="265" r:id="rId16"/>
    <p:sldId id="266" r:id="rId17"/>
    <p:sldId id="264" r:id="rId18"/>
    <p:sldId id="270" r:id="rId19"/>
    <p:sldId id="275" r:id="rId20"/>
    <p:sldId id="271" r:id="rId21"/>
    <p:sldId id="276" r:id="rId22"/>
  </p:sldIdLst>
  <p:sldSz cx="18288000" cy="10287000"/>
  <p:notesSz cx="6858000" cy="9144000"/>
  <p:embeddedFontLst>
    <p:embeddedFont>
      <p:font typeface="Calibri" panose="020F0502020204030204" pitchFamily="34" charset="0"/>
      <p:regular r:id="rId24"/>
      <p:bold r:id="rId25"/>
      <p:italic r:id="rId26"/>
      <p:boldItalic r:id="rId27"/>
    </p:embeddedFont>
    <p:embeddedFont>
      <p:font typeface="Oswald" panose="020B0604020202020204" charset="0"/>
      <p:regular r:id="rId28"/>
    </p:embeddedFont>
    <p:embeddedFont>
      <p:font typeface="Josefin Sans Regular" panose="020B0604020202020204" charset="0"/>
      <p:regular r:id="rId29"/>
    </p:embeddedFont>
    <p:embeddedFont>
      <p:font typeface="Segoe UI" panose="020B0502040204020203"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98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49FFCA-50B4-4E91-B4BD-32ED2B1274EE}" v="2" dt="2022-08-23T09:06:49.8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3015" autoAdjust="0"/>
  </p:normalViewPr>
  <p:slideViewPr>
    <p:cSldViewPr>
      <p:cViewPr varScale="1">
        <p:scale>
          <a:sx n="46" d="100"/>
          <a:sy n="46" d="100"/>
        </p:scale>
        <p:origin x="75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font" Target="fonts/font10.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vishi Rekhi [EASPD]" userId="ddad1592-e9e0-42af-9040-af62cc6b1840" providerId="ADAL" clId="{6749FFCA-50B4-4E91-B4BD-32ED2B1274EE}"/>
    <pc:docChg chg="modSld">
      <pc:chgData name="Tavishi Rekhi [EASPD]" userId="ddad1592-e9e0-42af-9040-af62cc6b1840" providerId="ADAL" clId="{6749FFCA-50B4-4E91-B4BD-32ED2B1274EE}" dt="2022-08-23T09:06:56.116" v="32" actId="1076"/>
      <pc:docMkLst>
        <pc:docMk/>
      </pc:docMkLst>
      <pc:sldChg chg="addSp modSp mod">
        <pc:chgData name="Tavishi Rekhi [EASPD]" userId="ddad1592-e9e0-42af-9040-af62cc6b1840" providerId="ADAL" clId="{6749FFCA-50B4-4E91-B4BD-32ED2B1274EE}" dt="2022-08-23T09:06:27.690" v="30" actId="207"/>
        <pc:sldMkLst>
          <pc:docMk/>
          <pc:sldMk cId="0" sldId="256"/>
        </pc:sldMkLst>
        <pc:spChg chg="add mod">
          <ac:chgData name="Tavishi Rekhi [EASPD]" userId="ddad1592-e9e0-42af-9040-af62cc6b1840" providerId="ADAL" clId="{6749FFCA-50B4-4E91-B4BD-32ED2B1274EE}" dt="2022-08-23T09:06:27.690" v="30" actId="207"/>
          <ac:spMkLst>
            <pc:docMk/>
            <pc:sldMk cId="0" sldId="256"/>
            <ac:spMk id="15" creationId="{B5022F7D-BB5E-1533-B523-8A8A4B3A7F71}"/>
          </ac:spMkLst>
        </pc:spChg>
      </pc:sldChg>
      <pc:sldChg chg="addSp modSp mod">
        <pc:chgData name="Tavishi Rekhi [EASPD]" userId="ddad1592-e9e0-42af-9040-af62cc6b1840" providerId="ADAL" clId="{6749FFCA-50B4-4E91-B4BD-32ED2B1274EE}" dt="2022-08-23T09:06:56.116" v="32" actId="1076"/>
        <pc:sldMkLst>
          <pc:docMk/>
          <pc:sldMk cId="3821540606" sldId="257"/>
        </pc:sldMkLst>
        <pc:spChg chg="add mod">
          <ac:chgData name="Tavishi Rekhi [EASPD]" userId="ddad1592-e9e0-42af-9040-af62cc6b1840" providerId="ADAL" clId="{6749FFCA-50B4-4E91-B4BD-32ED2B1274EE}" dt="2022-08-23T09:06:56.116" v="32" actId="1076"/>
          <ac:spMkLst>
            <pc:docMk/>
            <pc:sldMk cId="3821540606" sldId="257"/>
            <ac:spMk id="8" creationId="{068B8922-51B4-412D-1D10-D6FCA25ECEA6}"/>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3200" dirty="0">
                <a:solidFill>
                  <a:schemeClr val="tx1"/>
                </a:solidFill>
              </a:rPr>
              <a:t>Employees</a:t>
            </a:r>
            <a:r>
              <a:rPr lang="en-GB" sz="3200" baseline="0" dirty="0">
                <a:solidFill>
                  <a:schemeClr val="tx1"/>
                </a:solidFill>
              </a:rPr>
              <a:t> within </a:t>
            </a:r>
            <a:r>
              <a:rPr lang="en-GB" sz="3200" baseline="0" dirty="0" smtClean="0">
                <a:solidFill>
                  <a:schemeClr val="tx1"/>
                </a:solidFill>
              </a:rPr>
              <a:t>A</a:t>
            </a:r>
            <a:r>
              <a:rPr lang="mt-MT" sz="3200" baseline="0" dirty="0" smtClean="0">
                <a:solidFill>
                  <a:schemeClr val="tx1"/>
                </a:solidFill>
              </a:rPr>
              <a:t>ġ</a:t>
            </a:r>
            <a:r>
              <a:rPr lang="en-GB" sz="3200" baseline="0" dirty="0" err="1" smtClean="0">
                <a:solidFill>
                  <a:schemeClr val="tx1"/>
                </a:solidFill>
              </a:rPr>
              <a:t>enzija</a:t>
            </a:r>
            <a:r>
              <a:rPr lang="en-GB" sz="3200" baseline="0" dirty="0" smtClean="0">
                <a:solidFill>
                  <a:schemeClr val="tx1"/>
                </a:solidFill>
              </a:rPr>
              <a:t> Sapport</a:t>
            </a:r>
            <a:endParaRPr lang="en-GB" sz="3200" dirty="0">
              <a:solidFill>
                <a:schemeClr val="tx1"/>
              </a:solidFill>
            </a:endParaRPr>
          </a:p>
        </c:rich>
      </c:tx>
      <c:layout>
        <c:manualLayout>
          <c:xMode val="edge"/>
          <c:yMode val="edge"/>
          <c:x val="0.24652417962003453"/>
          <c:y val="5.0697091663535242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5404257272245117E-2"/>
          <c:y val="7.4414947578408844E-2"/>
          <c:w val="0.94948348020616591"/>
          <c:h val="0.83235190328325548"/>
        </c:manualLayout>
      </c:layout>
      <c:barChart>
        <c:barDir val="col"/>
        <c:grouping val="clustered"/>
        <c:varyColors val="0"/>
        <c:ser>
          <c:idx val="0"/>
          <c:order val="0"/>
          <c:tx>
            <c:strRef>
              <c:f>Sheet1!$B$1</c:f>
              <c:strCache>
                <c:ptCount val="1"/>
                <c:pt idx="0">
                  <c:v>In all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Employees</c:v>
                </c:pt>
              </c:strCache>
            </c:strRef>
          </c:cat>
          <c:val>
            <c:numRef>
              <c:f>Sheet1!$B$2</c:f>
              <c:numCache>
                <c:formatCode>General</c:formatCode>
                <c:ptCount val="1"/>
                <c:pt idx="0">
                  <c:v>600</c:v>
                </c:pt>
              </c:numCache>
            </c:numRef>
          </c:val>
          <c:extLst>
            <c:ext xmlns:c16="http://schemas.microsoft.com/office/drawing/2014/chart" uri="{C3380CC4-5D6E-409C-BE32-E72D297353CC}">
              <c16:uniqueId val="{00000000-608F-40EB-9A46-6A82A45CCC03}"/>
            </c:ext>
          </c:extLst>
        </c:ser>
        <c:ser>
          <c:idx val="1"/>
          <c:order val="1"/>
          <c:tx>
            <c:strRef>
              <c:f>Sheet1!$C$1</c:f>
              <c:strCache>
                <c:ptCount val="1"/>
                <c:pt idx="0">
                  <c:v>Services Sector </c:v>
                </c:pt>
              </c:strCache>
            </c:strRef>
          </c:tx>
          <c:spPr>
            <a:solidFill>
              <a:srgbClr val="D898B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Employees</c:v>
                </c:pt>
              </c:strCache>
            </c:strRef>
          </c:cat>
          <c:val>
            <c:numRef>
              <c:f>Sheet1!$C$2</c:f>
              <c:numCache>
                <c:formatCode>General</c:formatCode>
                <c:ptCount val="1"/>
                <c:pt idx="0">
                  <c:v>340</c:v>
                </c:pt>
              </c:numCache>
            </c:numRef>
          </c:val>
          <c:extLst>
            <c:ext xmlns:c16="http://schemas.microsoft.com/office/drawing/2014/chart" uri="{C3380CC4-5D6E-409C-BE32-E72D297353CC}">
              <c16:uniqueId val="{00000001-608F-40EB-9A46-6A82A45CCC03}"/>
            </c:ext>
          </c:extLst>
        </c:ser>
        <c:ser>
          <c:idx val="2"/>
          <c:order val="2"/>
          <c:tx>
            <c:strRef>
              <c:f>Sheet1!$D$1</c:f>
              <c:strCache>
                <c:ptCount val="1"/>
                <c:pt idx="0">
                  <c:v>Administrative staff.</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Employees</c:v>
                </c:pt>
              </c:strCache>
            </c:strRef>
          </c:cat>
          <c:val>
            <c:numRef>
              <c:f>Sheet1!$D$2</c:f>
              <c:numCache>
                <c:formatCode>General</c:formatCode>
                <c:ptCount val="1"/>
                <c:pt idx="0">
                  <c:v>260</c:v>
                </c:pt>
              </c:numCache>
            </c:numRef>
          </c:val>
          <c:extLst>
            <c:ext xmlns:c16="http://schemas.microsoft.com/office/drawing/2014/chart" uri="{C3380CC4-5D6E-409C-BE32-E72D297353CC}">
              <c16:uniqueId val="{00000002-608F-40EB-9A46-6A82A45CCC03}"/>
            </c:ext>
          </c:extLst>
        </c:ser>
        <c:dLbls>
          <c:showLegendKey val="0"/>
          <c:showVal val="0"/>
          <c:showCatName val="0"/>
          <c:showSerName val="0"/>
          <c:showPercent val="0"/>
          <c:showBubbleSize val="0"/>
        </c:dLbls>
        <c:gapWidth val="219"/>
        <c:overlap val="-27"/>
        <c:axId val="1706258975"/>
        <c:axId val="1706256063"/>
      </c:barChart>
      <c:catAx>
        <c:axId val="1706258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06256063"/>
        <c:crosses val="autoZero"/>
        <c:auto val="1"/>
        <c:lblAlgn val="ctr"/>
        <c:lblOffset val="100"/>
        <c:noMultiLvlLbl val="0"/>
      </c:catAx>
      <c:valAx>
        <c:axId val="17062560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06258975"/>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Infrastructure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Residential homes </c:v>
                </c:pt>
                <c:pt idx="1">
                  <c:v>Day Centres </c:v>
                </c:pt>
                <c:pt idx="2">
                  <c:v>NGO`s</c:v>
                </c:pt>
                <c:pt idx="3">
                  <c:v>Respite Services</c:v>
                </c:pt>
              </c:strCache>
            </c:strRef>
          </c:cat>
          <c:val>
            <c:numRef>
              <c:f>Sheet1!$B$2:$B$5</c:f>
              <c:numCache>
                <c:formatCode>General</c:formatCode>
                <c:ptCount val="4"/>
                <c:pt idx="0">
                  <c:v>11</c:v>
                </c:pt>
                <c:pt idx="1">
                  <c:v>13</c:v>
                </c:pt>
                <c:pt idx="2">
                  <c:v>17</c:v>
                </c:pt>
                <c:pt idx="3">
                  <c:v>4</c:v>
                </c:pt>
              </c:numCache>
            </c:numRef>
          </c:val>
          <c:extLst>
            <c:ext xmlns:c16="http://schemas.microsoft.com/office/drawing/2014/chart" uri="{C3380CC4-5D6E-409C-BE32-E72D297353CC}">
              <c16:uniqueId val="{00000000-75B3-4641-ACAA-EDB5C50CB4A2}"/>
            </c:ext>
          </c:extLst>
        </c:ser>
        <c:dLbls>
          <c:showLegendKey val="0"/>
          <c:showVal val="0"/>
          <c:showCatName val="0"/>
          <c:showSerName val="0"/>
          <c:showPercent val="0"/>
          <c:showBubbleSize val="0"/>
        </c:dLbls>
        <c:gapWidth val="219"/>
        <c:overlap val="-27"/>
        <c:axId val="1749041183"/>
        <c:axId val="1749040767"/>
      </c:barChart>
      <c:catAx>
        <c:axId val="1749041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749040767"/>
        <c:crosses val="autoZero"/>
        <c:auto val="1"/>
        <c:lblAlgn val="ctr"/>
        <c:lblOffset val="100"/>
        <c:noMultiLvlLbl val="0"/>
      </c:catAx>
      <c:valAx>
        <c:axId val="174904076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4904118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svg"/><Relationship Id="rId1" Type="http://schemas.openxmlformats.org/officeDocument/2006/relationships/image" Target="../media/image5.png"/><Relationship Id="rId6" Type="http://schemas.openxmlformats.org/officeDocument/2006/relationships/image" Target="../media/image24.svg"/><Relationship Id="rId5" Type="http://schemas.openxmlformats.org/officeDocument/2006/relationships/image" Target="../media/image7.png"/><Relationship Id="rId4" Type="http://schemas.openxmlformats.org/officeDocument/2006/relationships/image" Target="../media/image22.svg"/></Relationships>
</file>

<file path=ppt/diagrams/_rels/data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0.svg"/><Relationship Id="rId1" Type="http://schemas.openxmlformats.org/officeDocument/2006/relationships/image" Target="../media/image9.png"/><Relationship Id="rId4" Type="http://schemas.openxmlformats.org/officeDocument/2006/relationships/image" Target="../media/image3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svg"/><Relationship Id="rId1" Type="http://schemas.openxmlformats.org/officeDocument/2006/relationships/image" Target="../media/image5.png"/><Relationship Id="rId6" Type="http://schemas.openxmlformats.org/officeDocument/2006/relationships/image" Target="../media/image24.svg"/><Relationship Id="rId5" Type="http://schemas.openxmlformats.org/officeDocument/2006/relationships/image" Target="../media/image7.png"/><Relationship Id="rId4" Type="http://schemas.openxmlformats.org/officeDocument/2006/relationships/image" Target="../media/image22.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0.svg"/><Relationship Id="rId1" Type="http://schemas.openxmlformats.org/officeDocument/2006/relationships/image" Target="../media/image9.png"/><Relationship Id="rId4"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8EFE14-1891-4457-A100-14B02DAFC1E1}" type="doc">
      <dgm:prSet loTypeId="urn:microsoft.com/office/officeart/2005/8/layout/default" loCatId="list" qsTypeId="urn:microsoft.com/office/officeart/2005/8/quickstyle/simple2" qsCatId="simple" csTypeId="urn:microsoft.com/office/officeart/2005/8/colors/accent2_2" csCatId="accent2" phldr="1"/>
      <dgm:spPr/>
      <dgm:t>
        <a:bodyPr/>
        <a:lstStyle/>
        <a:p>
          <a:endParaRPr lang="en-US"/>
        </a:p>
      </dgm:t>
    </dgm:pt>
    <dgm:pt modelId="{15CE3A56-C10A-4F6B-8E16-3E0EEA72761B}">
      <dgm:prSet/>
      <dgm:spPr>
        <a:solidFill>
          <a:schemeClr val="accent5">
            <a:lumMod val="75000"/>
          </a:schemeClr>
        </a:solidFill>
      </dgm:spPr>
      <dgm:t>
        <a:bodyPr/>
        <a:lstStyle/>
        <a:p>
          <a:r>
            <a:rPr lang="en-GB" b="0" dirty="0"/>
            <a:t>Assessment </a:t>
          </a:r>
          <a:r>
            <a:rPr lang="mt-MT" b="0" dirty="0" smtClean="0"/>
            <a:t>&amp;</a:t>
          </a:r>
          <a:r>
            <a:rPr lang="en-GB" b="0" dirty="0" smtClean="0"/>
            <a:t> </a:t>
          </a:r>
          <a:r>
            <a:rPr lang="en-GB" b="0" dirty="0"/>
            <a:t>Intervention</a:t>
          </a:r>
          <a:endParaRPr lang="en-US" dirty="0"/>
        </a:p>
      </dgm:t>
    </dgm:pt>
    <dgm:pt modelId="{E5D28735-161F-42CC-9C88-603BEDA8325C}" type="parTrans" cxnId="{1D8E3427-7BE9-4E62-BD1D-A9F65805A3E4}">
      <dgm:prSet/>
      <dgm:spPr/>
      <dgm:t>
        <a:bodyPr/>
        <a:lstStyle/>
        <a:p>
          <a:endParaRPr lang="en-US"/>
        </a:p>
      </dgm:t>
    </dgm:pt>
    <dgm:pt modelId="{3EB34B94-C2BE-4808-8DDC-93F54B046907}" type="sibTrans" cxnId="{1D8E3427-7BE9-4E62-BD1D-A9F65805A3E4}">
      <dgm:prSet/>
      <dgm:spPr/>
      <dgm:t>
        <a:bodyPr/>
        <a:lstStyle/>
        <a:p>
          <a:endParaRPr lang="en-US"/>
        </a:p>
      </dgm:t>
    </dgm:pt>
    <dgm:pt modelId="{3F3C203A-AD78-4A12-A2DA-2ECEE6C8210E}">
      <dgm:prSet/>
      <dgm:spPr>
        <a:solidFill>
          <a:schemeClr val="accent5">
            <a:lumMod val="75000"/>
          </a:schemeClr>
        </a:solidFill>
      </dgm:spPr>
      <dgm:t>
        <a:bodyPr/>
        <a:lstStyle/>
        <a:p>
          <a:r>
            <a:rPr lang="en-GB" b="0" dirty="0"/>
            <a:t>Blue </a:t>
          </a:r>
          <a:r>
            <a:rPr lang="mt-MT" b="0" dirty="0" smtClean="0"/>
            <a:t>B</a:t>
          </a:r>
          <a:r>
            <a:rPr lang="en-GB" b="0" dirty="0" err="1" smtClean="0"/>
            <a:t>adge</a:t>
          </a:r>
          <a:r>
            <a:rPr lang="en-GB" b="0" dirty="0" smtClean="0"/>
            <a:t> </a:t>
          </a:r>
          <a:r>
            <a:rPr lang="en-GB" b="0" dirty="0"/>
            <a:t>Service</a:t>
          </a:r>
          <a:endParaRPr lang="en-US" dirty="0"/>
        </a:p>
      </dgm:t>
    </dgm:pt>
    <dgm:pt modelId="{54BD00D3-8E4B-422B-B1CC-D9BCE5147EBC}" type="parTrans" cxnId="{B84051F2-7DE5-4752-A316-2380D155A5D0}">
      <dgm:prSet/>
      <dgm:spPr/>
      <dgm:t>
        <a:bodyPr/>
        <a:lstStyle/>
        <a:p>
          <a:endParaRPr lang="en-US"/>
        </a:p>
      </dgm:t>
    </dgm:pt>
    <dgm:pt modelId="{40A41183-6BEE-4EE5-A434-8DDA76C27497}" type="sibTrans" cxnId="{B84051F2-7DE5-4752-A316-2380D155A5D0}">
      <dgm:prSet/>
      <dgm:spPr/>
      <dgm:t>
        <a:bodyPr/>
        <a:lstStyle/>
        <a:p>
          <a:endParaRPr lang="en-US"/>
        </a:p>
      </dgm:t>
    </dgm:pt>
    <dgm:pt modelId="{49A13C2D-8482-4B02-A6D4-45CAEE2A3600}">
      <dgm:prSet/>
      <dgm:spPr>
        <a:solidFill>
          <a:schemeClr val="accent5">
            <a:lumMod val="75000"/>
          </a:schemeClr>
        </a:solidFill>
      </dgm:spPr>
      <dgm:t>
        <a:bodyPr/>
        <a:lstStyle/>
        <a:p>
          <a:r>
            <a:rPr lang="en-GB" b="0" dirty="0"/>
            <a:t>Community </a:t>
          </a:r>
          <a:r>
            <a:rPr lang="en-GB" b="0" dirty="0" smtClean="0"/>
            <a:t>Service</a:t>
          </a:r>
          <a:r>
            <a:rPr lang="mt-MT" b="0" dirty="0" smtClean="0"/>
            <a:t>s</a:t>
          </a:r>
          <a:endParaRPr lang="en-US" dirty="0"/>
        </a:p>
      </dgm:t>
    </dgm:pt>
    <dgm:pt modelId="{86ADCBFA-5A21-4865-A518-549D6E2BBA7D}" type="parTrans" cxnId="{5F0C4A3A-7218-446C-A1B2-B313AD8DE794}">
      <dgm:prSet/>
      <dgm:spPr/>
      <dgm:t>
        <a:bodyPr/>
        <a:lstStyle/>
        <a:p>
          <a:endParaRPr lang="en-US"/>
        </a:p>
      </dgm:t>
    </dgm:pt>
    <dgm:pt modelId="{9FED77A1-5153-4270-AD11-F5357366AFA3}" type="sibTrans" cxnId="{5F0C4A3A-7218-446C-A1B2-B313AD8DE794}">
      <dgm:prSet/>
      <dgm:spPr/>
      <dgm:t>
        <a:bodyPr/>
        <a:lstStyle/>
        <a:p>
          <a:endParaRPr lang="en-US"/>
        </a:p>
      </dgm:t>
    </dgm:pt>
    <dgm:pt modelId="{A0D1648F-AAA9-4781-AC6C-30851D66EDD4}">
      <dgm:prSet/>
      <dgm:spPr>
        <a:solidFill>
          <a:schemeClr val="accent5">
            <a:lumMod val="75000"/>
          </a:schemeClr>
        </a:solidFill>
      </dgm:spPr>
      <dgm:t>
        <a:bodyPr/>
        <a:lstStyle/>
        <a:p>
          <a:r>
            <a:rPr lang="en-GB" b="0" dirty="0" smtClean="0"/>
            <a:t>Independent </a:t>
          </a:r>
        </a:p>
        <a:p>
          <a:r>
            <a:rPr lang="en-GB" b="0" dirty="0" smtClean="0"/>
            <a:t>Community</a:t>
          </a:r>
        </a:p>
        <a:p>
          <a:r>
            <a:rPr lang="en-GB" b="0" dirty="0" smtClean="0"/>
            <a:t>Living </a:t>
          </a:r>
          <a:r>
            <a:rPr lang="en-GB" b="0" dirty="0" smtClean="0"/>
            <a:t>Monitoring </a:t>
          </a:r>
          <a:endParaRPr lang="en-US" dirty="0"/>
        </a:p>
      </dgm:t>
    </dgm:pt>
    <dgm:pt modelId="{B8C68965-770A-4133-90D6-87676DB27863}" type="parTrans" cxnId="{1D25BF1D-FC95-453B-9EAE-BD29A7F3C3CA}">
      <dgm:prSet/>
      <dgm:spPr/>
      <dgm:t>
        <a:bodyPr/>
        <a:lstStyle/>
        <a:p>
          <a:endParaRPr lang="en-US"/>
        </a:p>
      </dgm:t>
    </dgm:pt>
    <dgm:pt modelId="{AFD47866-8F44-42AD-970E-5A234003EBF8}" type="sibTrans" cxnId="{1D25BF1D-FC95-453B-9EAE-BD29A7F3C3CA}">
      <dgm:prSet/>
      <dgm:spPr/>
      <dgm:t>
        <a:bodyPr/>
        <a:lstStyle/>
        <a:p>
          <a:endParaRPr lang="en-US"/>
        </a:p>
      </dgm:t>
    </dgm:pt>
    <dgm:pt modelId="{AC3EFF6A-3DFC-4C93-886B-29AF4BADB449}">
      <dgm:prSet/>
      <dgm:spPr>
        <a:solidFill>
          <a:schemeClr val="accent5">
            <a:lumMod val="75000"/>
          </a:schemeClr>
        </a:solidFill>
      </dgm:spPr>
      <dgm:t>
        <a:bodyPr/>
        <a:lstStyle/>
        <a:p>
          <a:r>
            <a:rPr lang="en-GB" b="0" dirty="0"/>
            <a:t>People </a:t>
          </a:r>
          <a:r>
            <a:rPr lang="mt-MT" b="0" dirty="0" smtClean="0"/>
            <a:t>A</a:t>
          </a:r>
          <a:r>
            <a:rPr lang="en-GB" b="0" dirty="0" err="1" smtClean="0"/>
            <a:t>ssistance</a:t>
          </a:r>
          <a:r>
            <a:rPr lang="en-GB" b="0" dirty="0" smtClean="0"/>
            <a:t> </a:t>
          </a:r>
          <a:r>
            <a:rPr lang="mt-MT" b="0" dirty="0" smtClean="0"/>
            <a:t>S</a:t>
          </a:r>
          <a:r>
            <a:rPr lang="en-GB" b="0" dirty="0" err="1" smtClean="0"/>
            <a:t>chemes</a:t>
          </a:r>
          <a:endParaRPr lang="en-US" dirty="0"/>
        </a:p>
      </dgm:t>
    </dgm:pt>
    <dgm:pt modelId="{AFFE6453-8F29-4DBE-B30C-9A26AEE2108C}" type="parTrans" cxnId="{FBAA8BFC-9F59-405E-8913-908602187C75}">
      <dgm:prSet/>
      <dgm:spPr/>
      <dgm:t>
        <a:bodyPr/>
        <a:lstStyle/>
        <a:p>
          <a:endParaRPr lang="en-US"/>
        </a:p>
      </dgm:t>
    </dgm:pt>
    <dgm:pt modelId="{D00FEFC9-90F7-4A1C-AE99-D426FADAFDD9}" type="sibTrans" cxnId="{FBAA8BFC-9F59-405E-8913-908602187C75}">
      <dgm:prSet/>
      <dgm:spPr/>
      <dgm:t>
        <a:bodyPr/>
        <a:lstStyle/>
        <a:p>
          <a:endParaRPr lang="en-US"/>
        </a:p>
      </dgm:t>
    </dgm:pt>
    <dgm:pt modelId="{2C42BA6E-7556-4491-8041-D3D410CACF31}">
      <dgm:prSet/>
      <dgm:spPr>
        <a:solidFill>
          <a:schemeClr val="accent5">
            <a:lumMod val="75000"/>
          </a:schemeClr>
        </a:solidFill>
      </dgm:spPr>
      <dgm:t>
        <a:bodyPr/>
        <a:lstStyle/>
        <a:p>
          <a:r>
            <a:rPr lang="en-GB" b="0" dirty="0"/>
            <a:t>Day </a:t>
          </a:r>
          <a:r>
            <a:rPr lang="en-GB" b="0" dirty="0" smtClean="0"/>
            <a:t>Service</a:t>
          </a:r>
          <a:r>
            <a:rPr lang="mt-MT" b="0" dirty="0" smtClean="0"/>
            <a:t>s</a:t>
          </a:r>
          <a:endParaRPr lang="en-US" dirty="0"/>
        </a:p>
      </dgm:t>
    </dgm:pt>
    <dgm:pt modelId="{CF9024ED-1BDB-4DEA-BBFC-E54D3BF0A081}" type="parTrans" cxnId="{BC4A29D6-EB70-4EBE-89A3-D6F5F941A07E}">
      <dgm:prSet/>
      <dgm:spPr/>
      <dgm:t>
        <a:bodyPr/>
        <a:lstStyle/>
        <a:p>
          <a:endParaRPr lang="en-US"/>
        </a:p>
      </dgm:t>
    </dgm:pt>
    <dgm:pt modelId="{59067025-F4F8-4F50-B237-8918D803BF70}" type="sibTrans" cxnId="{BC4A29D6-EB70-4EBE-89A3-D6F5F941A07E}">
      <dgm:prSet/>
      <dgm:spPr/>
      <dgm:t>
        <a:bodyPr/>
        <a:lstStyle/>
        <a:p>
          <a:endParaRPr lang="en-US"/>
        </a:p>
      </dgm:t>
    </dgm:pt>
    <dgm:pt modelId="{0CD7C6E6-85C1-4A20-ACA9-DF3A01DD4B20}">
      <dgm:prSet/>
      <dgm:spPr>
        <a:solidFill>
          <a:schemeClr val="accent5">
            <a:lumMod val="75000"/>
          </a:schemeClr>
        </a:solidFill>
      </dgm:spPr>
      <dgm:t>
        <a:bodyPr/>
        <a:lstStyle/>
        <a:p>
          <a:r>
            <a:rPr lang="en-GB" b="0" dirty="0"/>
            <a:t>Residential </a:t>
          </a:r>
          <a:r>
            <a:rPr lang="en-GB" b="0" dirty="0" smtClean="0"/>
            <a:t>Service</a:t>
          </a:r>
          <a:r>
            <a:rPr lang="mt-MT" b="0" dirty="0" smtClean="0"/>
            <a:t>s</a:t>
          </a:r>
          <a:endParaRPr lang="en-US" dirty="0"/>
        </a:p>
      </dgm:t>
    </dgm:pt>
    <dgm:pt modelId="{188A55C3-3CA0-4CFE-8383-E6335857CD70}" type="parTrans" cxnId="{E783F3E5-DA02-42EB-BDE0-E3A44A2CC969}">
      <dgm:prSet/>
      <dgm:spPr/>
      <dgm:t>
        <a:bodyPr/>
        <a:lstStyle/>
        <a:p>
          <a:endParaRPr lang="en-US"/>
        </a:p>
      </dgm:t>
    </dgm:pt>
    <dgm:pt modelId="{BFD5C5EA-FF47-49BE-A0A7-4EA95FE89907}" type="sibTrans" cxnId="{E783F3E5-DA02-42EB-BDE0-E3A44A2CC969}">
      <dgm:prSet/>
      <dgm:spPr/>
      <dgm:t>
        <a:bodyPr/>
        <a:lstStyle/>
        <a:p>
          <a:endParaRPr lang="en-US"/>
        </a:p>
      </dgm:t>
    </dgm:pt>
    <dgm:pt modelId="{BFD418BB-137D-4389-B40F-768EB8E11B3E}">
      <dgm:prSet/>
      <dgm:spPr>
        <a:solidFill>
          <a:schemeClr val="accent5">
            <a:lumMod val="75000"/>
          </a:schemeClr>
        </a:solidFill>
      </dgm:spPr>
      <dgm:t>
        <a:bodyPr/>
        <a:lstStyle/>
        <a:p>
          <a:r>
            <a:rPr lang="en-GB" b="0"/>
            <a:t>NGO Service</a:t>
          </a:r>
          <a:endParaRPr lang="en-US"/>
        </a:p>
      </dgm:t>
    </dgm:pt>
    <dgm:pt modelId="{E64480E8-645F-464E-B3A4-B75C1DA7E058}" type="parTrans" cxnId="{F0C175D1-D729-4EFC-9136-64D666416F4B}">
      <dgm:prSet/>
      <dgm:spPr/>
      <dgm:t>
        <a:bodyPr/>
        <a:lstStyle/>
        <a:p>
          <a:endParaRPr lang="en-US"/>
        </a:p>
      </dgm:t>
    </dgm:pt>
    <dgm:pt modelId="{4B65A3D9-FE43-45D7-87AB-47AE8854E573}" type="sibTrans" cxnId="{F0C175D1-D729-4EFC-9136-64D666416F4B}">
      <dgm:prSet/>
      <dgm:spPr/>
      <dgm:t>
        <a:bodyPr/>
        <a:lstStyle/>
        <a:p>
          <a:endParaRPr lang="en-US"/>
        </a:p>
      </dgm:t>
    </dgm:pt>
    <dgm:pt modelId="{ABC12D4D-A1FE-4BE6-80AB-4E52BADBB64E}">
      <dgm:prSet/>
      <dgm:spPr>
        <a:solidFill>
          <a:schemeClr val="accent5">
            <a:lumMod val="75000"/>
          </a:schemeClr>
        </a:solidFill>
      </dgm:spPr>
      <dgm:t>
        <a:bodyPr/>
        <a:lstStyle/>
        <a:p>
          <a:r>
            <a:rPr lang="en-GB" b="0" dirty="0"/>
            <a:t>Respite </a:t>
          </a:r>
          <a:r>
            <a:rPr lang="en-GB" b="0" dirty="0" smtClean="0"/>
            <a:t>Service</a:t>
          </a:r>
          <a:r>
            <a:rPr lang="mt-MT" b="0" dirty="0" smtClean="0"/>
            <a:t>s</a:t>
          </a:r>
          <a:endParaRPr lang="en-US" dirty="0"/>
        </a:p>
      </dgm:t>
    </dgm:pt>
    <dgm:pt modelId="{1509901B-06FE-49BC-BDE1-9FD2ED36F32C}" type="parTrans" cxnId="{303BA412-F1AF-416D-8545-3CB571CDE4F5}">
      <dgm:prSet/>
      <dgm:spPr/>
      <dgm:t>
        <a:bodyPr/>
        <a:lstStyle/>
        <a:p>
          <a:endParaRPr lang="en-US"/>
        </a:p>
      </dgm:t>
    </dgm:pt>
    <dgm:pt modelId="{DC579493-88C7-4D89-A75E-94428F6891EB}" type="sibTrans" cxnId="{303BA412-F1AF-416D-8545-3CB571CDE4F5}">
      <dgm:prSet/>
      <dgm:spPr/>
      <dgm:t>
        <a:bodyPr/>
        <a:lstStyle/>
        <a:p>
          <a:endParaRPr lang="en-US"/>
        </a:p>
      </dgm:t>
    </dgm:pt>
    <dgm:pt modelId="{027CF383-73D5-40EC-BA30-6AB66038798F}">
      <dgm:prSet/>
      <dgm:spPr>
        <a:solidFill>
          <a:schemeClr val="accent5">
            <a:lumMod val="75000"/>
          </a:schemeClr>
        </a:solidFill>
      </dgm:spPr>
      <dgm:t>
        <a:bodyPr/>
        <a:lstStyle/>
        <a:p>
          <a:r>
            <a:rPr lang="en-GB" b="0" dirty="0"/>
            <a:t>Sign Language </a:t>
          </a:r>
          <a:r>
            <a:rPr lang="en-GB" b="0" dirty="0" smtClean="0"/>
            <a:t> </a:t>
          </a:r>
          <a:r>
            <a:rPr lang="en-GB" b="0" dirty="0" smtClean="0"/>
            <a:t>Interpretation</a:t>
          </a:r>
          <a:endParaRPr lang="en-US" dirty="0"/>
        </a:p>
      </dgm:t>
    </dgm:pt>
    <dgm:pt modelId="{A796C6D3-770F-486F-86B2-C2F24F7A3F84}" type="parTrans" cxnId="{5FE4BC74-6BCC-4D74-AF0B-DE442C03AA1A}">
      <dgm:prSet/>
      <dgm:spPr/>
      <dgm:t>
        <a:bodyPr/>
        <a:lstStyle/>
        <a:p>
          <a:endParaRPr lang="en-US"/>
        </a:p>
      </dgm:t>
    </dgm:pt>
    <dgm:pt modelId="{15D5A0FB-D69E-4673-963A-544BFC197FC1}" type="sibTrans" cxnId="{5FE4BC74-6BCC-4D74-AF0B-DE442C03AA1A}">
      <dgm:prSet/>
      <dgm:spPr/>
      <dgm:t>
        <a:bodyPr/>
        <a:lstStyle/>
        <a:p>
          <a:endParaRPr lang="en-US"/>
        </a:p>
      </dgm:t>
    </dgm:pt>
    <dgm:pt modelId="{72701A0E-56D4-4B28-A42F-7CE678D553E3}">
      <dgm:prSet/>
      <dgm:spPr>
        <a:solidFill>
          <a:schemeClr val="accent5">
            <a:lumMod val="75000"/>
          </a:schemeClr>
        </a:solidFill>
      </dgm:spPr>
      <dgm:t>
        <a:bodyPr/>
        <a:lstStyle/>
        <a:p>
          <a:r>
            <a:rPr lang="en-GB" b="0" dirty="0" smtClean="0"/>
            <a:t>Sonia Tanti Independent Living Centre </a:t>
          </a:r>
          <a:endParaRPr lang="en-US" dirty="0"/>
        </a:p>
      </dgm:t>
    </dgm:pt>
    <dgm:pt modelId="{5B6501BC-B74A-4882-A76A-B364D6A6DC8A}" type="parTrans" cxnId="{F8BA068C-1F9D-40EA-83A0-25E279909C51}">
      <dgm:prSet/>
      <dgm:spPr/>
      <dgm:t>
        <a:bodyPr/>
        <a:lstStyle/>
        <a:p>
          <a:endParaRPr lang="en-US"/>
        </a:p>
      </dgm:t>
    </dgm:pt>
    <dgm:pt modelId="{3DFF738E-129B-41AC-9A60-53622F335BBB}" type="sibTrans" cxnId="{F8BA068C-1F9D-40EA-83A0-25E279909C51}">
      <dgm:prSet/>
      <dgm:spPr/>
      <dgm:t>
        <a:bodyPr/>
        <a:lstStyle/>
        <a:p>
          <a:endParaRPr lang="en-US"/>
        </a:p>
      </dgm:t>
    </dgm:pt>
    <dgm:pt modelId="{40E8E8CA-449B-471C-BE57-13BF9E088538}">
      <dgm:prSet/>
      <dgm:spPr>
        <a:solidFill>
          <a:schemeClr val="accent5">
            <a:lumMod val="75000"/>
          </a:schemeClr>
        </a:solidFill>
      </dgm:spPr>
      <dgm:t>
        <a:bodyPr/>
        <a:lstStyle/>
        <a:p>
          <a:r>
            <a:rPr lang="en-US" dirty="0" smtClean="0"/>
            <a:t>Access to Communication &amp; Technology Unit </a:t>
          </a:r>
          <a:endParaRPr lang="en-US" dirty="0"/>
        </a:p>
      </dgm:t>
    </dgm:pt>
    <dgm:pt modelId="{E75857C9-D3F4-490F-AF99-3C457CC80A6F}" type="parTrans" cxnId="{EF289D85-BF6C-4D14-B8BF-C68ABF497FB3}">
      <dgm:prSet/>
      <dgm:spPr/>
      <dgm:t>
        <a:bodyPr/>
        <a:lstStyle/>
        <a:p>
          <a:endParaRPr lang="en-US"/>
        </a:p>
      </dgm:t>
    </dgm:pt>
    <dgm:pt modelId="{03551158-6CF5-4902-8CAB-033BD4D38806}" type="sibTrans" cxnId="{EF289D85-BF6C-4D14-B8BF-C68ABF497FB3}">
      <dgm:prSet/>
      <dgm:spPr/>
      <dgm:t>
        <a:bodyPr/>
        <a:lstStyle/>
        <a:p>
          <a:endParaRPr lang="en-US"/>
        </a:p>
      </dgm:t>
    </dgm:pt>
    <dgm:pt modelId="{A31B3C52-8F2E-497D-946A-F67F8021E044}">
      <dgm:prSet/>
      <dgm:spPr>
        <a:solidFill>
          <a:schemeClr val="accent5">
            <a:lumMod val="75000"/>
          </a:schemeClr>
        </a:solidFill>
      </dgm:spPr>
      <dgm:t>
        <a:bodyPr/>
        <a:lstStyle/>
        <a:p>
          <a:r>
            <a:rPr lang="en-GB" b="0" dirty="0"/>
            <a:t>Way to </a:t>
          </a:r>
          <a:r>
            <a:rPr lang="en-GB" b="0" dirty="0" smtClean="0"/>
            <a:t>Work</a:t>
          </a:r>
          <a:endParaRPr lang="en-US" dirty="0"/>
        </a:p>
      </dgm:t>
    </dgm:pt>
    <dgm:pt modelId="{DCA5296C-6874-4A5F-8E67-5E88923E9E68}" type="parTrans" cxnId="{8C4387DD-EA72-4669-A4BE-80702E9DD06C}">
      <dgm:prSet/>
      <dgm:spPr/>
      <dgm:t>
        <a:bodyPr/>
        <a:lstStyle/>
        <a:p>
          <a:endParaRPr lang="en-US"/>
        </a:p>
      </dgm:t>
    </dgm:pt>
    <dgm:pt modelId="{189F7AE2-E345-4691-8DC3-9E5898F4214E}" type="sibTrans" cxnId="{8C4387DD-EA72-4669-A4BE-80702E9DD06C}">
      <dgm:prSet/>
      <dgm:spPr/>
      <dgm:t>
        <a:bodyPr/>
        <a:lstStyle/>
        <a:p>
          <a:endParaRPr lang="en-US"/>
        </a:p>
      </dgm:t>
    </dgm:pt>
    <dgm:pt modelId="{D1FE5B7C-588D-4C15-93A5-25AC9561CE5E}">
      <dgm:prSet/>
      <dgm:spPr>
        <a:solidFill>
          <a:schemeClr val="accent5">
            <a:lumMod val="75000"/>
          </a:schemeClr>
        </a:solidFill>
      </dgm:spPr>
      <dgm:t>
        <a:bodyPr/>
        <a:lstStyle/>
        <a:p>
          <a:r>
            <a:rPr lang="en-GB" b="0" dirty="0"/>
            <a:t>Sharing </a:t>
          </a:r>
          <a:r>
            <a:rPr lang="mt-MT" b="0" dirty="0" smtClean="0"/>
            <a:t>L</a:t>
          </a:r>
          <a:r>
            <a:rPr lang="en-GB" b="0" dirty="0" err="1" smtClean="0"/>
            <a:t>ives</a:t>
          </a:r>
          <a:endParaRPr lang="en-US" dirty="0"/>
        </a:p>
      </dgm:t>
    </dgm:pt>
    <dgm:pt modelId="{CE4A9358-B9C1-41D9-824A-4C4DA882F317}" type="parTrans" cxnId="{D59CBDE1-E7F0-4680-A5C5-BAF9FC10F6F2}">
      <dgm:prSet/>
      <dgm:spPr/>
      <dgm:t>
        <a:bodyPr/>
        <a:lstStyle/>
        <a:p>
          <a:endParaRPr lang="en-US"/>
        </a:p>
      </dgm:t>
    </dgm:pt>
    <dgm:pt modelId="{5139CF52-759A-425C-8690-75322D2F7AD2}" type="sibTrans" cxnId="{D59CBDE1-E7F0-4680-A5C5-BAF9FC10F6F2}">
      <dgm:prSet/>
      <dgm:spPr/>
      <dgm:t>
        <a:bodyPr/>
        <a:lstStyle/>
        <a:p>
          <a:endParaRPr lang="en-US"/>
        </a:p>
      </dgm:t>
    </dgm:pt>
    <dgm:pt modelId="{F883C86C-E34F-407B-A7A0-0308E7870F5D}">
      <dgm:prSet/>
      <dgm:spPr>
        <a:solidFill>
          <a:schemeClr val="accent5">
            <a:lumMod val="75000"/>
          </a:schemeClr>
        </a:solidFill>
      </dgm:spPr>
      <dgm:t>
        <a:bodyPr/>
        <a:lstStyle/>
        <a:p>
          <a:r>
            <a:rPr lang="en-GB" b="0" dirty="0" smtClean="0"/>
            <a:t>Helpline</a:t>
          </a:r>
          <a:endParaRPr lang="en-US" dirty="0"/>
        </a:p>
      </dgm:t>
    </dgm:pt>
    <dgm:pt modelId="{79B647F4-9154-4273-87E9-8D419087726F}" type="parTrans" cxnId="{BF40C937-AF29-4623-B3B5-06DE69BECD0A}">
      <dgm:prSet/>
      <dgm:spPr/>
      <dgm:t>
        <a:bodyPr/>
        <a:lstStyle/>
        <a:p>
          <a:endParaRPr lang="en-US"/>
        </a:p>
      </dgm:t>
    </dgm:pt>
    <dgm:pt modelId="{88721998-E7B3-4F59-A45A-1F9648DF1A9A}" type="sibTrans" cxnId="{BF40C937-AF29-4623-B3B5-06DE69BECD0A}">
      <dgm:prSet/>
      <dgm:spPr/>
      <dgm:t>
        <a:bodyPr/>
        <a:lstStyle/>
        <a:p>
          <a:endParaRPr lang="en-US"/>
        </a:p>
      </dgm:t>
    </dgm:pt>
    <dgm:pt modelId="{D9010C35-DF75-43AF-B013-AAE6762A18FE}" type="pres">
      <dgm:prSet presAssocID="{1A8EFE14-1891-4457-A100-14B02DAFC1E1}" presName="diagram" presStyleCnt="0">
        <dgm:presLayoutVars>
          <dgm:dir/>
          <dgm:resizeHandles val="exact"/>
        </dgm:presLayoutVars>
      </dgm:prSet>
      <dgm:spPr/>
      <dgm:t>
        <a:bodyPr/>
        <a:lstStyle/>
        <a:p>
          <a:endParaRPr lang="en-US"/>
        </a:p>
      </dgm:t>
    </dgm:pt>
    <dgm:pt modelId="{35A9B528-CA34-4251-B04C-DEE700648190}" type="pres">
      <dgm:prSet presAssocID="{15CE3A56-C10A-4F6B-8E16-3E0EEA72761B}" presName="node" presStyleLbl="node1" presStyleIdx="0" presStyleCnt="15">
        <dgm:presLayoutVars>
          <dgm:bulletEnabled val="1"/>
        </dgm:presLayoutVars>
      </dgm:prSet>
      <dgm:spPr/>
      <dgm:t>
        <a:bodyPr/>
        <a:lstStyle/>
        <a:p>
          <a:endParaRPr lang="en-US"/>
        </a:p>
      </dgm:t>
    </dgm:pt>
    <dgm:pt modelId="{900D1E79-1791-412A-AD30-C6E172474A1B}" type="pres">
      <dgm:prSet presAssocID="{3EB34B94-C2BE-4808-8DDC-93F54B046907}" presName="sibTrans" presStyleCnt="0"/>
      <dgm:spPr/>
    </dgm:pt>
    <dgm:pt modelId="{BCCFCDC8-A84E-4447-A5FB-9DD17C08F15F}" type="pres">
      <dgm:prSet presAssocID="{3F3C203A-AD78-4A12-A2DA-2ECEE6C8210E}" presName="node" presStyleLbl="node1" presStyleIdx="1" presStyleCnt="15">
        <dgm:presLayoutVars>
          <dgm:bulletEnabled val="1"/>
        </dgm:presLayoutVars>
      </dgm:prSet>
      <dgm:spPr/>
      <dgm:t>
        <a:bodyPr/>
        <a:lstStyle/>
        <a:p>
          <a:endParaRPr lang="en-US"/>
        </a:p>
      </dgm:t>
    </dgm:pt>
    <dgm:pt modelId="{AC0E476E-A9BC-46FB-AEE6-0182F312E19B}" type="pres">
      <dgm:prSet presAssocID="{40A41183-6BEE-4EE5-A434-8DDA76C27497}" presName="sibTrans" presStyleCnt="0"/>
      <dgm:spPr/>
    </dgm:pt>
    <dgm:pt modelId="{D6A5BFEF-FA18-4B3D-A951-0660DF6654C2}" type="pres">
      <dgm:prSet presAssocID="{49A13C2D-8482-4B02-A6D4-45CAEE2A3600}" presName="node" presStyleLbl="node1" presStyleIdx="2" presStyleCnt="15">
        <dgm:presLayoutVars>
          <dgm:bulletEnabled val="1"/>
        </dgm:presLayoutVars>
      </dgm:prSet>
      <dgm:spPr/>
      <dgm:t>
        <a:bodyPr/>
        <a:lstStyle/>
        <a:p>
          <a:endParaRPr lang="en-US"/>
        </a:p>
      </dgm:t>
    </dgm:pt>
    <dgm:pt modelId="{EA8459A2-6764-484A-8E18-B4982E819C21}" type="pres">
      <dgm:prSet presAssocID="{9FED77A1-5153-4270-AD11-F5357366AFA3}" presName="sibTrans" presStyleCnt="0"/>
      <dgm:spPr/>
    </dgm:pt>
    <dgm:pt modelId="{2CC904C9-FFD7-4347-B939-C374B22B9CD5}" type="pres">
      <dgm:prSet presAssocID="{A0D1648F-AAA9-4781-AC6C-30851D66EDD4}" presName="node" presStyleLbl="node1" presStyleIdx="3" presStyleCnt="15">
        <dgm:presLayoutVars>
          <dgm:bulletEnabled val="1"/>
        </dgm:presLayoutVars>
      </dgm:prSet>
      <dgm:spPr/>
      <dgm:t>
        <a:bodyPr/>
        <a:lstStyle/>
        <a:p>
          <a:endParaRPr lang="en-US"/>
        </a:p>
      </dgm:t>
    </dgm:pt>
    <dgm:pt modelId="{6EE1DF0C-CCAE-42E9-B105-CAE34F74DE6C}" type="pres">
      <dgm:prSet presAssocID="{AFD47866-8F44-42AD-970E-5A234003EBF8}" presName="sibTrans" presStyleCnt="0"/>
      <dgm:spPr/>
    </dgm:pt>
    <dgm:pt modelId="{F1A90201-EF6F-47FF-8C46-08428953D1E6}" type="pres">
      <dgm:prSet presAssocID="{AC3EFF6A-3DFC-4C93-886B-29AF4BADB449}" presName="node" presStyleLbl="node1" presStyleIdx="4" presStyleCnt="15">
        <dgm:presLayoutVars>
          <dgm:bulletEnabled val="1"/>
        </dgm:presLayoutVars>
      </dgm:prSet>
      <dgm:spPr/>
      <dgm:t>
        <a:bodyPr/>
        <a:lstStyle/>
        <a:p>
          <a:endParaRPr lang="en-US"/>
        </a:p>
      </dgm:t>
    </dgm:pt>
    <dgm:pt modelId="{BFA5F9B6-BF96-4E96-A440-755636F379EF}" type="pres">
      <dgm:prSet presAssocID="{D00FEFC9-90F7-4A1C-AE99-D426FADAFDD9}" presName="sibTrans" presStyleCnt="0"/>
      <dgm:spPr/>
    </dgm:pt>
    <dgm:pt modelId="{6F2C9168-C923-440F-9129-0BEA43437DC4}" type="pres">
      <dgm:prSet presAssocID="{2C42BA6E-7556-4491-8041-D3D410CACF31}" presName="node" presStyleLbl="node1" presStyleIdx="5" presStyleCnt="15">
        <dgm:presLayoutVars>
          <dgm:bulletEnabled val="1"/>
        </dgm:presLayoutVars>
      </dgm:prSet>
      <dgm:spPr/>
      <dgm:t>
        <a:bodyPr/>
        <a:lstStyle/>
        <a:p>
          <a:endParaRPr lang="en-US"/>
        </a:p>
      </dgm:t>
    </dgm:pt>
    <dgm:pt modelId="{8D9CA080-D74A-4837-B0FB-F940257A9A8D}" type="pres">
      <dgm:prSet presAssocID="{59067025-F4F8-4F50-B237-8918D803BF70}" presName="sibTrans" presStyleCnt="0"/>
      <dgm:spPr/>
    </dgm:pt>
    <dgm:pt modelId="{3639EF20-CAA0-436B-A7D3-F2E9C770447A}" type="pres">
      <dgm:prSet presAssocID="{0CD7C6E6-85C1-4A20-ACA9-DF3A01DD4B20}" presName="node" presStyleLbl="node1" presStyleIdx="6" presStyleCnt="15">
        <dgm:presLayoutVars>
          <dgm:bulletEnabled val="1"/>
        </dgm:presLayoutVars>
      </dgm:prSet>
      <dgm:spPr/>
      <dgm:t>
        <a:bodyPr/>
        <a:lstStyle/>
        <a:p>
          <a:endParaRPr lang="en-US"/>
        </a:p>
      </dgm:t>
    </dgm:pt>
    <dgm:pt modelId="{D8CB22A0-FEA8-4E71-B2D8-38B4DBE7BEA1}" type="pres">
      <dgm:prSet presAssocID="{BFD5C5EA-FF47-49BE-A0A7-4EA95FE89907}" presName="sibTrans" presStyleCnt="0"/>
      <dgm:spPr/>
    </dgm:pt>
    <dgm:pt modelId="{DE47B7E3-0AFF-43C5-A912-1C299B20D618}" type="pres">
      <dgm:prSet presAssocID="{BFD418BB-137D-4389-B40F-768EB8E11B3E}" presName="node" presStyleLbl="node1" presStyleIdx="7" presStyleCnt="15">
        <dgm:presLayoutVars>
          <dgm:bulletEnabled val="1"/>
        </dgm:presLayoutVars>
      </dgm:prSet>
      <dgm:spPr/>
      <dgm:t>
        <a:bodyPr/>
        <a:lstStyle/>
        <a:p>
          <a:endParaRPr lang="en-US"/>
        </a:p>
      </dgm:t>
    </dgm:pt>
    <dgm:pt modelId="{7A1227D4-8587-4AC3-8775-D04A74369BE0}" type="pres">
      <dgm:prSet presAssocID="{4B65A3D9-FE43-45D7-87AB-47AE8854E573}" presName="sibTrans" presStyleCnt="0"/>
      <dgm:spPr/>
    </dgm:pt>
    <dgm:pt modelId="{F93BFBE8-61A7-404B-AAFC-A93E8F942D5E}" type="pres">
      <dgm:prSet presAssocID="{ABC12D4D-A1FE-4BE6-80AB-4E52BADBB64E}" presName="node" presStyleLbl="node1" presStyleIdx="8" presStyleCnt="15">
        <dgm:presLayoutVars>
          <dgm:bulletEnabled val="1"/>
        </dgm:presLayoutVars>
      </dgm:prSet>
      <dgm:spPr/>
      <dgm:t>
        <a:bodyPr/>
        <a:lstStyle/>
        <a:p>
          <a:endParaRPr lang="en-US"/>
        </a:p>
      </dgm:t>
    </dgm:pt>
    <dgm:pt modelId="{ED0BF8B6-9481-433E-B8E9-45D8697F2CF6}" type="pres">
      <dgm:prSet presAssocID="{DC579493-88C7-4D89-A75E-94428F6891EB}" presName="sibTrans" presStyleCnt="0"/>
      <dgm:spPr/>
    </dgm:pt>
    <dgm:pt modelId="{FD1DBF72-20D0-45E9-87EF-5475AEBB7CD9}" type="pres">
      <dgm:prSet presAssocID="{027CF383-73D5-40EC-BA30-6AB66038798F}" presName="node" presStyleLbl="node1" presStyleIdx="9" presStyleCnt="15">
        <dgm:presLayoutVars>
          <dgm:bulletEnabled val="1"/>
        </dgm:presLayoutVars>
      </dgm:prSet>
      <dgm:spPr/>
      <dgm:t>
        <a:bodyPr/>
        <a:lstStyle/>
        <a:p>
          <a:endParaRPr lang="en-US"/>
        </a:p>
      </dgm:t>
    </dgm:pt>
    <dgm:pt modelId="{C0AB2BD0-1B43-4C41-BEBA-7287A053F390}" type="pres">
      <dgm:prSet presAssocID="{15D5A0FB-D69E-4673-963A-544BFC197FC1}" presName="sibTrans" presStyleCnt="0"/>
      <dgm:spPr/>
    </dgm:pt>
    <dgm:pt modelId="{DB0D9E27-A371-4D00-A8F0-F68FB05F03E3}" type="pres">
      <dgm:prSet presAssocID="{72701A0E-56D4-4B28-A42F-7CE678D553E3}" presName="node" presStyleLbl="node1" presStyleIdx="10" presStyleCnt="15">
        <dgm:presLayoutVars>
          <dgm:bulletEnabled val="1"/>
        </dgm:presLayoutVars>
      </dgm:prSet>
      <dgm:spPr/>
      <dgm:t>
        <a:bodyPr/>
        <a:lstStyle/>
        <a:p>
          <a:endParaRPr lang="en-US"/>
        </a:p>
      </dgm:t>
    </dgm:pt>
    <dgm:pt modelId="{8E2B7793-5A7F-445F-A99B-0C04CECF341C}" type="pres">
      <dgm:prSet presAssocID="{3DFF738E-129B-41AC-9A60-53622F335BBB}" presName="sibTrans" presStyleCnt="0"/>
      <dgm:spPr/>
    </dgm:pt>
    <dgm:pt modelId="{FBDADC1D-280C-4A4B-A358-14B4BD60A33D}" type="pres">
      <dgm:prSet presAssocID="{40E8E8CA-449B-471C-BE57-13BF9E088538}" presName="node" presStyleLbl="node1" presStyleIdx="11" presStyleCnt="15">
        <dgm:presLayoutVars>
          <dgm:bulletEnabled val="1"/>
        </dgm:presLayoutVars>
      </dgm:prSet>
      <dgm:spPr/>
      <dgm:t>
        <a:bodyPr/>
        <a:lstStyle/>
        <a:p>
          <a:endParaRPr lang="en-US"/>
        </a:p>
      </dgm:t>
    </dgm:pt>
    <dgm:pt modelId="{ADBB2DF6-CCDF-4238-A6A0-9D508A5F1A8F}" type="pres">
      <dgm:prSet presAssocID="{03551158-6CF5-4902-8CAB-033BD4D38806}" presName="sibTrans" presStyleCnt="0"/>
      <dgm:spPr/>
    </dgm:pt>
    <dgm:pt modelId="{9503B213-368A-467E-9BF3-54D3FEE48EB3}" type="pres">
      <dgm:prSet presAssocID="{A31B3C52-8F2E-497D-946A-F67F8021E044}" presName="node" presStyleLbl="node1" presStyleIdx="12" presStyleCnt="15">
        <dgm:presLayoutVars>
          <dgm:bulletEnabled val="1"/>
        </dgm:presLayoutVars>
      </dgm:prSet>
      <dgm:spPr/>
      <dgm:t>
        <a:bodyPr/>
        <a:lstStyle/>
        <a:p>
          <a:endParaRPr lang="en-US"/>
        </a:p>
      </dgm:t>
    </dgm:pt>
    <dgm:pt modelId="{01EB843F-1E43-45C0-B4A7-B94AAC895EE7}" type="pres">
      <dgm:prSet presAssocID="{189F7AE2-E345-4691-8DC3-9E5898F4214E}" presName="sibTrans" presStyleCnt="0"/>
      <dgm:spPr/>
    </dgm:pt>
    <dgm:pt modelId="{197173E2-0CAA-4F00-BD97-173AEAD2244B}" type="pres">
      <dgm:prSet presAssocID="{D1FE5B7C-588D-4C15-93A5-25AC9561CE5E}" presName="node" presStyleLbl="node1" presStyleIdx="13" presStyleCnt="15">
        <dgm:presLayoutVars>
          <dgm:bulletEnabled val="1"/>
        </dgm:presLayoutVars>
      </dgm:prSet>
      <dgm:spPr/>
      <dgm:t>
        <a:bodyPr/>
        <a:lstStyle/>
        <a:p>
          <a:endParaRPr lang="en-US"/>
        </a:p>
      </dgm:t>
    </dgm:pt>
    <dgm:pt modelId="{0B45BAD5-DD8C-489F-8BE9-C810572CB41A}" type="pres">
      <dgm:prSet presAssocID="{5139CF52-759A-425C-8690-75322D2F7AD2}" presName="sibTrans" presStyleCnt="0"/>
      <dgm:spPr/>
    </dgm:pt>
    <dgm:pt modelId="{26CCCB53-4BC3-4907-A113-742A567A5057}" type="pres">
      <dgm:prSet presAssocID="{F883C86C-E34F-407B-A7A0-0308E7870F5D}" presName="node" presStyleLbl="node1" presStyleIdx="14" presStyleCnt="15">
        <dgm:presLayoutVars>
          <dgm:bulletEnabled val="1"/>
        </dgm:presLayoutVars>
      </dgm:prSet>
      <dgm:spPr/>
      <dgm:t>
        <a:bodyPr/>
        <a:lstStyle/>
        <a:p>
          <a:endParaRPr lang="en-US"/>
        </a:p>
      </dgm:t>
    </dgm:pt>
  </dgm:ptLst>
  <dgm:cxnLst>
    <dgm:cxn modelId="{E783F3E5-DA02-42EB-BDE0-E3A44A2CC969}" srcId="{1A8EFE14-1891-4457-A100-14B02DAFC1E1}" destId="{0CD7C6E6-85C1-4A20-ACA9-DF3A01DD4B20}" srcOrd="6" destOrd="0" parTransId="{188A55C3-3CA0-4CFE-8383-E6335857CD70}" sibTransId="{BFD5C5EA-FF47-49BE-A0A7-4EA95FE89907}"/>
    <dgm:cxn modelId="{930F51FB-B0E6-4BC4-909E-9B3A29318047}" type="presOf" srcId="{0CD7C6E6-85C1-4A20-ACA9-DF3A01DD4B20}" destId="{3639EF20-CAA0-436B-A7D3-F2E9C770447A}" srcOrd="0" destOrd="0" presId="urn:microsoft.com/office/officeart/2005/8/layout/default"/>
    <dgm:cxn modelId="{F0C175D1-D729-4EFC-9136-64D666416F4B}" srcId="{1A8EFE14-1891-4457-A100-14B02DAFC1E1}" destId="{BFD418BB-137D-4389-B40F-768EB8E11B3E}" srcOrd="7" destOrd="0" parTransId="{E64480E8-645F-464E-B3A4-B75C1DA7E058}" sibTransId="{4B65A3D9-FE43-45D7-87AB-47AE8854E573}"/>
    <dgm:cxn modelId="{F8BA068C-1F9D-40EA-83A0-25E279909C51}" srcId="{1A8EFE14-1891-4457-A100-14B02DAFC1E1}" destId="{72701A0E-56D4-4B28-A42F-7CE678D553E3}" srcOrd="10" destOrd="0" parTransId="{5B6501BC-B74A-4882-A76A-B364D6A6DC8A}" sibTransId="{3DFF738E-129B-41AC-9A60-53622F335BBB}"/>
    <dgm:cxn modelId="{1D25BF1D-FC95-453B-9EAE-BD29A7F3C3CA}" srcId="{1A8EFE14-1891-4457-A100-14B02DAFC1E1}" destId="{A0D1648F-AAA9-4781-AC6C-30851D66EDD4}" srcOrd="3" destOrd="0" parTransId="{B8C68965-770A-4133-90D6-87676DB27863}" sibTransId="{AFD47866-8F44-42AD-970E-5A234003EBF8}"/>
    <dgm:cxn modelId="{CC7A9909-5AD0-417A-9E02-8C5F5896E751}" type="presOf" srcId="{027CF383-73D5-40EC-BA30-6AB66038798F}" destId="{FD1DBF72-20D0-45E9-87EF-5475AEBB7CD9}" srcOrd="0" destOrd="0" presId="urn:microsoft.com/office/officeart/2005/8/layout/default"/>
    <dgm:cxn modelId="{A1D2F4C6-E9DD-4976-B76B-E09B3B2045AF}" type="presOf" srcId="{40E8E8CA-449B-471C-BE57-13BF9E088538}" destId="{FBDADC1D-280C-4A4B-A358-14B4BD60A33D}" srcOrd="0" destOrd="0" presId="urn:microsoft.com/office/officeart/2005/8/layout/default"/>
    <dgm:cxn modelId="{506C2417-E64E-4B54-A6AC-37F3FCE8458F}" type="presOf" srcId="{A0D1648F-AAA9-4781-AC6C-30851D66EDD4}" destId="{2CC904C9-FFD7-4347-B939-C374B22B9CD5}" srcOrd="0" destOrd="0" presId="urn:microsoft.com/office/officeart/2005/8/layout/default"/>
    <dgm:cxn modelId="{D9EF5825-513D-4FA5-AABE-52AB5327789D}" type="presOf" srcId="{ABC12D4D-A1FE-4BE6-80AB-4E52BADBB64E}" destId="{F93BFBE8-61A7-404B-AAFC-A93E8F942D5E}" srcOrd="0" destOrd="0" presId="urn:microsoft.com/office/officeart/2005/8/layout/default"/>
    <dgm:cxn modelId="{4F62DAF3-D7E6-4DE6-BB2C-9AD2B868723D}" type="presOf" srcId="{1A8EFE14-1891-4457-A100-14B02DAFC1E1}" destId="{D9010C35-DF75-43AF-B013-AAE6762A18FE}" srcOrd="0" destOrd="0" presId="urn:microsoft.com/office/officeart/2005/8/layout/default"/>
    <dgm:cxn modelId="{EA59408A-1BE5-42C8-933A-3FB95C1D2822}" type="presOf" srcId="{D1FE5B7C-588D-4C15-93A5-25AC9561CE5E}" destId="{197173E2-0CAA-4F00-BD97-173AEAD2244B}" srcOrd="0" destOrd="0" presId="urn:microsoft.com/office/officeart/2005/8/layout/default"/>
    <dgm:cxn modelId="{B84051F2-7DE5-4752-A316-2380D155A5D0}" srcId="{1A8EFE14-1891-4457-A100-14B02DAFC1E1}" destId="{3F3C203A-AD78-4A12-A2DA-2ECEE6C8210E}" srcOrd="1" destOrd="0" parTransId="{54BD00D3-8E4B-422B-B1CC-D9BCE5147EBC}" sibTransId="{40A41183-6BEE-4EE5-A434-8DDA76C27497}"/>
    <dgm:cxn modelId="{BC4A29D6-EB70-4EBE-89A3-D6F5F941A07E}" srcId="{1A8EFE14-1891-4457-A100-14B02DAFC1E1}" destId="{2C42BA6E-7556-4491-8041-D3D410CACF31}" srcOrd="5" destOrd="0" parTransId="{CF9024ED-1BDB-4DEA-BBFC-E54D3BF0A081}" sibTransId="{59067025-F4F8-4F50-B237-8918D803BF70}"/>
    <dgm:cxn modelId="{D59CBDE1-E7F0-4680-A5C5-BAF9FC10F6F2}" srcId="{1A8EFE14-1891-4457-A100-14B02DAFC1E1}" destId="{D1FE5B7C-588D-4C15-93A5-25AC9561CE5E}" srcOrd="13" destOrd="0" parTransId="{CE4A9358-B9C1-41D9-824A-4C4DA882F317}" sibTransId="{5139CF52-759A-425C-8690-75322D2F7AD2}"/>
    <dgm:cxn modelId="{027C10B6-6014-4E17-B221-3FBC45E9E03F}" type="presOf" srcId="{49A13C2D-8482-4B02-A6D4-45CAEE2A3600}" destId="{D6A5BFEF-FA18-4B3D-A951-0660DF6654C2}" srcOrd="0" destOrd="0" presId="urn:microsoft.com/office/officeart/2005/8/layout/default"/>
    <dgm:cxn modelId="{96E80D8C-2EEB-45A7-8C0B-595017D372E5}" type="presOf" srcId="{72701A0E-56D4-4B28-A42F-7CE678D553E3}" destId="{DB0D9E27-A371-4D00-A8F0-F68FB05F03E3}" srcOrd="0" destOrd="0" presId="urn:microsoft.com/office/officeart/2005/8/layout/default"/>
    <dgm:cxn modelId="{5F0C4A3A-7218-446C-A1B2-B313AD8DE794}" srcId="{1A8EFE14-1891-4457-A100-14B02DAFC1E1}" destId="{49A13C2D-8482-4B02-A6D4-45CAEE2A3600}" srcOrd="2" destOrd="0" parTransId="{86ADCBFA-5A21-4865-A518-549D6E2BBA7D}" sibTransId="{9FED77A1-5153-4270-AD11-F5357366AFA3}"/>
    <dgm:cxn modelId="{B760B803-BA13-4D75-B0F4-660297DFB530}" type="presOf" srcId="{2C42BA6E-7556-4491-8041-D3D410CACF31}" destId="{6F2C9168-C923-440F-9129-0BEA43437DC4}" srcOrd="0" destOrd="0" presId="urn:microsoft.com/office/officeart/2005/8/layout/default"/>
    <dgm:cxn modelId="{9C80E426-B007-447B-B3DC-6B353D9582A8}" type="presOf" srcId="{15CE3A56-C10A-4F6B-8E16-3E0EEA72761B}" destId="{35A9B528-CA34-4251-B04C-DEE700648190}" srcOrd="0" destOrd="0" presId="urn:microsoft.com/office/officeart/2005/8/layout/default"/>
    <dgm:cxn modelId="{8C4387DD-EA72-4669-A4BE-80702E9DD06C}" srcId="{1A8EFE14-1891-4457-A100-14B02DAFC1E1}" destId="{A31B3C52-8F2E-497D-946A-F67F8021E044}" srcOrd="12" destOrd="0" parTransId="{DCA5296C-6874-4A5F-8E67-5E88923E9E68}" sibTransId="{189F7AE2-E345-4691-8DC3-9E5898F4214E}"/>
    <dgm:cxn modelId="{BF40C937-AF29-4623-B3B5-06DE69BECD0A}" srcId="{1A8EFE14-1891-4457-A100-14B02DAFC1E1}" destId="{F883C86C-E34F-407B-A7A0-0308E7870F5D}" srcOrd="14" destOrd="0" parTransId="{79B647F4-9154-4273-87E9-8D419087726F}" sibTransId="{88721998-E7B3-4F59-A45A-1F9648DF1A9A}"/>
    <dgm:cxn modelId="{5FE4BC74-6BCC-4D74-AF0B-DE442C03AA1A}" srcId="{1A8EFE14-1891-4457-A100-14B02DAFC1E1}" destId="{027CF383-73D5-40EC-BA30-6AB66038798F}" srcOrd="9" destOrd="0" parTransId="{A796C6D3-770F-486F-86B2-C2F24F7A3F84}" sibTransId="{15D5A0FB-D69E-4673-963A-544BFC197FC1}"/>
    <dgm:cxn modelId="{1D8E3427-7BE9-4E62-BD1D-A9F65805A3E4}" srcId="{1A8EFE14-1891-4457-A100-14B02DAFC1E1}" destId="{15CE3A56-C10A-4F6B-8E16-3E0EEA72761B}" srcOrd="0" destOrd="0" parTransId="{E5D28735-161F-42CC-9C88-603BEDA8325C}" sibTransId="{3EB34B94-C2BE-4808-8DDC-93F54B046907}"/>
    <dgm:cxn modelId="{303BA412-F1AF-416D-8545-3CB571CDE4F5}" srcId="{1A8EFE14-1891-4457-A100-14B02DAFC1E1}" destId="{ABC12D4D-A1FE-4BE6-80AB-4E52BADBB64E}" srcOrd="8" destOrd="0" parTransId="{1509901B-06FE-49BC-BDE1-9FD2ED36F32C}" sibTransId="{DC579493-88C7-4D89-A75E-94428F6891EB}"/>
    <dgm:cxn modelId="{EC49A7E4-E1A4-4DE1-8B98-5B186D604303}" type="presOf" srcId="{BFD418BB-137D-4389-B40F-768EB8E11B3E}" destId="{DE47B7E3-0AFF-43C5-A912-1C299B20D618}" srcOrd="0" destOrd="0" presId="urn:microsoft.com/office/officeart/2005/8/layout/default"/>
    <dgm:cxn modelId="{B7B5FB8E-6C40-4292-9DCB-1CF2F2BD5E76}" type="presOf" srcId="{F883C86C-E34F-407B-A7A0-0308E7870F5D}" destId="{26CCCB53-4BC3-4907-A113-742A567A5057}" srcOrd="0" destOrd="0" presId="urn:microsoft.com/office/officeart/2005/8/layout/default"/>
    <dgm:cxn modelId="{5EDDECE3-302E-430D-B29C-3C5C9B2F0468}" type="presOf" srcId="{3F3C203A-AD78-4A12-A2DA-2ECEE6C8210E}" destId="{BCCFCDC8-A84E-4447-A5FB-9DD17C08F15F}" srcOrd="0" destOrd="0" presId="urn:microsoft.com/office/officeart/2005/8/layout/default"/>
    <dgm:cxn modelId="{EF289D85-BF6C-4D14-B8BF-C68ABF497FB3}" srcId="{1A8EFE14-1891-4457-A100-14B02DAFC1E1}" destId="{40E8E8CA-449B-471C-BE57-13BF9E088538}" srcOrd="11" destOrd="0" parTransId="{E75857C9-D3F4-490F-AF99-3C457CC80A6F}" sibTransId="{03551158-6CF5-4902-8CAB-033BD4D38806}"/>
    <dgm:cxn modelId="{16E0ED0F-582E-4918-8B88-B349C256B4B6}" type="presOf" srcId="{AC3EFF6A-3DFC-4C93-886B-29AF4BADB449}" destId="{F1A90201-EF6F-47FF-8C46-08428953D1E6}" srcOrd="0" destOrd="0" presId="urn:microsoft.com/office/officeart/2005/8/layout/default"/>
    <dgm:cxn modelId="{58C098CB-8608-4574-970F-51E28963FB2F}" type="presOf" srcId="{A31B3C52-8F2E-497D-946A-F67F8021E044}" destId="{9503B213-368A-467E-9BF3-54D3FEE48EB3}" srcOrd="0" destOrd="0" presId="urn:microsoft.com/office/officeart/2005/8/layout/default"/>
    <dgm:cxn modelId="{FBAA8BFC-9F59-405E-8913-908602187C75}" srcId="{1A8EFE14-1891-4457-A100-14B02DAFC1E1}" destId="{AC3EFF6A-3DFC-4C93-886B-29AF4BADB449}" srcOrd="4" destOrd="0" parTransId="{AFFE6453-8F29-4DBE-B30C-9A26AEE2108C}" sibTransId="{D00FEFC9-90F7-4A1C-AE99-D426FADAFDD9}"/>
    <dgm:cxn modelId="{E4C05BCE-5D34-47CE-976A-0BFB0B70915C}" type="presParOf" srcId="{D9010C35-DF75-43AF-B013-AAE6762A18FE}" destId="{35A9B528-CA34-4251-B04C-DEE700648190}" srcOrd="0" destOrd="0" presId="urn:microsoft.com/office/officeart/2005/8/layout/default"/>
    <dgm:cxn modelId="{ABA4C2E6-B5E7-4F88-B12E-DD1652E01A05}" type="presParOf" srcId="{D9010C35-DF75-43AF-B013-AAE6762A18FE}" destId="{900D1E79-1791-412A-AD30-C6E172474A1B}" srcOrd="1" destOrd="0" presId="urn:microsoft.com/office/officeart/2005/8/layout/default"/>
    <dgm:cxn modelId="{F5F68734-CC70-4436-BF1F-C27326506B09}" type="presParOf" srcId="{D9010C35-DF75-43AF-B013-AAE6762A18FE}" destId="{BCCFCDC8-A84E-4447-A5FB-9DD17C08F15F}" srcOrd="2" destOrd="0" presId="urn:microsoft.com/office/officeart/2005/8/layout/default"/>
    <dgm:cxn modelId="{F07C512A-4F71-4447-944C-CC1FCBDD04E6}" type="presParOf" srcId="{D9010C35-DF75-43AF-B013-AAE6762A18FE}" destId="{AC0E476E-A9BC-46FB-AEE6-0182F312E19B}" srcOrd="3" destOrd="0" presId="urn:microsoft.com/office/officeart/2005/8/layout/default"/>
    <dgm:cxn modelId="{52E3ECF5-1D75-41AD-B7A4-C7FA99D6F01D}" type="presParOf" srcId="{D9010C35-DF75-43AF-B013-AAE6762A18FE}" destId="{D6A5BFEF-FA18-4B3D-A951-0660DF6654C2}" srcOrd="4" destOrd="0" presId="urn:microsoft.com/office/officeart/2005/8/layout/default"/>
    <dgm:cxn modelId="{253D0415-5C4F-444A-8D0C-7861554733C0}" type="presParOf" srcId="{D9010C35-DF75-43AF-B013-AAE6762A18FE}" destId="{EA8459A2-6764-484A-8E18-B4982E819C21}" srcOrd="5" destOrd="0" presId="urn:microsoft.com/office/officeart/2005/8/layout/default"/>
    <dgm:cxn modelId="{79F6E9BF-3D9B-4FBA-81E2-9FCCB89C30A1}" type="presParOf" srcId="{D9010C35-DF75-43AF-B013-AAE6762A18FE}" destId="{2CC904C9-FFD7-4347-B939-C374B22B9CD5}" srcOrd="6" destOrd="0" presId="urn:microsoft.com/office/officeart/2005/8/layout/default"/>
    <dgm:cxn modelId="{4290E57C-1141-4056-B546-704D16600FE7}" type="presParOf" srcId="{D9010C35-DF75-43AF-B013-AAE6762A18FE}" destId="{6EE1DF0C-CCAE-42E9-B105-CAE34F74DE6C}" srcOrd="7" destOrd="0" presId="urn:microsoft.com/office/officeart/2005/8/layout/default"/>
    <dgm:cxn modelId="{952AEFC8-7437-4D35-949D-1FE7CA6DD15C}" type="presParOf" srcId="{D9010C35-DF75-43AF-B013-AAE6762A18FE}" destId="{F1A90201-EF6F-47FF-8C46-08428953D1E6}" srcOrd="8" destOrd="0" presId="urn:microsoft.com/office/officeart/2005/8/layout/default"/>
    <dgm:cxn modelId="{6DCA17FC-FE5A-4C7D-8551-F6F062A95394}" type="presParOf" srcId="{D9010C35-DF75-43AF-B013-AAE6762A18FE}" destId="{BFA5F9B6-BF96-4E96-A440-755636F379EF}" srcOrd="9" destOrd="0" presId="urn:microsoft.com/office/officeart/2005/8/layout/default"/>
    <dgm:cxn modelId="{64F42508-56FC-4759-9406-E9583A218457}" type="presParOf" srcId="{D9010C35-DF75-43AF-B013-AAE6762A18FE}" destId="{6F2C9168-C923-440F-9129-0BEA43437DC4}" srcOrd="10" destOrd="0" presId="urn:microsoft.com/office/officeart/2005/8/layout/default"/>
    <dgm:cxn modelId="{B47962B6-F0E9-47C7-AE14-73F81674B084}" type="presParOf" srcId="{D9010C35-DF75-43AF-B013-AAE6762A18FE}" destId="{8D9CA080-D74A-4837-B0FB-F940257A9A8D}" srcOrd="11" destOrd="0" presId="urn:microsoft.com/office/officeart/2005/8/layout/default"/>
    <dgm:cxn modelId="{9E00BAF0-3CB4-44D0-A30D-A3724865A80F}" type="presParOf" srcId="{D9010C35-DF75-43AF-B013-AAE6762A18FE}" destId="{3639EF20-CAA0-436B-A7D3-F2E9C770447A}" srcOrd="12" destOrd="0" presId="urn:microsoft.com/office/officeart/2005/8/layout/default"/>
    <dgm:cxn modelId="{609713A1-EB46-48DE-B24F-D483779C0A06}" type="presParOf" srcId="{D9010C35-DF75-43AF-B013-AAE6762A18FE}" destId="{D8CB22A0-FEA8-4E71-B2D8-38B4DBE7BEA1}" srcOrd="13" destOrd="0" presId="urn:microsoft.com/office/officeart/2005/8/layout/default"/>
    <dgm:cxn modelId="{4D278CBB-B5F6-4EE1-9314-68E2BF45FDDA}" type="presParOf" srcId="{D9010C35-DF75-43AF-B013-AAE6762A18FE}" destId="{DE47B7E3-0AFF-43C5-A912-1C299B20D618}" srcOrd="14" destOrd="0" presId="urn:microsoft.com/office/officeart/2005/8/layout/default"/>
    <dgm:cxn modelId="{C6D845AB-0895-46D5-89EA-20AEADA87388}" type="presParOf" srcId="{D9010C35-DF75-43AF-B013-AAE6762A18FE}" destId="{7A1227D4-8587-4AC3-8775-D04A74369BE0}" srcOrd="15" destOrd="0" presId="urn:microsoft.com/office/officeart/2005/8/layout/default"/>
    <dgm:cxn modelId="{7B602DF7-E855-48C3-AE85-DC961C6F7273}" type="presParOf" srcId="{D9010C35-DF75-43AF-B013-AAE6762A18FE}" destId="{F93BFBE8-61A7-404B-AAFC-A93E8F942D5E}" srcOrd="16" destOrd="0" presId="urn:microsoft.com/office/officeart/2005/8/layout/default"/>
    <dgm:cxn modelId="{BFFF6177-C0DD-4B08-9800-F29247E15B41}" type="presParOf" srcId="{D9010C35-DF75-43AF-B013-AAE6762A18FE}" destId="{ED0BF8B6-9481-433E-B8E9-45D8697F2CF6}" srcOrd="17" destOrd="0" presId="urn:microsoft.com/office/officeart/2005/8/layout/default"/>
    <dgm:cxn modelId="{EC13A922-1866-4CD7-89AF-B1266AF79FC3}" type="presParOf" srcId="{D9010C35-DF75-43AF-B013-AAE6762A18FE}" destId="{FD1DBF72-20D0-45E9-87EF-5475AEBB7CD9}" srcOrd="18" destOrd="0" presId="urn:microsoft.com/office/officeart/2005/8/layout/default"/>
    <dgm:cxn modelId="{4462C3F2-F0DF-4A49-B358-7793F4AB94CE}" type="presParOf" srcId="{D9010C35-DF75-43AF-B013-AAE6762A18FE}" destId="{C0AB2BD0-1B43-4C41-BEBA-7287A053F390}" srcOrd="19" destOrd="0" presId="urn:microsoft.com/office/officeart/2005/8/layout/default"/>
    <dgm:cxn modelId="{7EB4EFD7-78A9-40EC-A780-65AC95B397F0}" type="presParOf" srcId="{D9010C35-DF75-43AF-B013-AAE6762A18FE}" destId="{DB0D9E27-A371-4D00-A8F0-F68FB05F03E3}" srcOrd="20" destOrd="0" presId="urn:microsoft.com/office/officeart/2005/8/layout/default"/>
    <dgm:cxn modelId="{30E6EB2A-0416-434B-A03E-3747E5B2E94E}" type="presParOf" srcId="{D9010C35-DF75-43AF-B013-AAE6762A18FE}" destId="{8E2B7793-5A7F-445F-A99B-0C04CECF341C}" srcOrd="21" destOrd="0" presId="urn:microsoft.com/office/officeart/2005/8/layout/default"/>
    <dgm:cxn modelId="{2ACB46C6-5F9E-4BCB-9487-6FEE80E820E0}" type="presParOf" srcId="{D9010C35-DF75-43AF-B013-AAE6762A18FE}" destId="{FBDADC1D-280C-4A4B-A358-14B4BD60A33D}" srcOrd="22" destOrd="0" presId="urn:microsoft.com/office/officeart/2005/8/layout/default"/>
    <dgm:cxn modelId="{983C5E1F-A4A8-45DC-BE07-CB2B377BA925}" type="presParOf" srcId="{D9010C35-DF75-43AF-B013-AAE6762A18FE}" destId="{ADBB2DF6-CCDF-4238-A6A0-9D508A5F1A8F}" srcOrd="23" destOrd="0" presId="urn:microsoft.com/office/officeart/2005/8/layout/default"/>
    <dgm:cxn modelId="{8B4C6FF5-90E8-436C-B7C5-A733DE551F38}" type="presParOf" srcId="{D9010C35-DF75-43AF-B013-AAE6762A18FE}" destId="{9503B213-368A-467E-9BF3-54D3FEE48EB3}" srcOrd="24" destOrd="0" presId="urn:microsoft.com/office/officeart/2005/8/layout/default"/>
    <dgm:cxn modelId="{322A2CBD-281F-406C-AB2A-DFDEF12F1B8B}" type="presParOf" srcId="{D9010C35-DF75-43AF-B013-AAE6762A18FE}" destId="{01EB843F-1E43-45C0-B4A7-B94AAC895EE7}" srcOrd="25" destOrd="0" presId="urn:microsoft.com/office/officeart/2005/8/layout/default"/>
    <dgm:cxn modelId="{14541BDE-5929-437D-A0E9-7C4CECF4EC37}" type="presParOf" srcId="{D9010C35-DF75-43AF-B013-AAE6762A18FE}" destId="{197173E2-0CAA-4F00-BD97-173AEAD2244B}" srcOrd="26" destOrd="0" presId="urn:microsoft.com/office/officeart/2005/8/layout/default"/>
    <dgm:cxn modelId="{E33B2AD2-54DD-41D3-A912-369C3E8722CA}" type="presParOf" srcId="{D9010C35-DF75-43AF-B013-AAE6762A18FE}" destId="{0B45BAD5-DD8C-489F-8BE9-C810572CB41A}" srcOrd="27" destOrd="0" presId="urn:microsoft.com/office/officeart/2005/8/layout/default"/>
    <dgm:cxn modelId="{094EBA29-9943-48EE-A464-B1BB135F9EC2}" type="presParOf" srcId="{D9010C35-DF75-43AF-B013-AAE6762A18FE}" destId="{26CCCB53-4BC3-4907-A113-742A567A5057}" srcOrd="2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153679-9C19-43A3-B231-F6CCF0A2C3B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5B196C7-C046-462A-9501-94D2BAF73F8F}">
      <dgm:prSet/>
      <dgm:spPr/>
      <dgm:t>
        <a:bodyPr/>
        <a:lstStyle/>
        <a:p>
          <a:r>
            <a:rPr lang="en-GB" dirty="0"/>
            <a:t>This new initiative </a:t>
          </a:r>
          <a:r>
            <a:rPr lang="mt-MT" dirty="0" smtClean="0"/>
            <a:t>was </a:t>
          </a:r>
          <a:r>
            <a:rPr lang="en-GB" dirty="0" smtClean="0"/>
            <a:t>launched </a:t>
          </a:r>
          <a:r>
            <a:rPr lang="en-GB" dirty="0"/>
            <a:t>in 2021.</a:t>
          </a:r>
          <a:endParaRPr lang="en-US" dirty="0"/>
        </a:p>
      </dgm:t>
    </dgm:pt>
    <dgm:pt modelId="{A523F9C7-913D-4A55-A5ED-0D76416EB006}" type="parTrans" cxnId="{C81DC5AD-AA28-4E5B-BE1B-701C8DF54E26}">
      <dgm:prSet/>
      <dgm:spPr/>
      <dgm:t>
        <a:bodyPr/>
        <a:lstStyle/>
        <a:p>
          <a:endParaRPr lang="en-US"/>
        </a:p>
      </dgm:t>
    </dgm:pt>
    <dgm:pt modelId="{982CBEF8-DF6D-4D1D-8017-42CA62A5231C}" type="sibTrans" cxnId="{C81DC5AD-AA28-4E5B-BE1B-701C8DF54E26}">
      <dgm:prSet/>
      <dgm:spPr/>
      <dgm:t>
        <a:bodyPr/>
        <a:lstStyle/>
        <a:p>
          <a:endParaRPr lang="en-US"/>
        </a:p>
      </dgm:t>
    </dgm:pt>
    <dgm:pt modelId="{F443EAC4-3DFD-4DCF-BFA8-F945A7C136FD}">
      <dgm:prSet/>
      <dgm:spPr/>
      <dgm:t>
        <a:bodyPr/>
        <a:lstStyle/>
        <a:p>
          <a:r>
            <a:rPr lang="en-GB"/>
            <a:t>Persons who make use of the Agency’s services and their relatives and legal guardians with the opportunity to meet once every month and give their opinion on various identified aspects and matters. </a:t>
          </a:r>
          <a:endParaRPr lang="en-US"/>
        </a:p>
      </dgm:t>
    </dgm:pt>
    <dgm:pt modelId="{81C50148-1B3E-4538-8A88-F507B039B6FE}" type="parTrans" cxnId="{93BA4FA1-2897-4746-BCF1-6EED5A08C3D9}">
      <dgm:prSet/>
      <dgm:spPr/>
      <dgm:t>
        <a:bodyPr/>
        <a:lstStyle/>
        <a:p>
          <a:endParaRPr lang="en-US"/>
        </a:p>
      </dgm:t>
    </dgm:pt>
    <dgm:pt modelId="{3B8252FB-637B-47D6-AAF5-14DBFE2BF99A}" type="sibTrans" cxnId="{93BA4FA1-2897-4746-BCF1-6EED5A08C3D9}">
      <dgm:prSet/>
      <dgm:spPr/>
      <dgm:t>
        <a:bodyPr/>
        <a:lstStyle/>
        <a:p>
          <a:endParaRPr lang="en-US"/>
        </a:p>
      </dgm:t>
    </dgm:pt>
    <dgm:pt modelId="{50C8EC2B-6276-430C-8142-4766AC79FE96}">
      <dgm:prSet/>
      <dgm:spPr/>
      <dgm:t>
        <a:bodyPr/>
        <a:lstStyle/>
        <a:p>
          <a:r>
            <a:rPr lang="en-GB" dirty="0"/>
            <a:t>In turn, this provides the Department with a direct account of the service users’ and relatives’ experience of the Agency, upon which recommendations for development and improvement of services </a:t>
          </a:r>
          <a:r>
            <a:rPr lang="en-GB" dirty="0" smtClean="0"/>
            <a:t>are put </a:t>
          </a:r>
          <a:r>
            <a:rPr lang="en-GB" dirty="0"/>
            <a:t>forward.</a:t>
          </a:r>
          <a:endParaRPr lang="en-US" dirty="0"/>
        </a:p>
      </dgm:t>
    </dgm:pt>
    <dgm:pt modelId="{80E01265-FB2F-41DD-A3E1-D0E23302CFA9}" type="parTrans" cxnId="{E449B429-6040-481A-9F87-FD638FD112C0}">
      <dgm:prSet/>
      <dgm:spPr/>
      <dgm:t>
        <a:bodyPr/>
        <a:lstStyle/>
        <a:p>
          <a:endParaRPr lang="en-US"/>
        </a:p>
      </dgm:t>
    </dgm:pt>
    <dgm:pt modelId="{E81B7B31-9DD7-41B8-9F1D-ED96744F1037}" type="sibTrans" cxnId="{E449B429-6040-481A-9F87-FD638FD112C0}">
      <dgm:prSet/>
      <dgm:spPr/>
      <dgm:t>
        <a:bodyPr/>
        <a:lstStyle/>
        <a:p>
          <a:endParaRPr lang="en-US"/>
        </a:p>
      </dgm:t>
    </dgm:pt>
    <dgm:pt modelId="{C6F7C7F3-F7A6-46B1-B6C5-BC5ACE25E460}" type="pres">
      <dgm:prSet presAssocID="{FB153679-9C19-43A3-B231-F6CCF0A2C3B0}" presName="root" presStyleCnt="0">
        <dgm:presLayoutVars>
          <dgm:dir/>
          <dgm:resizeHandles val="exact"/>
        </dgm:presLayoutVars>
      </dgm:prSet>
      <dgm:spPr/>
      <dgm:t>
        <a:bodyPr/>
        <a:lstStyle/>
        <a:p>
          <a:endParaRPr lang="en-US"/>
        </a:p>
      </dgm:t>
    </dgm:pt>
    <dgm:pt modelId="{3E0774E5-E67A-4901-BC27-DF88EEB17CB3}" type="pres">
      <dgm:prSet presAssocID="{45B196C7-C046-462A-9501-94D2BAF73F8F}" presName="compNode" presStyleCnt="0"/>
      <dgm:spPr/>
    </dgm:pt>
    <dgm:pt modelId="{99A8969B-5DE5-4972-8437-5CB7CC15A7A4}" type="pres">
      <dgm:prSet presAssocID="{45B196C7-C046-462A-9501-94D2BAF73F8F}" presName="bgRect" presStyleLbl="bgShp" presStyleIdx="0" presStyleCnt="3" custLinFactNeighborX="-2671" custLinFactNeighborY="-43"/>
      <dgm:spPr/>
      <dgm:t>
        <a:bodyPr/>
        <a:lstStyle/>
        <a:p>
          <a:endParaRPr lang="en-US"/>
        </a:p>
      </dgm:t>
    </dgm:pt>
    <dgm:pt modelId="{BF436B1E-0219-46AE-9385-0273A5858A01}" type="pres">
      <dgm:prSet presAssocID="{45B196C7-C046-462A-9501-94D2BAF73F8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Rocket"/>
        </a:ext>
      </dgm:extLst>
    </dgm:pt>
    <dgm:pt modelId="{5FCE7967-A705-448E-84C2-864814245241}" type="pres">
      <dgm:prSet presAssocID="{45B196C7-C046-462A-9501-94D2BAF73F8F}" presName="spaceRect" presStyleCnt="0"/>
      <dgm:spPr/>
    </dgm:pt>
    <dgm:pt modelId="{67DEF25D-8F53-46E2-927F-362C550F238D}" type="pres">
      <dgm:prSet presAssocID="{45B196C7-C046-462A-9501-94D2BAF73F8F}" presName="parTx" presStyleLbl="revTx" presStyleIdx="0" presStyleCnt="3">
        <dgm:presLayoutVars>
          <dgm:chMax val="0"/>
          <dgm:chPref val="0"/>
        </dgm:presLayoutVars>
      </dgm:prSet>
      <dgm:spPr/>
      <dgm:t>
        <a:bodyPr/>
        <a:lstStyle/>
        <a:p>
          <a:endParaRPr lang="en-US"/>
        </a:p>
      </dgm:t>
    </dgm:pt>
    <dgm:pt modelId="{20154FD3-55EC-4806-94A2-9D6009BD8AC0}" type="pres">
      <dgm:prSet presAssocID="{982CBEF8-DF6D-4D1D-8017-42CA62A5231C}" presName="sibTrans" presStyleCnt="0"/>
      <dgm:spPr/>
    </dgm:pt>
    <dgm:pt modelId="{7ECDB8B6-681E-45CF-A4F8-EF5FFC4EF944}" type="pres">
      <dgm:prSet presAssocID="{F443EAC4-3DFD-4DCF-BFA8-F945A7C136FD}" presName="compNode" presStyleCnt="0"/>
      <dgm:spPr/>
    </dgm:pt>
    <dgm:pt modelId="{C24DE5E3-DFF3-4AF8-951B-F0A4495A20CB}" type="pres">
      <dgm:prSet presAssocID="{F443EAC4-3DFD-4DCF-BFA8-F945A7C136FD}" presName="bgRect" presStyleLbl="bgShp" presStyleIdx="1" presStyleCnt="3"/>
      <dgm:spPr/>
    </dgm:pt>
    <dgm:pt modelId="{3D8A4E6C-42EE-41D0-991B-F106D47A0AE2}" type="pres">
      <dgm:prSet presAssocID="{F443EAC4-3DFD-4DCF-BFA8-F945A7C136F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Judge"/>
        </a:ext>
      </dgm:extLst>
    </dgm:pt>
    <dgm:pt modelId="{16EBC3CC-F249-4E9F-911D-571C1CEED41A}" type="pres">
      <dgm:prSet presAssocID="{F443EAC4-3DFD-4DCF-BFA8-F945A7C136FD}" presName="spaceRect" presStyleCnt="0"/>
      <dgm:spPr/>
    </dgm:pt>
    <dgm:pt modelId="{F670E969-FAF8-40E2-9F4E-38FB689F3B11}" type="pres">
      <dgm:prSet presAssocID="{F443EAC4-3DFD-4DCF-BFA8-F945A7C136FD}" presName="parTx" presStyleLbl="revTx" presStyleIdx="1" presStyleCnt="3">
        <dgm:presLayoutVars>
          <dgm:chMax val="0"/>
          <dgm:chPref val="0"/>
        </dgm:presLayoutVars>
      </dgm:prSet>
      <dgm:spPr/>
      <dgm:t>
        <a:bodyPr/>
        <a:lstStyle/>
        <a:p>
          <a:endParaRPr lang="en-US"/>
        </a:p>
      </dgm:t>
    </dgm:pt>
    <dgm:pt modelId="{886CDC1D-5433-471A-BF3C-5AA58BEDDDAD}" type="pres">
      <dgm:prSet presAssocID="{3B8252FB-637B-47D6-AAF5-14DBFE2BF99A}" presName="sibTrans" presStyleCnt="0"/>
      <dgm:spPr/>
    </dgm:pt>
    <dgm:pt modelId="{4E086926-0189-4E95-804F-19B7033B1E77}" type="pres">
      <dgm:prSet presAssocID="{50C8EC2B-6276-430C-8142-4766AC79FE96}" presName="compNode" presStyleCnt="0"/>
      <dgm:spPr/>
    </dgm:pt>
    <dgm:pt modelId="{F04572DA-FDE9-4BD5-8720-AE12E228B200}" type="pres">
      <dgm:prSet presAssocID="{50C8EC2B-6276-430C-8142-4766AC79FE96}" presName="bgRect" presStyleLbl="bgShp" presStyleIdx="2" presStyleCnt="3"/>
      <dgm:spPr/>
    </dgm:pt>
    <dgm:pt modelId="{6DD6AAFC-0F69-4096-A1D6-4AA1EBE639E9}" type="pres">
      <dgm:prSet presAssocID="{50C8EC2B-6276-430C-8142-4766AC79FE9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User Network"/>
        </a:ext>
      </dgm:extLst>
    </dgm:pt>
    <dgm:pt modelId="{92F3D2AC-5BFE-4D4A-84B4-D11559E3AB57}" type="pres">
      <dgm:prSet presAssocID="{50C8EC2B-6276-430C-8142-4766AC79FE96}" presName="spaceRect" presStyleCnt="0"/>
      <dgm:spPr/>
    </dgm:pt>
    <dgm:pt modelId="{26D8AB0C-2B15-49CC-B068-105A321A1AA9}" type="pres">
      <dgm:prSet presAssocID="{50C8EC2B-6276-430C-8142-4766AC79FE96}" presName="parTx" presStyleLbl="revTx" presStyleIdx="2" presStyleCnt="3">
        <dgm:presLayoutVars>
          <dgm:chMax val="0"/>
          <dgm:chPref val="0"/>
        </dgm:presLayoutVars>
      </dgm:prSet>
      <dgm:spPr/>
      <dgm:t>
        <a:bodyPr/>
        <a:lstStyle/>
        <a:p>
          <a:endParaRPr lang="en-US"/>
        </a:p>
      </dgm:t>
    </dgm:pt>
  </dgm:ptLst>
  <dgm:cxnLst>
    <dgm:cxn modelId="{93BA4FA1-2897-4746-BCF1-6EED5A08C3D9}" srcId="{FB153679-9C19-43A3-B231-F6CCF0A2C3B0}" destId="{F443EAC4-3DFD-4DCF-BFA8-F945A7C136FD}" srcOrd="1" destOrd="0" parTransId="{81C50148-1B3E-4538-8A88-F507B039B6FE}" sibTransId="{3B8252FB-637B-47D6-AAF5-14DBFE2BF99A}"/>
    <dgm:cxn modelId="{E33F1FA8-9B1B-4CC9-A4FE-4A4B7833E6FF}" type="presOf" srcId="{50C8EC2B-6276-430C-8142-4766AC79FE96}" destId="{26D8AB0C-2B15-49CC-B068-105A321A1AA9}" srcOrd="0" destOrd="0" presId="urn:microsoft.com/office/officeart/2018/2/layout/IconVerticalSolidList"/>
    <dgm:cxn modelId="{C81DC5AD-AA28-4E5B-BE1B-701C8DF54E26}" srcId="{FB153679-9C19-43A3-B231-F6CCF0A2C3B0}" destId="{45B196C7-C046-462A-9501-94D2BAF73F8F}" srcOrd="0" destOrd="0" parTransId="{A523F9C7-913D-4A55-A5ED-0D76416EB006}" sibTransId="{982CBEF8-DF6D-4D1D-8017-42CA62A5231C}"/>
    <dgm:cxn modelId="{2E23959A-0344-4384-8565-A54823CCD6D0}" type="presOf" srcId="{45B196C7-C046-462A-9501-94D2BAF73F8F}" destId="{67DEF25D-8F53-46E2-927F-362C550F238D}" srcOrd="0" destOrd="0" presId="urn:microsoft.com/office/officeart/2018/2/layout/IconVerticalSolidList"/>
    <dgm:cxn modelId="{14D7CD82-3F05-472F-B27B-B90AC0AA1D1B}" type="presOf" srcId="{F443EAC4-3DFD-4DCF-BFA8-F945A7C136FD}" destId="{F670E969-FAF8-40E2-9F4E-38FB689F3B11}" srcOrd="0" destOrd="0" presId="urn:microsoft.com/office/officeart/2018/2/layout/IconVerticalSolidList"/>
    <dgm:cxn modelId="{37C02A31-EAAA-4F9F-9AEF-823E8F25C2EC}" type="presOf" srcId="{FB153679-9C19-43A3-B231-F6CCF0A2C3B0}" destId="{C6F7C7F3-F7A6-46B1-B6C5-BC5ACE25E460}" srcOrd="0" destOrd="0" presId="urn:microsoft.com/office/officeart/2018/2/layout/IconVerticalSolidList"/>
    <dgm:cxn modelId="{E449B429-6040-481A-9F87-FD638FD112C0}" srcId="{FB153679-9C19-43A3-B231-F6CCF0A2C3B0}" destId="{50C8EC2B-6276-430C-8142-4766AC79FE96}" srcOrd="2" destOrd="0" parTransId="{80E01265-FB2F-41DD-A3E1-D0E23302CFA9}" sibTransId="{E81B7B31-9DD7-41B8-9F1D-ED96744F1037}"/>
    <dgm:cxn modelId="{91179A00-ABEC-4C9E-8585-340FEA35C3AA}" type="presParOf" srcId="{C6F7C7F3-F7A6-46B1-B6C5-BC5ACE25E460}" destId="{3E0774E5-E67A-4901-BC27-DF88EEB17CB3}" srcOrd="0" destOrd="0" presId="urn:microsoft.com/office/officeart/2018/2/layout/IconVerticalSolidList"/>
    <dgm:cxn modelId="{B98D7451-24DA-4E94-8241-66628D5427BD}" type="presParOf" srcId="{3E0774E5-E67A-4901-BC27-DF88EEB17CB3}" destId="{99A8969B-5DE5-4972-8437-5CB7CC15A7A4}" srcOrd="0" destOrd="0" presId="urn:microsoft.com/office/officeart/2018/2/layout/IconVerticalSolidList"/>
    <dgm:cxn modelId="{C712C3F1-D211-4890-9EE2-C22A2B8845CB}" type="presParOf" srcId="{3E0774E5-E67A-4901-BC27-DF88EEB17CB3}" destId="{BF436B1E-0219-46AE-9385-0273A5858A01}" srcOrd="1" destOrd="0" presId="urn:microsoft.com/office/officeart/2018/2/layout/IconVerticalSolidList"/>
    <dgm:cxn modelId="{8E2D7AB7-03E8-47E0-9956-F6B5F29DD911}" type="presParOf" srcId="{3E0774E5-E67A-4901-BC27-DF88EEB17CB3}" destId="{5FCE7967-A705-448E-84C2-864814245241}" srcOrd="2" destOrd="0" presId="urn:microsoft.com/office/officeart/2018/2/layout/IconVerticalSolidList"/>
    <dgm:cxn modelId="{14468B58-DEA3-47F7-B21D-4329D6EE174E}" type="presParOf" srcId="{3E0774E5-E67A-4901-BC27-DF88EEB17CB3}" destId="{67DEF25D-8F53-46E2-927F-362C550F238D}" srcOrd="3" destOrd="0" presId="urn:microsoft.com/office/officeart/2018/2/layout/IconVerticalSolidList"/>
    <dgm:cxn modelId="{7E155713-385A-4D8A-8EB2-958C27BB03B1}" type="presParOf" srcId="{C6F7C7F3-F7A6-46B1-B6C5-BC5ACE25E460}" destId="{20154FD3-55EC-4806-94A2-9D6009BD8AC0}" srcOrd="1" destOrd="0" presId="urn:microsoft.com/office/officeart/2018/2/layout/IconVerticalSolidList"/>
    <dgm:cxn modelId="{335B2D14-B689-4D2D-9763-FD4F04439AE5}" type="presParOf" srcId="{C6F7C7F3-F7A6-46B1-B6C5-BC5ACE25E460}" destId="{7ECDB8B6-681E-45CF-A4F8-EF5FFC4EF944}" srcOrd="2" destOrd="0" presId="urn:microsoft.com/office/officeart/2018/2/layout/IconVerticalSolidList"/>
    <dgm:cxn modelId="{E03E9760-AA21-4D74-AAAB-E5E96CF8A604}" type="presParOf" srcId="{7ECDB8B6-681E-45CF-A4F8-EF5FFC4EF944}" destId="{C24DE5E3-DFF3-4AF8-951B-F0A4495A20CB}" srcOrd="0" destOrd="0" presId="urn:microsoft.com/office/officeart/2018/2/layout/IconVerticalSolidList"/>
    <dgm:cxn modelId="{904EDDBB-80E7-4576-96CE-EA639AEB100E}" type="presParOf" srcId="{7ECDB8B6-681E-45CF-A4F8-EF5FFC4EF944}" destId="{3D8A4E6C-42EE-41D0-991B-F106D47A0AE2}" srcOrd="1" destOrd="0" presId="urn:microsoft.com/office/officeart/2018/2/layout/IconVerticalSolidList"/>
    <dgm:cxn modelId="{BAFC1BF0-173F-4D1A-B80C-7B96E4EB216F}" type="presParOf" srcId="{7ECDB8B6-681E-45CF-A4F8-EF5FFC4EF944}" destId="{16EBC3CC-F249-4E9F-911D-571C1CEED41A}" srcOrd="2" destOrd="0" presId="urn:microsoft.com/office/officeart/2018/2/layout/IconVerticalSolidList"/>
    <dgm:cxn modelId="{695ACFC5-C85D-43BF-A106-6838375183BA}" type="presParOf" srcId="{7ECDB8B6-681E-45CF-A4F8-EF5FFC4EF944}" destId="{F670E969-FAF8-40E2-9F4E-38FB689F3B11}" srcOrd="3" destOrd="0" presId="urn:microsoft.com/office/officeart/2018/2/layout/IconVerticalSolidList"/>
    <dgm:cxn modelId="{A09F2ADC-9564-437E-BA50-55C2326C461A}" type="presParOf" srcId="{C6F7C7F3-F7A6-46B1-B6C5-BC5ACE25E460}" destId="{886CDC1D-5433-471A-BF3C-5AA58BEDDDAD}" srcOrd="3" destOrd="0" presId="urn:microsoft.com/office/officeart/2018/2/layout/IconVerticalSolidList"/>
    <dgm:cxn modelId="{790D7965-91CA-40BF-A220-7756B4A11D77}" type="presParOf" srcId="{C6F7C7F3-F7A6-46B1-B6C5-BC5ACE25E460}" destId="{4E086926-0189-4E95-804F-19B7033B1E77}" srcOrd="4" destOrd="0" presId="urn:microsoft.com/office/officeart/2018/2/layout/IconVerticalSolidList"/>
    <dgm:cxn modelId="{2CDFBB9B-2F8D-4591-A7E7-08976937E4E3}" type="presParOf" srcId="{4E086926-0189-4E95-804F-19B7033B1E77}" destId="{F04572DA-FDE9-4BD5-8720-AE12E228B200}" srcOrd="0" destOrd="0" presId="urn:microsoft.com/office/officeart/2018/2/layout/IconVerticalSolidList"/>
    <dgm:cxn modelId="{9C17573E-2405-4DF9-9967-1DCA40DFBBC4}" type="presParOf" srcId="{4E086926-0189-4E95-804F-19B7033B1E77}" destId="{6DD6AAFC-0F69-4096-A1D6-4AA1EBE639E9}" srcOrd="1" destOrd="0" presId="urn:microsoft.com/office/officeart/2018/2/layout/IconVerticalSolidList"/>
    <dgm:cxn modelId="{C76AD619-4B0E-4A86-9B70-E6F4050DA249}" type="presParOf" srcId="{4E086926-0189-4E95-804F-19B7033B1E77}" destId="{92F3D2AC-5BFE-4D4A-84B4-D11559E3AB57}" srcOrd="2" destOrd="0" presId="urn:microsoft.com/office/officeart/2018/2/layout/IconVerticalSolidList"/>
    <dgm:cxn modelId="{C78DF6E1-2B29-45DA-BB4A-4B74565EFA18}" type="presParOf" srcId="{4E086926-0189-4E95-804F-19B7033B1E77}" destId="{26D8AB0C-2B15-49CC-B068-105A321A1AA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B2C2C1-78E3-49AE-B8B7-D12FAADF6E37}" type="doc">
      <dgm:prSet loTypeId="urn:microsoft.com/office/officeart/2005/8/layout/vProcess5" loCatId="process" qsTypeId="urn:microsoft.com/office/officeart/2005/8/quickstyle/simple2" qsCatId="simple" csTypeId="urn:microsoft.com/office/officeart/2005/8/colors/accent5_2" csCatId="accent5" phldr="1"/>
      <dgm:spPr/>
      <dgm:t>
        <a:bodyPr/>
        <a:lstStyle/>
        <a:p>
          <a:endParaRPr lang="en-US"/>
        </a:p>
      </dgm:t>
    </dgm:pt>
    <dgm:pt modelId="{540EB1C6-B769-47A2-B687-202CD304BF8E}">
      <dgm:prSet custT="1"/>
      <dgm:spPr/>
      <dgm:t>
        <a:bodyPr/>
        <a:lstStyle/>
        <a:p>
          <a:r>
            <a:rPr lang="en-GB" sz="2400" dirty="0"/>
            <a:t>Such initiative will assist </a:t>
          </a:r>
          <a:r>
            <a:rPr lang="en-GB" sz="2400" dirty="0" smtClean="0"/>
            <a:t>A</a:t>
          </a:r>
          <a:r>
            <a:rPr lang="mt-MT" sz="2400" dirty="0" smtClean="0"/>
            <a:t>ġ</a:t>
          </a:r>
          <a:r>
            <a:rPr lang="en-GB" sz="2400" dirty="0" err="1" smtClean="0"/>
            <a:t>enzija</a:t>
          </a:r>
          <a:r>
            <a:rPr lang="en-GB" sz="2400" dirty="0" smtClean="0"/>
            <a:t> </a:t>
          </a:r>
          <a:r>
            <a:rPr lang="en-GB" sz="2400" dirty="0"/>
            <a:t>Sapport to continue developing and give the best services possible. </a:t>
          </a:r>
          <a:endParaRPr lang="en-US" sz="2400" dirty="0"/>
        </a:p>
      </dgm:t>
    </dgm:pt>
    <dgm:pt modelId="{A3994270-9D76-410E-8B2F-B9D6C5599DB7}" type="parTrans" cxnId="{3C855AD6-3C38-45B1-ADBE-553D1CFA94AB}">
      <dgm:prSet/>
      <dgm:spPr/>
      <dgm:t>
        <a:bodyPr/>
        <a:lstStyle/>
        <a:p>
          <a:endParaRPr lang="en-US" sz="2400"/>
        </a:p>
      </dgm:t>
    </dgm:pt>
    <dgm:pt modelId="{8E874325-9803-4026-8E7D-630511593B6C}" type="sibTrans" cxnId="{3C855AD6-3C38-45B1-ADBE-553D1CFA94AB}">
      <dgm:prSet custT="1"/>
      <dgm:spPr/>
      <dgm:t>
        <a:bodyPr/>
        <a:lstStyle/>
        <a:p>
          <a:endParaRPr lang="en-US" sz="2400"/>
        </a:p>
      </dgm:t>
    </dgm:pt>
    <dgm:pt modelId="{53003DEE-AFD7-4C75-A42D-3E1342D5CE9A}">
      <dgm:prSet custT="1"/>
      <dgm:spPr/>
      <dgm:t>
        <a:bodyPr/>
        <a:lstStyle/>
        <a:p>
          <a:r>
            <a:rPr lang="mt-MT" sz="2400" dirty="0" smtClean="0"/>
            <a:t>It </a:t>
          </a:r>
          <a:r>
            <a:rPr lang="en-GB" sz="2400" dirty="0" smtClean="0"/>
            <a:t>will </a:t>
          </a:r>
          <a:r>
            <a:rPr lang="en-GB" sz="2400" dirty="0"/>
            <a:t>provide a platform for representation of service users and their relatives or guardians by giving them a chance to voice out any issues. </a:t>
          </a:r>
          <a:endParaRPr lang="en-US" sz="2400" dirty="0"/>
        </a:p>
      </dgm:t>
    </dgm:pt>
    <dgm:pt modelId="{98D89AFB-7B74-4CA8-8FBE-797BAB55EAE8}" type="parTrans" cxnId="{57E376EA-7AF3-4F49-8CB6-04E20A76C334}">
      <dgm:prSet/>
      <dgm:spPr/>
      <dgm:t>
        <a:bodyPr/>
        <a:lstStyle/>
        <a:p>
          <a:endParaRPr lang="en-US" sz="2400"/>
        </a:p>
      </dgm:t>
    </dgm:pt>
    <dgm:pt modelId="{5918D08E-BAF5-4098-AEF5-38D0A7B7D206}" type="sibTrans" cxnId="{57E376EA-7AF3-4F49-8CB6-04E20A76C334}">
      <dgm:prSet custT="1"/>
      <dgm:spPr/>
      <dgm:t>
        <a:bodyPr/>
        <a:lstStyle/>
        <a:p>
          <a:endParaRPr lang="en-US" sz="2400"/>
        </a:p>
      </dgm:t>
    </dgm:pt>
    <dgm:pt modelId="{303DE0CB-5D8B-42C9-B9E9-C030CAAE7A55}">
      <dgm:prSet custT="1"/>
      <dgm:spPr/>
      <dgm:t>
        <a:bodyPr/>
        <a:lstStyle/>
        <a:p>
          <a:r>
            <a:rPr lang="mt-MT" sz="2400" dirty="0" smtClean="0"/>
            <a:t>It </a:t>
          </a:r>
          <a:r>
            <a:rPr lang="en-GB" sz="2400" dirty="0" smtClean="0"/>
            <a:t>will </a:t>
          </a:r>
          <a:r>
            <a:rPr lang="en-GB" sz="2400" dirty="0"/>
            <a:t>encourage collaboration, dialogue and the exchange of experience and expertise for the benefit of people with disabilities and their families.</a:t>
          </a:r>
          <a:endParaRPr lang="en-US" sz="2400" dirty="0"/>
        </a:p>
      </dgm:t>
    </dgm:pt>
    <dgm:pt modelId="{0D9050D1-9129-41C4-98AA-9A84C6C59C85}" type="parTrans" cxnId="{656EA1AC-012A-4987-8EA8-CF13152806AC}">
      <dgm:prSet/>
      <dgm:spPr/>
      <dgm:t>
        <a:bodyPr/>
        <a:lstStyle/>
        <a:p>
          <a:endParaRPr lang="en-US" sz="2400"/>
        </a:p>
      </dgm:t>
    </dgm:pt>
    <dgm:pt modelId="{07D7AF7A-CC14-45AB-B19B-583B8017453A}" type="sibTrans" cxnId="{656EA1AC-012A-4987-8EA8-CF13152806AC}">
      <dgm:prSet custT="1"/>
      <dgm:spPr/>
      <dgm:t>
        <a:bodyPr/>
        <a:lstStyle/>
        <a:p>
          <a:endParaRPr lang="en-US" sz="2400"/>
        </a:p>
      </dgm:t>
    </dgm:pt>
    <dgm:pt modelId="{7C919867-A15E-47C8-BB74-F24024E20ADB}">
      <dgm:prSet custT="1"/>
      <dgm:spPr/>
      <dgm:t>
        <a:bodyPr/>
        <a:lstStyle/>
        <a:p>
          <a:r>
            <a:rPr lang="en-GB" sz="2400" dirty="0" smtClean="0"/>
            <a:t>The non-executive Consultative Committee </a:t>
          </a:r>
          <a:r>
            <a:rPr lang="mt-MT" sz="2400" dirty="0" smtClean="0"/>
            <a:t>will have 7 </a:t>
          </a:r>
          <a:r>
            <a:rPr lang="en-GB" sz="2400" dirty="0" smtClean="0"/>
            <a:t>members above the age of </a:t>
          </a:r>
          <a:r>
            <a:rPr lang="mt-MT" sz="2400" dirty="0" smtClean="0"/>
            <a:t>18 yrs </a:t>
          </a:r>
          <a:r>
            <a:rPr lang="en-GB" sz="2400" dirty="0" smtClean="0"/>
            <a:t> who make use of A</a:t>
          </a:r>
          <a:r>
            <a:rPr lang="mt-MT" sz="2400" dirty="0" smtClean="0"/>
            <a:t>ġ</a:t>
          </a:r>
          <a:r>
            <a:rPr lang="en-GB" sz="2400" dirty="0" err="1" smtClean="0"/>
            <a:t>enzija</a:t>
          </a:r>
          <a:r>
            <a:rPr lang="en-GB" sz="2400" dirty="0" smtClean="0"/>
            <a:t> Sapport services</a:t>
          </a:r>
          <a:r>
            <a:rPr lang="mt-MT" sz="2400" dirty="0" smtClean="0"/>
            <a:t> / </a:t>
          </a:r>
          <a:r>
            <a:rPr lang="en-GB" sz="2400" dirty="0" smtClean="0"/>
            <a:t>services users </a:t>
          </a:r>
          <a:r>
            <a:rPr lang="mt-MT" sz="2400" dirty="0" smtClean="0"/>
            <a:t>/ </a:t>
          </a:r>
          <a:r>
            <a:rPr lang="en-GB" sz="2400" dirty="0" smtClean="0"/>
            <a:t>relatives </a:t>
          </a:r>
          <a:r>
            <a:rPr lang="mt-MT" sz="2400" dirty="0" smtClean="0"/>
            <a:t>/</a:t>
          </a:r>
          <a:r>
            <a:rPr lang="en-GB" sz="2400" dirty="0" smtClean="0"/>
            <a:t> guardians. </a:t>
          </a:r>
          <a:endParaRPr lang="en-US" sz="2400" dirty="0"/>
        </a:p>
      </dgm:t>
    </dgm:pt>
    <dgm:pt modelId="{F756C750-C85A-404B-8A0B-6F1AA61905C6}" type="parTrans" cxnId="{4E57DDA2-F0DC-4D2F-9F78-46D82CAD0981}">
      <dgm:prSet/>
      <dgm:spPr/>
      <dgm:t>
        <a:bodyPr/>
        <a:lstStyle/>
        <a:p>
          <a:endParaRPr lang="en-US" sz="2400"/>
        </a:p>
      </dgm:t>
    </dgm:pt>
    <dgm:pt modelId="{82173BE1-EB4C-43D8-9AC9-C7DDCC6CD3AD}" type="sibTrans" cxnId="{4E57DDA2-F0DC-4D2F-9F78-46D82CAD0981}">
      <dgm:prSet/>
      <dgm:spPr/>
      <dgm:t>
        <a:bodyPr/>
        <a:lstStyle/>
        <a:p>
          <a:endParaRPr lang="en-US" sz="2400"/>
        </a:p>
      </dgm:t>
    </dgm:pt>
    <dgm:pt modelId="{54AC4AEB-C68E-454F-B87E-64AEE404DFCF}" type="pres">
      <dgm:prSet presAssocID="{4DB2C2C1-78E3-49AE-B8B7-D12FAADF6E37}" presName="outerComposite" presStyleCnt="0">
        <dgm:presLayoutVars>
          <dgm:chMax val="5"/>
          <dgm:dir/>
          <dgm:resizeHandles val="exact"/>
        </dgm:presLayoutVars>
      </dgm:prSet>
      <dgm:spPr/>
      <dgm:t>
        <a:bodyPr/>
        <a:lstStyle/>
        <a:p>
          <a:endParaRPr lang="en-US"/>
        </a:p>
      </dgm:t>
    </dgm:pt>
    <dgm:pt modelId="{40FA2ECD-3E5D-4FB0-9B7D-74D8D4C6384B}" type="pres">
      <dgm:prSet presAssocID="{4DB2C2C1-78E3-49AE-B8B7-D12FAADF6E37}" presName="dummyMaxCanvas" presStyleCnt="0">
        <dgm:presLayoutVars/>
      </dgm:prSet>
      <dgm:spPr/>
      <dgm:t>
        <a:bodyPr/>
        <a:lstStyle/>
        <a:p>
          <a:endParaRPr lang="en-US"/>
        </a:p>
      </dgm:t>
    </dgm:pt>
    <dgm:pt modelId="{24CE82F3-2F1D-4706-99A0-6FBB36BDF983}" type="pres">
      <dgm:prSet presAssocID="{4DB2C2C1-78E3-49AE-B8B7-D12FAADF6E37}" presName="FourNodes_1" presStyleLbl="node1" presStyleIdx="0" presStyleCnt="4">
        <dgm:presLayoutVars>
          <dgm:bulletEnabled val="1"/>
        </dgm:presLayoutVars>
      </dgm:prSet>
      <dgm:spPr/>
      <dgm:t>
        <a:bodyPr/>
        <a:lstStyle/>
        <a:p>
          <a:endParaRPr lang="en-US"/>
        </a:p>
      </dgm:t>
    </dgm:pt>
    <dgm:pt modelId="{C573F100-8537-49F4-BFBF-C6368E3B0A60}" type="pres">
      <dgm:prSet presAssocID="{4DB2C2C1-78E3-49AE-B8B7-D12FAADF6E37}" presName="FourNodes_2" presStyleLbl="node1" presStyleIdx="1" presStyleCnt="4">
        <dgm:presLayoutVars>
          <dgm:bulletEnabled val="1"/>
        </dgm:presLayoutVars>
      </dgm:prSet>
      <dgm:spPr/>
      <dgm:t>
        <a:bodyPr/>
        <a:lstStyle/>
        <a:p>
          <a:endParaRPr lang="en-US"/>
        </a:p>
      </dgm:t>
    </dgm:pt>
    <dgm:pt modelId="{997800B7-6503-4CB9-9A2A-F1027BF41BE5}" type="pres">
      <dgm:prSet presAssocID="{4DB2C2C1-78E3-49AE-B8B7-D12FAADF6E37}" presName="FourNodes_3" presStyleLbl="node1" presStyleIdx="2" presStyleCnt="4">
        <dgm:presLayoutVars>
          <dgm:bulletEnabled val="1"/>
        </dgm:presLayoutVars>
      </dgm:prSet>
      <dgm:spPr/>
      <dgm:t>
        <a:bodyPr/>
        <a:lstStyle/>
        <a:p>
          <a:endParaRPr lang="en-US"/>
        </a:p>
      </dgm:t>
    </dgm:pt>
    <dgm:pt modelId="{75B64B11-E8B1-47C6-AA58-880666EF5718}" type="pres">
      <dgm:prSet presAssocID="{4DB2C2C1-78E3-49AE-B8B7-D12FAADF6E37}" presName="FourNodes_4" presStyleLbl="node1" presStyleIdx="3" presStyleCnt="4">
        <dgm:presLayoutVars>
          <dgm:bulletEnabled val="1"/>
        </dgm:presLayoutVars>
      </dgm:prSet>
      <dgm:spPr/>
      <dgm:t>
        <a:bodyPr/>
        <a:lstStyle/>
        <a:p>
          <a:endParaRPr lang="en-US"/>
        </a:p>
      </dgm:t>
    </dgm:pt>
    <dgm:pt modelId="{6EB1A1D7-012A-48D7-B6A8-2AF782484ADE}" type="pres">
      <dgm:prSet presAssocID="{4DB2C2C1-78E3-49AE-B8B7-D12FAADF6E37}" presName="FourConn_1-2" presStyleLbl="fgAccFollowNode1" presStyleIdx="0" presStyleCnt="3">
        <dgm:presLayoutVars>
          <dgm:bulletEnabled val="1"/>
        </dgm:presLayoutVars>
      </dgm:prSet>
      <dgm:spPr/>
      <dgm:t>
        <a:bodyPr/>
        <a:lstStyle/>
        <a:p>
          <a:endParaRPr lang="en-US"/>
        </a:p>
      </dgm:t>
    </dgm:pt>
    <dgm:pt modelId="{A10E42B7-D81A-4559-9946-7EC2010F555C}" type="pres">
      <dgm:prSet presAssocID="{4DB2C2C1-78E3-49AE-B8B7-D12FAADF6E37}" presName="FourConn_2-3" presStyleLbl="fgAccFollowNode1" presStyleIdx="1" presStyleCnt="3">
        <dgm:presLayoutVars>
          <dgm:bulletEnabled val="1"/>
        </dgm:presLayoutVars>
      </dgm:prSet>
      <dgm:spPr/>
      <dgm:t>
        <a:bodyPr/>
        <a:lstStyle/>
        <a:p>
          <a:endParaRPr lang="en-US"/>
        </a:p>
      </dgm:t>
    </dgm:pt>
    <dgm:pt modelId="{12427548-E94C-4E27-B03B-B71ADDD38E6C}" type="pres">
      <dgm:prSet presAssocID="{4DB2C2C1-78E3-49AE-B8B7-D12FAADF6E37}" presName="FourConn_3-4" presStyleLbl="fgAccFollowNode1" presStyleIdx="2" presStyleCnt="3">
        <dgm:presLayoutVars>
          <dgm:bulletEnabled val="1"/>
        </dgm:presLayoutVars>
      </dgm:prSet>
      <dgm:spPr/>
      <dgm:t>
        <a:bodyPr/>
        <a:lstStyle/>
        <a:p>
          <a:endParaRPr lang="en-US"/>
        </a:p>
      </dgm:t>
    </dgm:pt>
    <dgm:pt modelId="{04A1B0F6-7445-4B18-A752-2A36BF312983}" type="pres">
      <dgm:prSet presAssocID="{4DB2C2C1-78E3-49AE-B8B7-D12FAADF6E37}" presName="FourNodes_1_text" presStyleLbl="node1" presStyleIdx="3" presStyleCnt="4">
        <dgm:presLayoutVars>
          <dgm:bulletEnabled val="1"/>
        </dgm:presLayoutVars>
      </dgm:prSet>
      <dgm:spPr/>
      <dgm:t>
        <a:bodyPr/>
        <a:lstStyle/>
        <a:p>
          <a:endParaRPr lang="en-US"/>
        </a:p>
      </dgm:t>
    </dgm:pt>
    <dgm:pt modelId="{22F234DD-AC00-473F-9A4E-470BF20E4712}" type="pres">
      <dgm:prSet presAssocID="{4DB2C2C1-78E3-49AE-B8B7-D12FAADF6E37}" presName="FourNodes_2_text" presStyleLbl="node1" presStyleIdx="3" presStyleCnt="4">
        <dgm:presLayoutVars>
          <dgm:bulletEnabled val="1"/>
        </dgm:presLayoutVars>
      </dgm:prSet>
      <dgm:spPr/>
      <dgm:t>
        <a:bodyPr/>
        <a:lstStyle/>
        <a:p>
          <a:endParaRPr lang="en-US"/>
        </a:p>
      </dgm:t>
    </dgm:pt>
    <dgm:pt modelId="{3DAFD3F2-9B02-4B65-B27C-C8F8300C38E3}" type="pres">
      <dgm:prSet presAssocID="{4DB2C2C1-78E3-49AE-B8B7-D12FAADF6E37}" presName="FourNodes_3_text" presStyleLbl="node1" presStyleIdx="3" presStyleCnt="4">
        <dgm:presLayoutVars>
          <dgm:bulletEnabled val="1"/>
        </dgm:presLayoutVars>
      </dgm:prSet>
      <dgm:spPr/>
      <dgm:t>
        <a:bodyPr/>
        <a:lstStyle/>
        <a:p>
          <a:endParaRPr lang="en-US"/>
        </a:p>
      </dgm:t>
    </dgm:pt>
    <dgm:pt modelId="{0DA87091-A204-4AED-826D-954D1E31127B}" type="pres">
      <dgm:prSet presAssocID="{4DB2C2C1-78E3-49AE-B8B7-D12FAADF6E37}" presName="FourNodes_4_text" presStyleLbl="node1" presStyleIdx="3" presStyleCnt="4">
        <dgm:presLayoutVars>
          <dgm:bulletEnabled val="1"/>
        </dgm:presLayoutVars>
      </dgm:prSet>
      <dgm:spPr/>
      <dgm:t>
        <a:bodyPr/>
        <a:lstStyle/>
        <a:p>
          <a:endParaRPr lang="en-US"/>
        </a:p>
      </dgm:t>
    </dgm:pt>
  </dgm:ptLst>
  <dgm:cxnLst>
    <dgm:cxn modelId="{6E1902A9-76C3-4451-AC11-43F5EFB1B8E6}" type="presOf" srcId="{07D7AF7A-CC14-45AB-B19B-583B8017453A}" destId="{12427548-E94C-4E27-B03B-B71ADDD38E6C}" srcOrd="0" destOrd="0" presId="urn:microsoft.com/office/officeart/2005/8/layout/vProcess5"/>
    <dgm:cxn modelId="{519E1F3B-E926-43D6-A1E0-E159EBA58D72}" type="presOf" srcId="{4DB2C2C1-78E3-49AE-B8B7-D12FAADF6E37}" destId="{54AC4AEB-C68E-454F-B87E-64AEE404DFCF}" srcOrd="0" destOrd="0" presId="urn:microsoft.com/office/officeart/2005/8/layout/vProcess5"/>
    <dgm:cxn modelId="{C2DB6D4E-3CCF-4038-AE4D-04A7B0B6DE99}" type="presOf" srcId="{8E874325-9803-4026-8E7D-630511593B6C}" destId="{6EB1A1D7-012A-48D7-B6A8-2AF782484ADE}" srcOrd="0" destOrd="0" presId="urn:microsoft.com/office/officeart/2005/8/layout/vProcess5"/>
    <dgm:cxn modelId="{ED9C8B46-F940-444E-B094-98903A0867FC}" type="presOf" srcId="{303DE0CB-5D8B-42C9-B9E9-C030CAAE7A55}" destId="{3DAFD3F2-9B02-4B65-B27C-C8F8300C38E3}" srcOrd="1" destOrd="0" presId="urn:microsoft.com/office/officeart/2005/8/layout/vProcess5"/>
    <dgm:cxn modelId="{4F08C401-6598-47E3-86A6-BA07C1B77FC5}" type="presOf" srcId="{53003DEE-AFD7-4C75-A42D-3E1342D5CE9A}" destId="{22F234DD-AC00-473F-9A4E-470BF20E4712}" srcOrd="1" destOrd="0" presId="urn:microsoft.com/office/officeart/2005/8/layout/vProcess5"/>
    <dgm:cxn modelId="{790BE81A-B364-47A2-8A66-2A817BEA4E8F}" type="presOf" srcId="{540EB1C6-B769-47A2-B687-202CD304BF8E}" destId="{24CE82F3-2F1D-4706-99A0-6FBB36BDF983}" srcOrd="0" destOrd="0" presId="urn:microsoft.com/office/officeart/2005/8/layout/vProcess5"/>
    <dgm:cxn modelId="{4E57DDA2-F0DC-4D2F-9F78-46D82CAD0981}" srcId="{4DB2C2C1-78E3-49AE-B8B7-D12FAADF6E37}" destId="{7C919867-A15E-47C8-BB74-F24024E20ADB}" srcOrd="3" destOrd="0" parTransId="{F756C750-C85A-404B-8A0B-6F1AA61905C6}" sibTransId="{82173BE1-EB4C-43D8-9AC9-C7DDCC6CD3AD}"/>
    <dgm:cxn modelId="{0665F126-8297-480C-BF22-3C169BB8B5C4}" type="presOf" srcId="{540EB1C6-B769-47A2-B687-202CD304BF8E}" destId="{04A1B0F6-7445-4B18-A752-2A36BF312983}" srcOrd="1" destOrd="0" presId="urn:microsoft.com/office/officeart/2005/8/layout/vProcess5"/>
    <dgm:cxn modelId="{57E376EA-7AF3-4F49-8CB6-04E20A76C334}" srcId="{4DB2C2C1-78E3-49AE-B8B7-D12FAADF6E37}" destId="{53003DEE-AFD7-4C75-A42D-3E1342D5CE9A}" srcOrd="1" destOrd="0" parTransId="{98D89AFB-7B74-4CA8-8FBE-797BAB55EAE8}" sibTransId="{5918D08E-BAF5-4098-AEF5-38D0A7B7D206}"/>
    <dgm:cxn modelId="{EEB093E5-10A7-4F73-821B-4E0EA36E8CED}" type="presOf" srcId="{53003DEE-AFD7-4C75-A42D-3E1342D5CE9A}" destId="{C573F100-8537-49F4-BFBF-C6368E3B0A60}" srcOrd="0" destOrd="0" presId="urn:microsoft.com/office/officeart/2005/8/layout/vProcess5"/>
    <dgm:cxn modelId="{3C855AD6-3C38-45B1-ADBE-553D1CFA94AB}" srcId="{4DB2C2C1-78E3-49AE-B8B7-D12FAADF6E37}" destId="{540EB1C6-B769-47A2-B687-202CD304BF8E}" srcOrd="0" destOrd="0" parTransId="{A3994270-9D76-410E-8B2F-B9D6C5599DB7}" sibTransId="{8E874325-9803-4026-8E7D-630511593B6C}"/>
    <dgm:cxn modelId="{0BF21EE5-51B9-43FF-BF5B-367AFCFD9FCF}" type="presOf" srcId="{303DE0CB-5D8B-42C9-B9E9-C030CAAE7A55}" destId="{997800B7-6503-4CB9-9A2A-F1027BF41BE5}" srcOrd="0" destOrd="0" presId="urn:microsoft.com/office/officeart/2005/8/layout/vProcess5"/>
    <dgm:cxn modelId="{656EA1AC-012A-4987-8EA8-CF13152806AC}" srcId="{4DB2C2C1-78E3-49AE-B8B7-D12FAADF6E37}" destId="{303DE0CB-5D8B-42C9-B9E9-C030CAAE7A55}" srcOrd="2" destOrd="0" parTransId="{0D9050D1-9129-41C4-98AA-9A84C6C59C85}" sibTransId="{07D7AF7A-CC14-45AB-B19B-583B8017453A}"/>
    <dgm:cxn modelId="{4ACD4329-6435-4ACC-9FAA-90794ABE9C5B}" type="presOf" srcId="{5918D08E-BAF5-4098-AEF5-38D0A7B7D206}" destId="{A10E42B7-D81A-4559-9946-7EC2010F555C}" srcOrd="0" destOrd="0" presId="urn:microsoft.com/office/officeart/2005/8/layout/vProcess5"/>
    <dgm:cxn modelId="{47302263-3172-45E4-82EE-C3EEC873BB0C}" type="presOf" srcId="{7C919867-A15E-47C8-BB74-F24024E20ADB}" destId="{75B64B11-E8B1-47C6-AA58-880666EF5718}" srcOrd="0" destOrd="0" presId="urn:microsoft.com/office/officeart/2005/8/layout/vProcess5"/>
    <dgm:cxn modelId="{655FF024-2821-4D98-AD89-97D4F5027153}" type="presOf" srcId="{7C919867-A15E-47C8-BB74-F24024E20ADB}" destId="{0DA87091-A204-4AED-826D-954D1E31127B}" srcOrd="1" destOrd="0" presId="urn:microsoft.com/office/officeart/2005/8/layout/vProcess5"/>
    <dgm:cxn modelId="{EA8F0BD6-D7E2-4250-AE51-AC4B929CA433}" type="presParOf" srcId="{54AC4AEB-C68E-454F-B87E-64AEE404DFCF}" destId="{40FA2ECD-3E5D-4FB0-9B7D-74D8D4C6384B}" srcOrd="0" destOrd="0" presId="urn:microsoft.com/office/officeart/2005/8/layout/vProcess5"/>
    <dgm:cxn modelId="{43A518A4-A8D3-4864-9948-561A0E9317E0}" type="presParOf" srcId="{54AC4AEB-C68E-454F-B87E-64AEE404DFCF}" destId="{24CE82F3-2F1D-4706-99A0-6FBB36BDF983}" srcOrd="1" destOrd="0" presId="urn:microsoft.com/office/officeart/2005/8/layout/vProcess5"/>
    <dgm:cxn modelId="{309112D2-575E-4E92-B312-0FD52FD901E9}" type="presParOf" srcId="{54AC4AEB-C68E-454F-B87E-64AEE404DFCF}" destId="{C573F100-8537-49F4-BFBF-C6368E3B0A60}" srcOrd="2" destOrd="0" presId="urn:microsoft.com/office/officeart/2005/8/layout/vProcess5"/>
    <dgm:cxn modelId="{AA6F3CAD-93FB-40FA-90A8-A0E703FFD65D}" type="presParOf" srcId="{54AC4AEB-C68E-454F-B87E-64AEE404DFCF}" destId="{997800B7-6503-4CB9-9A2A-F1027BF41BE5}" srcOrd="3" destOrd="0" presId="urn:microsoft.com/office/officeart/2005/8/layout/vProcess5"/>
    <dgm:cxn modelId="{02B11FDD-9C43-43B4-81DF-2F3586644FF3}" type="presParOf" srcId="{54AC4AEB-C68E-454F-B87E-64AEE404DFCF}" destId="{75B64B11-E8B1-47C6-AA58-880666EF5718}" srcOrd="4" destOrd="0" presId="urn:microsoft.com/office/officeart/2005/8/layout/vProcess5"/>
    <dgm:cxn modelId="{64189A9F-1446-4469-B130-5AF7D6ECFE27}" type="presParOf" srcId="{54AC4AEB-C68E-454F-B87E-64AEE404DFCF}" destId="{6EB1A1D7-012A-48D7-B6A8-2AF782484ADE}" srcOrd="5" destOrd="0" presId="urn:microsoft.com/office/officeart/2005/8/layout/vProcess5"/>
    <dgm:cxn modelId="{55265A66-29A3-43E5-A421-2C6F4261DFB6}" type="presParOf" srcId="{54AC4AEB-C68E-454F-B87E-64AEE404DFCF}" destId="{A10E42B7-D81A-4559-9946-7EC2010F555C}" srcOrd="6" destOrd="0" presId="urn:microsoft.com/office/officeart/2005/8/layout/vProcess5"/>
    <dgm:cxn modelId="{6047420B-CE3A-4ACA-A713-52244A2C7422}" type="presParOf" srcId="{54AC4AEB-C68E-454F-B87E-64AEE404DFCF}" destId="{12427548-E94C-4E27-B03B-B71ADDD38E6C}" srcOrd="7" destOrd="0" presId="urn:microsoft.com/office/officeart/2005/8/layout/vProcess5"/>
    <dgm:cxn modelId="{9E3F2DF6-C39F-4617-9A79-79919EBBA234}" type="presParOf" srcId="{54AC4AEB-C68E-454F-B87E-64AEE404DFCF}" destId="{04A1B0F6-7445-4B18-A752-2A36BF312983}" srcOrd="8" destOrd="0" presId="urn:microsoft.com/office/officeart/2005/8/layout/vProcess5"/>
    <dgm:cxn modelId="{9C85357C-B4F0-4B43-8A58-E2D0A947D492}" type="presParOf" srcId="{54AC4AEB-C68E-454F-B87E-64AEE404DFCF}" destId="{22F234DD-AC00-473F-9A4E-470BF20E4712}" srcOrd="9" destOrd="0" presId="urn:microsoft.com/office/officeart/2005/8/layout/vProcess5"/>
    <dgm:cxn modelId="{319EE8DF-172F-4642-95B6-FACD1F94A87D}" type="presParOf" srcId="{54AC4AEB-C68E-454F-B87E-64AEE404DFCF}" destId="{3DAFD3F2-9B02-4B65-B27C-C8F8300C38E3}" srcOrd="10" destOrd="0" presId="urn:microsoft.com/office/officeart/2005/8/layout/vProcess5"/>
    <dgm:cxn modelId="{A3E25E78-6698-47DE-AD8C-5A6CC3276875}" type="presParOf" srcId="{54AC4AEB-C68E-454F-B87E-64AEE404DFCF}" destId="{0DA87091-A204-4AED-826D-954D1E31127B}"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3EED34-1CCB-48DF-8F6D-969839EC0E5B}"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A0291FD7-0135-4060-A2EB-FE3A86E1A4A6}">
      <dgm:prSet custT="1"/>
      <dgm:spPr/>
      <dgm:t>
        <a:bodyPr/>
        <a:lstStyle/>
        <a:p>
          <a:r>
            <a:rPr lang="en-GB" sz="3200" dirty="0"/>
            <a:t>The Agency has </a:t>
          </a:r>
          <a:r>
            <a:rPr lang="mt-MT" sz="3200" dirty="0" smtClean="0"/>
            <a:t>4</a:t>
          </a:r>
          <a:r>
            <a:rPr lang="en-GB" sz="3200" dirty="0" smtClean="0"/>
            <a:t> </a:t>
          </a:r>
          <a:r>
            <a:rPr lang="en-GB" sz="3200" dirty="0"/>
            <a:t>respective premises all equipped with a reception. </a:t>
          </a:r>
          <a:endParaRPr lang="en-US" sz="3200" dirty="0"/>
        </a:p>
      </dgm:t>
    </dgm:pt>
    <dgm:pt modelId="{C2858D83-6B67-4C5D-93CF-D255F25AF26D}" type="parTrans" cxnId="{53A7569F-4F9D-4B52-812F-FFB104B90191}">
      <dgm:prSet/>
      <dgm:spPr/>
      <dgm:t>
        <a:bodyPr/>
        <a:lstStyle/>
        <a:p>
          <a:endParaRPr lang="en-US"/>
        </a:p>
      </dgm:t>
    </dgm:pt>
    <dgm:pt modelId="{B91D8960-1441-4C23-AA9E-AD0604B25F80}" type="sibTrans" cxnId="{53A7569F-4F9D-4B52-812F-FFB104B90191}">
      <dgm:prSet/>
      <dgm:spPr/>
      <dgm:t>
        <a:bodyPr/>
        <a:lstStyle/>
        <a:p>
          <a:endParaRPr lang="en-US"/>
        </a:p>
      </dgm:t>
    </dgm:pt>
    <dgm:pt modelId="{1E0D68F9-B508-4C85-872A-03717CF06391}">
      <dgm:prSet custT="1"/>
      <dgm:spPr/>
      <dgm:t>
        <a:bodyPr/>
        <a:lstStyle/>
        <a:p>
          <a:r>
            <a:rPr lang="en-GB" sz="2800" dirty="0"/>
            <a:t>The reception consists of trained personnel who assists in customer care queries for the service users, their relatives, and for the public who seek any information regarding the services offered by the Agency or else any forms that need to be filled in order to access services offered by the Agency. </a:t>
          </a:r>
          <a:endParaRPr lang="en-US" sz="2800" dirty="0"/>
        </a:p>
      </dgm:t>
    </dgm:pt>
    <dgm:pt modelId="{309E0901-B7E6-4638-8B9E-6EAEA1BF62F8}" type="parTrans" cxnId="{FE973681-B257-42EE-9619-7E9EC7720225}">
      <dgm:prSet/>
      <dgm:spPr/>
      <dgm:t>
        <a:bodyPr/>
        <a:lstStyle/>
        <a:p>
          <a:endParaRPr lang="en-US"/>
        </a:p>
      </dgm:t>
    </dgm:pt>
    <dgm:pt modelId="{CB2958E9-95AA-467D-9921-5AA657A5C608}" type="sibTrans" cxnId="{FE973681-B257-42EE-9619-7E9EC7720225}">
      <dgm:prSet/>
      <dgm:spPr/>
      <dgm:t>
        <a:bodyPr/>
        <a:lstStyle/>
        <a:p>
          <a:endParaRPr lang="en-US"/>
        </a:p>
      </dgm:t>
    </dgm:pt>
    <dgm:pt modelId="{A82D4FC7-BAD3-42FB-8D1E-EF9F774E4BC3}" type="pres">
      <dgm:prSet presAssocID="{2B3EED34-1CCB-48DF-8F6D-969839EC0E5B}" presName="root" presStyleCnt="0">
        <dgm:presLayoutVars>
          <dgm:dir/>
          <dgm:resizeHandles val="exact"/>
        </dgm:presLayoutVars>
      </dgm:prSet>
      <dgm:spPr/>
      <dgm:t>
        <a:bodyPr/>
        <a:lstStyle/>
        <a:p>
          <a:endParaRPr lang="en-US"/>
        </a:p>
      </dgm:t>
    </dgm:pt>
    <dgm:pt modelId="{51EF79C0-19C6-4100-A184-01EC22BBC6A8}" type="pres">
      <dgm:prSet presAssocID="{A0291FD7-0135-4060-A2EB-FE3A86E1A4A6}" presName="compNode" presStyleCnt="0"/>
      <dgm:spPr/>
    </dgm:pt>
    <dgm:pt modelId="{F4B87670-0721-4EE7-AE72-E467861E9DF5}" type="pres">
      <dgm:prSet presAssocID="{A0291FD7-0135-4060-A2EB-FE3A86E1A4A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Money"/>
        </a:ext>
      </dgm:extLst>
    </dgm:pt>
    <dgm:pt modelId="{4FAEE795-671E-4498-8F8E-A1BC43DF2557}" type="pres">
      <dgm:prSet presAssocID="{A0291FD7-0135-4060-A2EB-FE3A86E1A4A6}" presName="spaceRect" presStyleCnt="0"/>
      <dgm:spPr/>
    </dgm:pt>
    <dgm:pt modelId="{BB5EAAD0-4516-4F10-9C9A-6A9B766DA0D2}" type="pres">
      <dgm:prSet presAssocID="{A0291FD7-0135-4060-A2EB-FE3A86E1A4A6}" presName="textRect" presStyleLbl="revTx" presStyleIdx="0" presStyleCnt="2">
        <dgm:presLayoutVars>
          <dgm:chMax val="1"/>
          <dgm:chPref val="1"/>
        </dgm:presLayoutVars>
      </dgm:prSet>
      <dgm:spPr/>
      <dgm:t>
        <a:bodyPr/>
        <a:lstStyle/>
        <a:p>
          <a:endParaRPr lang="en-US"/>
        </a:p>
      </dgm:t>
    </dgm:pt>
    <dgm:pt modelId="{6D0D52B4-517A-42C7-A7D5-36975C07B4DF}" type="pres">
      <dgm:prSet presAssocID="{B91D8960-1441-4C23-AA9E-AD0604B25F80}" presName="sibTrans" presStyleCnt="0"/>
      <dgm:spPr/>
    </dgm:pt>
    <dgm:pt modelId="{EAFB302D-65EE-4C37-AFBA-9AAC183C83CA}" type="pres">
      <dgm:prSet presAssocID="{1E0D68F9-B508-4C85-872A-03717CF06391}" presName="compNode" presStyleCnt="0"/>
      <dgm:spPr/>
    </dgm:pt>
    <dgm:pt modelId="{ECFD7BAE-2708-40E6-8588-DB24A949415F}" type="pres">
      <dgm:prSet presAssocID="{1E0D68F9-B508-4C85-872A-03717CF0639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Share With Person"/>
        </a:ext>
      </dgm:extLst>
    </dgm:pt>
    <dgm:pt modelId="{F6B1E489-20A5-43F1-A746-9A89900AF1C7}" type="pres">
      <dgm:prSet presAssocID="{1E0D68F9-B508-4C85-872A-03717CF06391}" presName="spaceRect" presStyleCnt="0"/>
      <dgm:spPr/>
    </dgm:pt>
    <dgm:pt modelId="{027D76A9-ABF5-47AB-ACE0-37A727C8CC37}" type="pres">
      <dgm:prSet presAssocID="{1E0D68F9-B508-4C85-872A-03717CF06391}" presName="textRect" presStyleLbl="revTx" presStyleIdx="1" presStyleCnt="2" custScaleX="170943">
        <dgm:presLayoutVars>
          <dgm:chMax val="1"/>
          <dgm:chPref val="1"/>
        </dgm:presLayoutVars>
      </dgm:prSet>
      <dgm:spPr/>
      <dgm:t>
        <a:bodyPr/>
        <a:lstStyle/>
        <a:p>
          <a:endParaRPr lang="en-US"/>
        </a:p>
      </dgm:t>
    </dgm:pt>
  </dgm:ptLst>
  <dgm:cxnLst>
    <dgm:cxn modelId="{4C612D15-90BE-4C65-9781-B2C7A773A18C}" type="presOf" srcId="{1E0D68F9-B508-4C85-872A-03717CF06391}" destId="{027D76A9-ABF5-47AB-ACE0-37A727C8CC37}" srcOrd="0" destOrd="0" presId="urn:microsoft.com/office/officeart/2018/2/layout/IconLabelList"/>
    <dgm:cxn modelId="{FE973681-B257-42EE-9619-7E9EC7720225}" srcId="{2B3EED34-1CCB-48DF-8F6D-969839EC0E5B}" destId="{1E0D68F9-B508-4C85-872A-03717CF06391}" srcOrd="1" destOrd="0" parTransId="{309E0901-B7E6-4638-8B9E-6EAEA1BF62F8}" sibTransId="{CB2958E9-95AA-467D-9921-5AA657A5C608}"/>
    <dgm:cxn modelId="{12EB85DB-9B41-4CE5-8B53-DEBF2804651F}" type="presOf" srcId="{2B3EED34-1CCB-48DF-8F6D-969839EC0E5B}" destId="{A82D4FC7-BAD3-42FB-8D1E-EF9F774E4BC3}" srcOrd="0" destOrd="0" presId="urn:microsoft.com/office/officeart/2018/2/layout/IconLabelList"/>
    <dgm:cxn modelId="{53A7569F-4F9D-4B52-812F-FFB104B90191}" srcId="{2B3EED34-1CCB-48DF-8F6D-969839EC0E5B}" destId="{A0291FD7-0135-4060-A2EB-FE3A86E1A4A6}" srcOrd="0" destOrd="0" parTransId="{C2858D83-6B67-4C5D-93CF-D255F25AF26D}" sibTransId="{B91D8960-1441-4C23-AA9E-AD0604B25F80}"/>
    <dgm:cxn modelId="{E92CC4E5-7CA9-4F3A-BCB8-4F1CC1E605D3}" type="presOf" srcId="{A0291FD7-0135-4060-A2EB-FE3A86E1A4A6}" destId="{BB5EAAD0-4516-4F10-9C9A-6A9B766DA0D2}" srcOrd="0" destOrd="0" presId="urn:microsoft.com/office/officeart/2018/2/layout/IconLabelList"/>
    <dgm:cxn modelId="{9A3DF48E-CA91-462F-82BD-34ABCBB2BA72}" type="presParOf" srcId="{A82D4FC7-BAD3-42FB-8D1E-EF9F774E4BC3}" destId="{51EF79C0-19C6-4100-A184-01EC22BBC6A8}" srcOrd="0" destOrd="0" presId="urn:microsoft.com/office/officeart/2018/2/layout/IconLabelList"/>
    <dgm:cxn modelId="{200356FA-3ABC-4435-BAE5-675D0D3F905A}" type="presParOf" srcId="{51EF79C0-19C6-4100-A184-01EC22BBC6A8}" destId="{F4B87670-0721-4EE7-AE72-E467861E9DF5}" srcOrd="0" destOrd="0" presId="urn:microsoft.com/office/officeart/2018/2/layout/IconLabelList"/>
    <dgm:cxn modelId="{846E486C-CE67-4C8A-9047-58A579BBB9F1}" type="presParOf" srcId="{51EF79C0-19C6-4100-A184-01EC22BBC6A8}" destId="{4FAEE795-671E-4498-8F8E-A1BC43DF2557}" srcOrd="1" destOrd="0" presId="urn:microsoft.com/office/officeart/2018/2/layout/IconLabelList"/>
    <dgm:cxn modelId="{D0F152D0-4814-4960-AF67-3CAD0C3692F1}" type="presParOf" srcId="{51EF79C0-19C6-4100-A184-01EC22BBC6A8}" destId="{BB5EAAD0-4516-4F10-9C9A-6A9B766DA0D2}" srcOrd="2" destOrd="0" presId="urn:microsoft.com/office/officeart/2018/2/layout/IconLabelList"/>
    <dgm:cxn modelId="{7480092B-C7AB-4FDA-8925-335F871A9AB8}" type="presParOf" srcId="{A82D4FC7-BAD3-42FB-8D1E-EF9F774E4BC3}" destId="{6D0D52B4-517A-42C7-A7D5-36975C07B4DF}" srcOrd="1" destOrd="0" presId="urn:microsoft.com/office/officeart/2018/2/layout/IconLabelList"/>
    <dgm:cxn modelId="{2578D635-D278-4B89-B015-55667E3E0DD5}" type="presParOf" srcId="{A82D4FC7-BAD3-42FB-8D1E-EF9F774E4BC3}" destId="{EAFB302D-65EE-4C37-AFBA-9AAC183C83CA}" srcOrd="2" destOrd="0" presId="urn:microsoft.com/office/officeart/2018/2/layout/IconLabelList"/>
    <dgm:cxn modelId="{91493B83-EC35-44CD-AA8A-27215D8FF303}" type="presParOf" srcId="{EAFB302D-65EE-4C37-AFBA-9AAC183C83CA}" destId="{ECFD7BAE-2708-40E6-8588-DB24A949415F}" srcOrd="0" destOrd="0" presId="urn:microsoft.com/office/officeart/2018/2/layout/IconLabelList"/>
    <dgm:cxn modelId="{E844F968-7134-4DB2-88A4-D321146F2CC4}" type="presParOf" srcId="{EAFB302D-65EE-4C37-AFBA-9AAC183C83CA}" destId="{F6B1E489-20A5-43F1-A746-9A89900AF1C7}" srcOrd="1" destOrd="0" presId="urn:microsoft.com/office/officeart/2018/2/layout/IconLabelList"/>
    <dgm:cxn modelId="{7287C451-5ADD-44F1-8513-502295A25206}" type="presParOf" srcId="{EAFB302D-65EE-4C37-AFBA-9AAC183C83CA}" destId="{027D76A9-ABF5-47AB-ACE0-37A727C8CC37}"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A9B528-CA34-4251-B04C-DEE700648190}">
      <dsp:nvSpPr>
        <dsp:cNvPr id="0" name=""/>
        <dsp:cNvSpPr/>
      </dsp:nvSpPr>
      <dsp:spPr>
        <a:xfrm>
          <a:off x="5512" y="471968"/>
          <a:ext cx="2984604" cy="1790762"/>
        </a:xfrm>
        <a:prstGeom prst="rect">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GB" sz="2900" b="0" kern="1200" dirty="0"/>
            <a:t>Assessment </a:t>
          </a:r>
          <a:r>
            <a:rPr lang="mt-MT" sz="2900" b="0" kern="1200" dirty="0" smtClean="0"/>
            <a:t>&amp;</a:t>
          </a:r>
          <a:r>
            <a:rPr lang="en-GB" sz="2900" b="0" kern="1200" dirty="0" smtClean="0"/>
            <a:t> </a:t>
          </a:r>
          <a:r>
            <a:rPr lang="en-GB" sz="2900" b="0" kern="1200" dirty="0"/>
            <a:t>Intervention</a:t>
          </a:r>
          <a:endParaRPr lang="en-US" sz="2900" kern="1200" dirty="0"/>
        </a:p>
      </dsp:txBody>
      <dsp:txXfrm>
        <a:off x="5512" y="471968"/>
        <a:ext cx="2984604" cy="1790762"/>
      </dsp:txXfrm>
    </dsp:sp>
    <dsp:sp modelId="{BCCFCDC8-A84E-4447-A5FB-9DD17C08F15F}">
      <dsp:nvSpPr>
        <dsp:cNvPr id="0" name=""/>
        <dsp:cNvSpPr/>
      </dsp:nvSpPr>
      <dsp:spPr>
        <a:xfrm>
          <a:off x="3288576" y="471968"/>
          <a:ext cx="2984604" cy="1790762"/>
        </a:xfrm>
        <a:prstGeom prst="rect">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GB" sz="2900" b="0" kern="1200" dirty="0"/>
            <a:t>Blue </a:t>
          </a:r>
          <a:r>
            <a:rPr lang="mt-MT" sz="2900" b="0" kern="1200" dirty="0" smtClean="0"/>
            <a:t>B</a:t>
          </a:r>
          <a:r>
            <a:rPr lang="en-GB" sz="2900" b="0" kern="1200" dirty="0" err="1" smtClean="0"/>
            <a:t>adge</a:t>
          </a:r>
          <a:r>
            <a:rPr lang="en-GB" sz="2900" b="0" kern="1200" dirty="0" smtClean="0"/>
            <a:t> </a:t>
          </a:r>
          <a:r>
            <a:rPr lang="en-GB" sz="2900" b="0" kern="1200" dirty="0"/>
            <a:t>Service</a:t>
          </a:r>
          <a:endParaRPr lang="en-US" sz="2900" kern="1200" dirty="0"/>
        </a:p>
      </dsp:txBody>
      <dsp:txXfrm>
        <a:off x="3288576" y="471968"/>
        <a:ext cx="2984604" cy="1790762"/>
      </dsp:txXfrm>
    </dsp:sp>
    <dsp:sp modelId="{D6A5BFEF-FA18-4B3D-A951-0660DF6654C2}">
      <dsp:nvSpPr>
        <dsp:cNvPr id="0" name=""/>
        <dsp:cNvSpPr/>
      </dsp:nvSpPr>
      <dsp:spPr>
        <a:xfrm>
          <a:off x="6571641" y="471968"/>
          <a:ext cx="2984604" cy="1790762"/>
        </a:xfrm>
        <a:prstGeom prst="rect">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GB" sz="2900" b="0" kern="1200" dirty="0"/>
            <a:t>Community </a:t>
          </a:r>
          <a:r>
            <a:rPr lang="en-GB" sz="2900" b="0" kern="1200" dirty="0" smtClean="0"/>
            <a:t>Service</a:t>
          </a:r>
          <a:r>
            <a:rPr lang="mt-MT" sz="2900" b="0" kern="1200" dirty="0" smtClean="0"/>
            <a:t>s</a:t>
          </a:r>
          <a:endParaRPr lang="en-US" sz="2900" kern="1200" dirty="0"/>
        </a:p>
      </dsp:txBody>
      <dsp:txXfrm>
        <a:off x="6571641" y="471968"/>
        <a:ext cx="2984604" cy="1790762"/>
      </dsp:txXfrm>
    </dsp:sp>
    <dsp:sp modelId="{2CC904C9-FFD7-4347-B939-C374B22B9CD5}">
      <dsp:nvSpPr>
        <dsp:cNvPr id="0" name=""/>
        <dsp:cNvSpPr/>
      </dsp:nvSpPr>
      <dsp:spPr>
        <a:xfrm>
          <a:off x="9854705" y="471968"/>
          <a:ext cx="2984604" cy="1790762"/>
        </a:xfrm>
        <a:prstGeom prst="rect">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GB" sz="2900" b="0" kern="1200" dirty="0" smtClean="0"/>
            <a:t>Independent </a:t>
          </a:r>
        </a:p>
        <a:p>
          <a:pPr lvl="0" algn="ctr" defTabSz="1289050">
            <a:lnSpc>
              <a:spcPct val="90000"/>
            </a:lnSpc>
            <a:spcBef>
              <a:spcPct val="0"/>
            </a:spcBef>
            <a:spcAft>
              <a:spcPct val="35000"/>
            </a:spcAft>
          </a:pPr>
          <a:r>
            <a:rPr lang="en-GB" sz="2900" b="0" kern="1200" dirty="0" smtClean="0"/>
            <a:t>Community</a:t>
          </a:r>
        </a:p>
        <a:p>
          <a:pPr lvl="0" algn="ctr" defTabSz="1289050">
            <a:lnSpc>
              <a:spcPct val="90000"/>
            </a:lnSpc>
            <a:spcBef>
              <a:spcPct val="0"/>
            </a:spcBef>
            <a:spcAft>
              <a:spcPct val="35000"/>
            </a:spcAft>
          </a:pPr>
          <a:r>
            <a:rPr lang="en-GB" sz="2900" b="0" kern="1200" dirty="0" smtClean="0"/>
            <a:t>Living </a:t>
          </a:r>
          <a:r>
            <a:rPr lang="en-GB" sz="2900" b="0" kern="1200" dirty="0" smtClean="0"/>
            <a:t>Monitoring </a:t>
          </a:r>
          <a:endParaRPr lang="en-US" sz="2900" kern="1200" dirty="0"/>
        </a:p>
      </dsp:txBody>
      <dsp:txXfrm>
        <a:off x="9854705" y="471968"/>
        <a:ext cx="2984604" cy="1790762"/>
      </dsp:txXfrm>
    </dsp:sp>
    <dsp:sp modelId="{F1A90201-EF6F-47FF-8C46-08428953D1E6}">
      <dsp:nvSpPr>
        <dsp:cNvPr id="0" name=""/>
        <dsp:cNvSpPr/>
      </dsp:nvSpPr>
      <dsp:spPr>
        <a:xfrm>
          <a:off x="13137770" y="471968"/>
          <a:ext cx="2984604" cy="1790762"/>
        </a:xfrm>
        <a:prstGeom prst="rect">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GB" sz="2900" b="0" kern="1200" dirty="0"/>
            <a:t>People </a:t>
          </a:r>
          <a:r>
            <a:rPr lang="mt-MT" sz="2900" b="0" kern="1200" dirty="0" smtClean="0"/>
            <a:t>A</a:t>
          </a:r>
          <a:r>
            <a:rPr lang="en-GB" sz="2900" b="0" kern="1200" dirty="0" err="1" smtClean="0"/>
            <a:t>ssistance</a:t>
          </a:r>
          <a:r>
            <a:rPr lang="en-GB" sz="2900" b="0" kern="1200" dirty="0" smtClean="0"/>
            <a:t> </a:t>
          </a:r>
          <a:r>
            <a:rPr lang="mt-MT" sz="2900" b="0" kern="1200" dirty="0" smtClean="0"/>
            <a:t>S</a:t>
          </a:r>
          <a:r>
            <a:rPr lang="en-GB" sz="2900" b="0" kern="1200" dirty="0" err="1" smtClean="0"/>
            <a:t>chemes</a:t>
          </a:r>
          <a:endParaRPr lang="en-US" sz="2900" kern="1200" dirty="0"/>
        </a:p>
      </dsp:txBody>
      <dsp:txXfrm>
        <a:off x="13137770" y="471968"/>
        <a:ext cx="2984604" cy="1790762"/>
      </dsp:txXfrm>
    </dsp:sp>
    <dsp:sp modelId="{6F2C9168-C923-440F-9129-0BEA43437DC4}">
      <dsp:nvSpPr>
        <dsp:cNvPr id="0" name=""/>
        <dsp:cNvSpPr/>
      </dsp:nvSpPr>
      <dsp:spPr>
        <a:xfrm>
          <a:off x="5512" y="2561191"/>
          <a:ext cx="2984604" cy="1790762"/>
        </a:xfrm>
        <a:prstGeom prst="rect">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GB" sz="2900" b="0" kern="1200" dirty="0"/>
            <a:t>Day </a:t>
          </a:r>
          <a:r>
            <a:rPr lang="en-GB" sz="2900" b="0" kern="1200" dirty="0" smtClean="0"/>
            <a:t>Service</a:t>
          </a:r>
          <a:r>
            <a:rPr lang="mt-MT" sz="2900" b="0" kern="1200" dirty="0" smtClean="0"/>
            <a:t>s</a:t>
          </a:r>
          <a:endParaRPr lang="en-US" sz="2900" kern="1200" dirty="0"/>
        </a:p>
      </dsp:txBody>
      <dsp:txXfrm>
        <a:off x="5512" y="2561191"/>
        <a:ext cx="2984604" cy="1790762"/>
      </dsp:txXfrm>
    </dsp:sp>
    <dsp:sp modelId="{3639EF20-CAA0-436B-A7D3-F2E9C770447A}">
      <dsp:nvSpPr>
        <dsp:cNvPr id="0" name=""/>
        <dsp:cNvSpPr/>
      </dsp:nvSpPr>
      <dsp:spPr>
        <a:xfrm>
          <a:off x="3288576" y="2561191"/>
          <a:ext cx="2984604" cy="1790762"/>
        </a:xfrm>
        <a:prstGeom prst="rect">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GB" sz="2900" b="0" kern="1200" dirty="0"/>
            <a:t>Residential </a:t>
          </a:r>
          <a:r>
            <a:rPr lang="en-GB" sz="2900" b="0" kern="1200" dirty="0" smtClean="0"/>
            <a:t>Service</a:t>
          </a:r>
          <a:r>
            <a:rPr lang="mt-MT" sz="2900" b="0" kern="1200" dirty="0" smtClean="0"/>
            <a:t>s</a:t>
          </a:r>
          <a:endParaRPr lang="en-US" sz="2900" kern="1200" dirty="0"/>
        </a:p>
      </dsp:txBody>
      <dsp:txXfrm>
        <a:off x="3288576" y="2561191"/>
        <a:ext cx="2984604" cy="1790762"/>
      </dsp:txXfrm>
    </dsp:sp>
    <dsp:sp modelId="{DE47B7E3-0AFF-43C5-A912-1C299B20D618}">
      <dsp:nvSpPr>
        <dsp:cNvPr id="0" name=""/>
        <dsp:cNvSpPr/>
      </dsp:nvSpPr>
      <dsp:spPr>
        <a:xfrm>
          <a:off x="6571641" y="2561191"/>
          <a:ext cx="2984604" cy="1790762"/>
        </a:xfrm>
        <a:prstGeom prst="rect">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GB" sz="2900" b="0" kern="1200"/>
            <a:t>NGO Service</a:t>
          </a:r>
          <a:endParaRPr lang="en-US" sz="2900" kern="1200"/>
        </a:p>
      </dsp:txBody>
      <dsp:txXfrm>
        <a:off x="6571641" y="2561191"/>
        <a:ext cx="2984604" cy="1790762"/>
      </dsp:txXfrm>
    </dsp:sp>
    <dsp:sp modelId="{F93BFBE8-61A7-404B-AAFC-A93E8F942D5E}">
      <dsp:nvSpPr>
        <dsp:cNvPr id="0" name=""/>
        <dsp:cNvSpPr/>
      </dsp:nvSpPr>
      <dsp:spPr>
        <a:xfrm>
          <a:off x="9854705" y="2561191"/>
          <a:ext cx="2984604" cy="1790762"/>
        </a:xfrm>
        <a:prstGeom prst="rect">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GB" sz="2900" b="0" kern="1200" dirty="0"/>
            <a:t>Respite </a:t>
          </a:r>
          <a:r>
            <a:rPr lang="en-GB" sz="2900" b="0" kern="1200" dirty="0" smtClean="0"/>
            <a:t>Service</a:t>
          </a:r>
          <a:r>
            <a:rPr lang="mt-MT" sz="2900" b="0" kern="1200" dirty="0" smtClean="0"/>
            <a:t>s</a:t>
          </a:r>
          <a:endParaRPr lang="en-US" sz="2900" kern="1200" dirty="0"/>
        </a:p>
      </dsp:txBody>
      <dsp:txXfrm>
        <a:off x="9854705" y="2561191"/>
        <a:ext cx="2984604" cy="1790762"/>
      </dsp:txXfrm>
    </dsp:sp>
    <dsp:sp modelId="{FD1DBF72-20D0-45E9-87EF-5475AEBB7CD9}">
      <dsp:nvSpPr>
        <dsp:cNvPr id="0" name=""/>
        <dsp:cNvSpPr/>
      </dsp:nvSpPr>
      <dsp:spPr>
        <a:xfrm>
          <a:off x="13137770" y="2561191"/>
          <a:ext cx="2984604" cy="1790762"/>
        </a:xfrm>
        <a:prstGeom prst="rect">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GB" sz="2900" b="0" kern="1200" dirty="0"/>
            <a:t>Sign Language </a:t>
          </a:r>
          <a:r>
            <a:rPr lang="en-GB" sz="2900" b="0" kern="1200" dirty="0" smtClean="0"/>
            <a:t> </a:t>
          </a:r>
          <a:r>
            <a:rPr lang="en-GB" sz="2900" b="0" kern="1200" dirty="0" smtClean="0"/>
            <a:t>Interpretation</a:t>
          </a:r>
          <a:endParaRPr lang="en-US" sz="2900" kern="1200" dirty="0"/>
        </a:p>
      </dsp:txBody>
      <dsp:txXfrm>
        <a:off x="13137770" y="2561191"/>
        <a:ext cx="2984604" cy="1790762"/>
      </dsp:txXfrm>
    </dsp:sp>
    <dsp:sp modelId="{DB0D9E27-A371-4D00-A8F0-F68FB05F03E3}">
      <dsp:nvSpPr>
        <dsp:cNvPr id="0" name=""/>
        <dsp:cNvSpPr/>
      </dsp:nvSpPr>
      <dsp:spPr>
        <a:xfrm>
          <a:off x="5512" y="4650414"/>
          <a:ext cx="2984604" cy="1790762"/>
        </a:xfrm>
        <a:prstGeom prst="rect">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GB" sz="2900" b="0" kern="1200" dirty="0" smtClean="0"/>
            <a:t>Sonia Tanti Independent Living Centre </a:t>
          </a:r>
          <a:endParaRPr lang="en-US" sz="2900" kern="1200" dirty="0"/>
        </a:p>
      </dsp:txBody>
      <dsp:txXfrm>
        <a:off x="5512" y="4650414"/>
        <a:ext cx="2984604" cy="1790762"/>
      </dsp:txXfrm>
    </dsp:sp>
    <dsp:sp modelId="{FBDADC1D-280C-4A4B-A358-14B4BD60A33D}">
      <dsp:nvSpPr>
        <dsp:cNvPr id="0" name=""/>
        <dsp:cNvSpPr/>
      </dsp:nvSpPr>
      <dsp:spPr>
        <a:xfrm>
          <a:off x="3288576" y="4650414"/>
          <a:ext cx="2984604" cy="1790762"/>
        </a:xfrm>
        <a:prstGeom prst="rect">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Access to Communication &amp; Technology Unit </a:t>
          </a:r>
          <a:endParaRPr lang="en-US" sz="2900" kern="1200" dirty="0"/>
        </a:p>
      </dsp:txBody>
      <dsp:txXfrm>
        <a:off x="3288576" y="4650414"/>
        <a:ext cx="2984604" cy="1790762"/>
      </dsp:txXfrm>
    </dsp:sp>
    <dsp:sp modelId="{9503B213-368A-467E-9BF3-54D3FEE48EB3}">
      <dsp:nvSpPr>
        <dsp:cNvPr id="0" name=""/>
        <dsp:cNvSpPr/>
      </dsp:nvSpPr>
      <dsp:spPr>
        <a:xfrm>
          <a:off x="6571641" y="4650414"/>
          <a:ext cx="2984604" cy="1790762"/>
        </a:xfrm>
        <a:prstGeom prst="rect">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GB" sz="2900" b="0" kern="1200" dirty="0"/>
            <a:t>Way to </a:t>
          </a:r>
          <a:r>
            <a:rPr lang="en-GB" sz="2900" b="0" kern="1200" dirty="0" smtClean="0"/>
            <a:t>Work</a:t>
          </a:r>
          <a:endParaRPr lang="en-US" sz="2900" kern="1200" dirty="0"/>
        </a:p>
      </dsp:txBody>
      <dsp:txXfrm>
        <a:off x="6571641" y="4650414"/>
        <a:ext cx="2984604" cy="1790762"/>
      </dsp:txXfrm>
    </dsp:sp>
    <dsp:sp modelId="{197173E2-0CAA-4F00-BD97-173AEAD2244B}">
      <dsp:nvSpPr>
        <dsp:cNvPr id="0" name=""/>
        <dsp:cNvSpPr/>
      </dsp:nvSpPr>
      <dsp:spPr>
        <a:xfrm>
          <a:off x="9854705" y="4650414"/>
          <a:ext cx="2984604" cy="1790762"/>
        </a:xfrm>
        <a:prstGeom prst="rect">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GB" sz="2900" b="0" kern="1200" dirty="0"/>
            <a:t>Sharing </a:t>
          </a:r>
          <a:r>
            <a:rPr lang="mt-MT" sz="2900" b="0" kern="1200" dirty="0" smtClean="0"/>
            <a:t>L</a:t>
          </a:r>
          <a:r>
            <a:rPr lang="en-GB" sz="2900" b="0" kern="1200" dirty="0" err="1" smtClean="0"/>
            <a:t>ives</a:t>
          </a:r>
          <a:endParaRPr lang="en-US" sz="2900" kern="1200" dirty="0"/>
        </a:p>
      </dsp:txBody>
      <dsp:txXfrm>
        <a:off x="9854705" y="4650414"/>
        <a:ext cx="2984604" cy="1790762"/>
      </dsp:txXfrm>
    </dsp:sp>
    <dsp:sp modelId="{26CCCB53-4BC3-4907-A113-742A567A5057}">
      <dsp:nvSpPr>
        <dsp:cNvPr id="0" name=""/>
        <dsp:cNvSpPr/>
      </dsp:nvSpPr>
      <dsp:spPr>
        <a:xfrm>
          <a:off x="13137770" y="4650414"/>
          <a:ext cx="2984604" cy="1790762"/>
        </a:xfrm>
        <a:prstGeom prst="rect">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GB" sz="2900" b="0" kern="1200" dirty="0" smtClean="0"/>
            <a:t>Helpline</a:t>
          </a:r>
          <a:endParaRPr lang="en-US" sz="2900" kern="1200" dirty="0"/>
        </a:p>
      </dsp:txBody>
      <dsp:txXfrm>
        <a:off x="13137770" y="4650414"/>
        <a:ext cx="2984604" cy="17907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A8969B-5DE5-4972-8437-5CB7CC15A7A4}">
      <dsp:nvSpPr>
        <dsp:cNvPr id="0" name=""/>
        <dsp:cNvSpPr/>
      </dsp:nvSpPr>
      <dsp:spPr>
        <a:xfrm>
          <a:off x="0" y="0"/>
          <a:ext cx="13148300" cy="171599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436B1E-0219-46AE-9385-0273A5858A01}">
      <dsp:nvSpPr>
        <dsp:cNvPr id="0" name=""/>
        <dsp:cNvSpPr/>
      </dsp:nvSpPr>
      <dsp:spPr>
        <a:xfrm>
          <a:off x="519088" y="386832"/>
          <a:ext cx="943796" cy="9437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7DEF25D-8F53-46E2-927F-362C550F238D}">
      <dsp:nvSpPr>
        <dsp:cNvPr id="0" name=""/>
        <dsp:cNvSpPr/>
      </dsp:nvSpPr>
      <dsp:spPr>
        <a:xfrm>
          <a:off x="1981973" y="733"/>
          <a:ext cx="11166326" cy="1715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1609" tIns="181609" rIns="181609" bIns="181609" numCol="1" spcCol="1270" anchor="ctr" anchorCtr="0">
          <a:noAutofit/>
        </a:bodyPr>
        <a:lstStyle/>
        <a:p>
          <a:pPr lvl="0" algn="l" defTabSz="1111250">
            <a:lnSpc>
              <a:spcPct val="90000"/>
            </a:lnSpc>
            <a:spcBef>
              <a:spcPct val="0"/>
            </a:spcBef>
            <a:spcAft>
              <a:spcPct val="35000"/>
            </a:spcAft>
          </a:pPr>
          <a:r>
            <a:rPr lang="en-GB" sz="2500" kern="1200" dirty="0"/>
            <a:t>This new initiative </a:t>
          </a:r>
          <a:r>
            <a:rPr lang="mt-MT" sz="2500" kern="1200" dirty="0" smtClean="0"/>
            <a:t>was </a:t>
          </a:r>
          <a:r>
            <a:rPr lang="en-GB" sz="2500" kern="1200" dirty="0" smtClean="0"/>
            <a:t>launched </a:t>
          </a:r>
          <a:r>
            <a:rPr lang="en-GB" sz="2500" kern="1200" dirty="0"/>
            <a:t>in 2021.</a:t>
          </a:r>
          <a:endParaRPr lang="en-US" sz="2500" kern="1200" dirty="0"/>
        </a:p>
      </dsp:txBody>
      <dsp:txXfrm>
        <a:off x="1981973" y="733"/>
        <a:ext cx="11166326" cy="1715994"/>
      </dsp:txXfrm>
    </dsp:sp>
    <dsp:sp modelId="{C24DE5E3-DFF3-4AF8-951B-F0A4495A20CB}">
      <dsp:nvSpPr>
        <dsp:cNvPr id="0" name=""/>
        <dsp:cNvSpPr/>
      </dsp:nvSpPr>
      <dsp:spPr>
        <a:xfrm>
          <a:off x="0" y="2145726"/>
          <a:ext cx="13148300" cy="171599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8A4E6C-42EE-41D0-991B-F106D47A0AE2}">
      <dsp:nvSpPr>
        <dsp:cNvPr id="0" name=""/>
        <dsp:cNvSpPr/>
      </dsp:nvSpPr>
      <dsp:spPr>
        <a:xfrm>
          <a:off x="519088" y="2531825"/>
          <a:ext cx="943796" cy="9437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670E969-FAF8-40E2-9F4E-38FB689F3B11}">
      <dsp:nvSpPr>
        <dsp:cNvPr id="0" name=""/>
        <dsp:cNvSpPr/>
      </dsp:nvSpPr>
      <dsp:spPr>
        <a:xfrm>
          <a:off x="1981973" y="2145726"/>
          <a:ext cx="11166326" cy="1715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1609" tIns="181609" rIns="181609" bIns="181609" numCol="1" spcCol="1270" anchor="ctr" anchorCtr="0">
          <a:noAutofit/>
        </a:bodyPr>
        <a:lstStyle/>
        <a:p>
          <a:pPr lvl="0" algn="l" defTabSz="1111250">
            <a:lnSpc>
              <a:spcPct val="90000"/>
            </a:lnSpc>
            <a:spcBef>
              <a:spcPct val="0"/>
            </a:spcBef>
            <a:spcAft>
              <a:spcPct val="35000"/>
            </a:spcAft>
          </a:pPr>
          <a:r>
            <a:rPr lang="en-GB" sz="2500" kern="1200"/>
            <a:t>Persons who make use of the Agency’s services and their relatives and legal guardians with the opportunity to meet once every month and give their opinion on various identified aspects and matters. </a:t>
          </a:r>
          <a:endParaRPr lang="en-US" sz="2500" kern="1200"/>
        </a:p>
      </dsp:txBody>
      <dsp:txXfrm>
        <a:off x="1981973" y="2145726"/>
        <a:ext cx="11166326" cy="1715994"/>
      </dsp:txXfrm>
    </dsp:sp>
    <dsp:sp modelId="{F04572DA-FDE9-4BD5-8720-AE12E228B200}">
      <dsp:nvSpPr>
        <dsp:cNvPr id="0" name=""/>
        <dsp:cNvSpPr/>
      </dsp:nvSpPr>
      <dsp:spPr>
        <a:xfrm>
          <a:off x="0" y="4290719"/>
          <a:ext cx="13148300" cy="171599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D6AAFC-0F69-4096-A1D6-4AA1EBE639E9}">
      <dsp:nvSpPr>
        <dsp:cNvPr id="0" name=""/>
        <dsp:cNvSpPr/>
      </dsp:nvSpPr>
      <dsp:spPr>
        <a:xfrm>
          <a:off x="519088" y="4676818"/>
          <a:ext cx="943796" cy="94379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6D8AB0C-2B15-49CC-B068-105A321A1AA9}">
      <dsp:nvSpPr>
        <dsp:cNvPr id="0" name=""/>
        <dsp:cNvSpPr/>
      </dsp:nvSpPr>
      <dsp:spPr>
        <a:xfrm>
          <a:off x="1981973" y="4290719"/>
          <a:ext cx="11166326" cy="1715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1609" tIns="181609" rIns="181609" bIns="181609" numCol="1" spcCol="1270" anchor="ctr" anchorCtr="0">
          <a:noAutofit/>
        </a:bodyPr>
        <a:lstStyle/>
        <a:p>
          <a:pPr lvl="0" algn="l" defTabSz="1111250">
            <a:lnSpc>
              <a:spcPct val="90000"/>
            </a:lnSpc>
            <a:spcBef>
              <a:spcPct val="0"/>
            </a:spcBef>
            <a:spcAft>
              <a:spcPct val="35000"/>
            </a:spcAft>
          </a:pPr>
          <a:r>
            <a:rPr lang="en-GB" sz="2500" kern="1200" dirty="0"/>
            <a:t>In turn, this provides the Department with a direct account of the service users’ and relatives’ experience of the Agency, upon which recommendations for development and improvement of services </a:t>
          </a:r>
          <a:r>
            <a:rPr lang="en-GB" sz="2500" kern="1200" dirty="0" smtClean="0"/>
            <a:t>are put </a:t>
          </a:r>
          <a:r>
            <a:rPr lang="en-GB" sz="2500" kern="1200" dirty="0"/>
            <a:t>forward.</a:t>
          </a:r>
          <a:endParaRPr lang="en-US" sz="2500" kern="1200" dirty="0"/>
        </a:p>
      </dsp:txBody>
      <dsp:txXfrm>
        <a:off x="1981973" y="4290719"/>
        <a:ext cx="11166326" cy="17159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CE82F3-2F1D-4706-99A0-6FBB36BDF983}">
      <dsp:nvSpPr>
        <dsp:cNvPr id="0" name=""/>
        <dsp:cNvSpPr/>
      </dsp:nvSpPr>
      <dsp:spPr>
        <a:xfrm>
          <a:off x="0" y="0"/>
          <a:ext cx="10180320" cy="1510390"/>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dirty="0"/>
            <a:t>Such initiative will assist </a:t>
          </a:r>
          <a:r>
            <a:rPr lang="en-GB" sz="2400" kern="1200" dirty="0" smtClean="0"/>
            <a:t>A</a:t>
          </a:r>
          <a:r>
            <a:rPr lang="mt-MT" sz="2400" kern="1200" dirty="0" smtClean="0"/>
            <a:t>ġ</a:t>
          </a:r>
          <a:r>
            <a:rPr lang="en-GB" sz="2400" kern="1200" dirty="0" err="1" smtClean="0"/>
            <a:t>enzija</a:t>
          </a:r>
          <a:r>
            <a:rPr lang="en-GB" sz="2400" kern="1200" dirty="0" smtClean="0"/>
            <a:t> </a:t>
          </a:r>
          <a:r>
            <a:rPr lang="en-GB" sz="2400" kern="1200" dirty="0"/>
            <a:t>Sapport to continue developing and give the best services possible. </a:t>
          </a:r>
          <a:endParaRPr lang="en-US" sz="2400" kern="1200" dirty="0"/>
        </a:p>
      </dsp:txBody>
      <dsp:txXfrm>
        <a:off x="44238" y="44238"/>
        <a:ext cx="8422862" cy="1421914"/>
      </dsp:txXfrm>
    </dsp:sp>
    <dsp:sp modelId="{C573F100-8537-49F4-BFBF-C6368E3B0A60}">
      <dsp:nvSpPr>
        <dsp:cNvPr id="0" name=""/>
        <dsp:cNvSpPr/>
      </dsp:nvSpPr>
      <dsp:spPr>
        <a:xfrm>
          <a:off x="852601" y="1785007"/>
          <a:ext cx="10180320" cy="1510390"/>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mt-MT" sz="2400" kern="1200" dirty="0" smtClean="0"/>
            <a:t>It </a:t>
          </a:r>
          <a:r>
            <a:rPr lang="en-GB" sz="2400" kern="1200" dirty="0" smtClean="0"/>
            <a:t>will </a:t>
          </a:r>
          <a:r>
            <a:rPr lang="en-GB" sz="2400" kern="1200" dirty="0"/>
            <a:t>provide a platform for representation of service users and their relatives or guardians by giving them a chance to voice out any issues. </a:t>
          </a:r>
          <a:endParaRPr lang="en-US" sz="2400" kern="1200" dirty="0"/>
        </a:p>
      </dsp:txBody>
      <dsp:txXfrm>
        <a:off x="896839" y="1829245"/>
        <a:ext cx="8257488" cy="1421914"/>
      </dsp:txXfrm>
    </dsp:sp>
    <dsp:sp modelId="{997800B7-6503-4CB9-9A2A-F1027BF41BE5}">
      <dsp:nvSpPr>
        <dsp:cNvPr id="0" name=""/>
        <dsp:cNvSpPr/>
      </dsp:nvSpPr>
      <dsp:spPr>
        <a:xfrm>
          <a:off x="1692478" y="3570014"/>
          <a:ext cx="10180320" cy="1510390"/>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mt-MT" sz="2400" kern="1200" dirty="0" smtClean="0"/>
            <a:t>It </a:t>
          </a:r>
          <a:r>
            <a:rPr lang="en-GB" sz="2400" kern="1200" dirty="0" smtClean="0"/>
            <a:t>will </a:t>
          </a:r>
          <a:r>
            <a:rPr lang="en-GB" sz="2400" kern="1200" dirty="0"/>
            <a:t>encourage collaboration, dialogue and the exchange of experience and expertise for the benefit of people with disabilities and their families.</a:t>
          </a:r>
          <a:endParaRPr lang="en-US" sz="2400" kern="1200" dirty="0"/>
        </a:p>
      </dsp:txBody>
      <dsp:txXfrm>
        <a:off x="1736716" y="3614252"/>
        <a:ext cx="8270213" cy="1421914"/>
      </dsp:txXfrm>
    </dsp:sp>
    <dsp:sp modelId="{75B64B11-E8B1-47C6-AA58-880666EF5718}">
      <dsp:nvSpPr>
        <dsp:cNvPr id="0" name=""/>
        <dsp:cNvSpPr/>
      </dsp:nvSpPr>
      <dsp:spPr>
        <a:xfrm>
          <a:off x="2545079" y="5355022"/>
          <a:ext cx="10180320" cy="1510390"/>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dirty="0" smtClean="0"/>
            <a:t>The non-executive Consultative Committee </a:t>
          </a:r>
          <a:r>
            <a:rPr lang="mt-MT" sz="2400" kern="1200" dirty="0" smtClean="0"/>
            <a:t>will have 7 </a:t>
          </a:r>
          <a:r>
            <a:rPr lang="en-GB" sz="2400" kern="1200" dirty="0" smtClean="0"/>
            <a:t>members above the age of </a:t>
          </a:r>
          <a:r>
            <a:rPr lang="mt-MT" sz="2400" kern="1200" dirty="0" smtClean="0"/>
            <a:t>18 yrs </a:t>
          </a:r>
          <a:r>
            <a:rPr lang="en-GB" sz="2400" kern="1200" dirty="0" smtClean="0"/>
            <a:t> who make use of A</a:t>
          </a:r>
          <a:r>
            <a:rPr lang="mt-MT" sz="2400" kern="1200" dirty="0" smtClean="0"/>
            <a:t>ġ</a:t>
          </a:r>
          <a:r>
            <a:rPr lang="en-GB" sz="2400" kern="1200" dirty="0" err="1" smtClean="0"/>
            <a:t>enzija</a:t>
          </a:r>
          <a:r>
            <a:rPr lang="en-GB" sz="2400" kern="1200" dirty="0" smtClean="0"/>
            <a:t> Sapport services</a:t>
          </a:r>
          <a:r>
            <a:rPr lang="mt-MT" sz="2400" kern="1200" dirty="0" smtClean="0"/>
            <a:t> / </a:t>
          </a:r>
          <a:r>
            <a:rPr lang="en-GB" sz="2400" kern="1200" dirty="0" smtClean="0"/>
            <a:t>services users </a:t>
          </a:r>
          <a:r>
            <a:rPr lang="mt-MT" sz="2400" kern="1200" dirty="0" smtClean="0"/>
            <a:t>/ </a:t>
          </a:r>
          <a:r>
            <a:rPr lang="en-GB" sz="2400" kern="1200" dirty="0" smtClean="0"/>
            <a:t>relatives </a:t>
          </a:r>
          <a:r>
            <a:rPr lang="mt-MT" sz="2400" kern="1200" dirty="0" smtClean="0"/>
            <a:t>/</a:t>
          </a:r>
          <a:r>
            <a:rPr lang="en-GB" sz="2400" kern="1200" dirty="0" smtClean="0"/>
            <a:t> guardians. </a:t>
          </a:r>
          <a:endParaRPr lang="en-US" sz="2400" kern="1200" dirty="0"/>
        </a:p>
      </dsp:txBody>
      <dsp:txXfrm>
        <a:off x="2589317" y="5399260"/>
        <a:ext cx="8257488" cy="1421914"/>
      </dsp:txXfrm>
    </dsp:sp>
    <dsp:sp modelId="{6EB1A1D7-012A-48D7-B6A8-2AF782484ADE}">
      <dsp:nvSpPr>
        <dsp:cNvPr id="0" name=""/>
        <dsp:cNvSpPr/>
      </dsp:nvSpPr>
      <dsp:spPr>
        <a:xfrm>
          <a:off x="9198565" y="1156822"/>
          <a:ext cx="981754" cy="981754"/>
        </a:xfrm>
        <a:prstGeom prst="downArrow">
          <a:avLst>
            <a:gd name="adj1" fmla="val 55000"/>
            <a:gd name="adj2" fmla="val 45000"/>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p>
      </dsp:txBody>
      <dsp:txXfrm>
        <a:off x="9419460" y="1156822"/>
        <a:ext cx="539964" cy="738770"/>
      </dsp:txXfrm>
    </dsp:sp>
    <dsp:sp modelId="{A10E42B7-D81A-4559-9946-7EC2010F555C}">
      <dsp:nvSpPr>
        <dsp:cNvPr id="0" name=""/>
        <dsp:cNvSpPr/>
      </dsp:nvSpPr>
      <dsp:spPr>
        <a:xfrm>
          <a:off x="10051167" y="2941829"/>
          <a:ext cx="981754" cy="981754"/>
        </a:xfrm>
        <a:prstGeom prst="downArrow">
          <a:avLst>
            <a:gd name="adj1" fmla="val 55000"/>
            <a:gd name="adj2" fmla="val 45000"/>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p>
      </dsp:txBody>
      <dsp:txXfrm>
        <a:off x="10272062" y="2941829"/>
        <a:ext cx="539964" cy="738770"/>
      </dsp:txXfrm>
    </dsp:sp>
    <dsp:sp modelId="{12427548-E94C-4E27-B03B-B71ADDD38E6C}">
      <dsp:nvSpPr>
        <dsp:cNvPr id="0" name=""/>
        <dsp:cNvSpPr/>
      </dsp:nvSpPr>
      <dsp:spPr>
        <a:xfrm>
          <a:off x="10891044" y="4726836"/>
          <a:ext cx="981754" cy="981754"/>
        </a:xfrm>
        <a:prstGeom prst="downArrow">
          <a:avLst>
            <a:gd name="adj1" fmla="val 55000"/>
            <a:gd name="adj2" fmla="val 45000"/>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p>
      </dsp:txBody>
      <dsp:txXfrm>
        <a:off x="11111939" y="4726836"/>
        <a:ext cx="539964" cy="7387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B87670-0721-4EE7-AE72-E467861E9DF5}">
      <dsp:nvSpPr>
        <dsp:cNvPr id="0" name=""/>
        <dsp:cNvSpPr/>
      </dsp:nvSpPr>
      <dsp:spPr>
        <a:xfrm>
          <a:off x="1945649" y="1414220"/>
          <a:ext cx="1908562" cy="1908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B5EAAD0-4516-4F10-9C9A-6A9B766DA0D2}">
      <dsp:nvSpPr>
        <dsp:cNvPr id="0" name=""/>
        <dsp:cNvSpPr/>
      </dsp:nvSpPr>
      <dsp:spPr>
        <a:xfrm>
          <a:off x="779305" y="4091069"/>
          <a:ext cx="4241250" cy="2444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422400">
            <a:lnSpc>
              <a:spcPct val="90000"/>
            </a:lnSpc>
            <a:spcBef>
              <a:spcPct val="0"/>
            </a:spcBef>
            <a:spcAft>
              <a:spcPct val="35000"/>
            </a:spcAft>
          </a:pPr>
          <a:r>
            <a:rPr lang="en-GB" sz="3200" kern="1200" dirty="0"/>
            <a:t>The Agency has </a:t>
          </a:r>
          <a:r>
            <a:rPr lang="mt-MT" sz="3200" kern="1200" dirty="0" smtClean="0"/>
            <a:t>4</a:t>
          </a:r>
          <a:r>
            <a:rPr lang="en-GB" sz="3200" kern="1200" dirty="0" smtClean="0"/>
            <a:t> </a:t>
          </a:r>
          <a:r>
            <a:rPr lang="en-GB" sz="3200" kern="1200" dirty="0"/>
            <a:t>respective premises all equipped with a reception. </a:t>
          </a:r>
          <a:endParaRPr lang="en-US" sz="3200" kern="1200" dirty="0"/>
        </a:p>
      </dsp:txBody>
      <dsp:txXfrm>
        <a:off x="779305" y="4091069"/>
        <a:ext cx="4241250" cy="2444455"/>
      </dsp:txXfrm>
    </dsp:sp>
    <dsp:sp modelId="{ECFD7BAE-2708-40E6-8588-DB24A949415F}">
      <dsp:nvSpPr>
        <dsp:cNvPr id="0" name=""/>
        <dsp:cNvSpPr/>
      </dsp:nvSpPr>
      <dsp:spPr>
        <a:xfrm>
          <a:off x="8433553" y="1414220"/>
          <a:ext cx="1908562" cy="1908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27D76A9-ABF5-47AB-ACE0-37A727C8CC37}">
      <dsp:nvSpPr>
        <dsp:cNvPr id="0" name=""/>
        <dsp:cNvSpPr/>
      </dsp:nvSpPr>
      <dsp:spPr>
        <a:xfrm>
          <a:off x="5762774" y="4091069"/>
          <a:ext cx="7250119" cy="2444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244600">
            <a:lnSpc>
              <a:spcPct val="90000"/>
            </a:lnSpc>
            <a:spcBef>
              <a:spcPct val="0"/>
            </a:spcBef>
            <a:spcAft>
              <a:spcPct val="35000"/>
            </a:spcAft>
          </a:pPr>
          <a:r>
            <a:rPr lang="en-GB" sz="2800" kern="1200" dirty="0"/>
            <a:t>The reception consists of trained personnel who assists in customer care queries for the service users, their relatives, and for the public who seek any information regarding the services offered by the Agency or else any forms that need to be filled in order to access services offered by the Agency. </a:t>
          </a:r>
          <a:endParaRPr lang="en-US" sz="2800" kern="1200" dirty="0"/>
        </a:p>
      </dsp:txBody>
      <dsp:txXfrm>
        <a:off x="5762774" y="4091069"/>
        <a:ext cx="7250119" cy="244445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E8D82C-9DCA-4C5D-950B-64F822C9B395}" type="datetimeFigureOut">
              <a:rPr lang="en-GB" smtClean="0"/>
              <a:t>12/10/2022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969269-ABE3-47CC-AA17-649CAC818B0E}" type="slidenum">
              <a:rPr lang="en-GB" smtClean="0"/>
              <a:t>‹#›</a:t>
            </a:fld>
            <a:endParaRPr lang="en-GB"/>
          </a:p>
        </p:txBody>
      </p:sp>
    </p:spTree>
    <p:extLst>
      <p:ext uri="{BB962C8B-B14F-4D97-AF65-F5344CB8AC3E}">
        <p14:creationId xmlns:p14="http://schemas.microsoft.com/office/powerpoint/2010/main" val="3035013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legislation.mt/eli/cap/582/eng/pdf"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7038" y="5384293"/>
            <a:ext cx="9539745" cy="265671"/>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2"/>
          <a:srcRect l="8845" t="17520" r="7328" b="19856"/>
          <a:stretch>
            <a:fillRect/>
          </a:stretch>
        </p:blipFill>
        <p:spPr>
          <a:xfrm>
            <a:off x="13811223" y="0"/>
            <a:ext cx="4476777" cy="2170819"/>
          </a:xfrm>
          <a:prstGeom prst="rect">
            <a:avLst/>
          </a:prstGeom>
        </p:spPr>
      </p:pic>
      <p:pic>
        <p:nvPicPr>
          <p:cNvPr id="8" name="Picture 8"/>
          <p:cNvPicPr>
            <a:picLocks noChangeAspect="1"/>
          </p:cNvPicPr>
          <p:nvPr/>
        </p:nvPicPr>
        <p:blipFill>
          <a:blip r:embed="rId3"/>
          <a:srcRect/>
          <a:stretch>
            <a:fillRect/>
          </a:stretch>
        </p:blipFill>
        <p:spPr>
          <a:xfrm>
            <a:off x="7270401" y="9559500"/>
            <a:ext cx="3152802" cy="664955"/>
          </a:xfrm>
          <a:prstGeom prst="rect">
            <a:avLst/>
          </a:prstGeom>
        </p:spPr>
      </p:pic>
      <p:grpSp>
        <p:nvGrpSpPr>
          <p:cNvPr id="9" name="Group 9"/>
          <p:cNvGrpSpPr>
            <a:grpSpLocks noChangeAspect="1"/>
          </p:cNvGrpSpPr>
          <p:nvPr/>
        </p:nvGrpSpPr>
        <p:grpSpPr>
          <a:xfrm>
            <a:off x="10880643" y="2628257"/>
            <a:ext cx="6666491" cy="6666465"/>
            <a:chOff x="0" y="0"/>
            <a:chExt cx="6350000" cy="6349975"/>
          </a:xfrm>
        </p:grpSpPr>
        <p:sp>
          <p:nvSpPr>
            <p:cNvPr id="10" name="Freeform 10"/>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20035" r="-69387"/>
              </a:stretch>
            </a:blipFill>
          </p:spPr>
        </p:sp>
      </p:grpSp>
      <p:sp>
        <p:nvSpPr>
          <p:cNvPr id="11" name="TextBox 11"/>
          <p:cNvSpPr txBox="1"/>
          <p:nvPr/>
        </p:nvSpPr>
        <p:spPr>
          <a:xfrm>
            <a:off x="788184" y="1281141"/>
            <a:ext cx="11870714" cy="2433358"/>
          </a:xfrm>
          <a:prstGeom prst="rect">
            <a:avLst/>
          </a:prstGeom>
        </p:spPr>
        <p:txBody>
          <a:bodyPr lIns="0" tIns="0" rIns="0" bIns="0" rtlCol="0" anchor="t">
            <a:spAutoFit/>
          </a:bodyPr>
          <a:lstStyle/>
          <a:p>
            <a:pPr>
              <a:lnSpc>
                <a:spcPts val="9872"/>
              </a:lnSpc>
            </a:pPr>
            <a:r>
              <a:rPr lang="en-US" sz="7051" dirty="0">
                <a:solidFill>
                  <a:srgbClr val="000000"/>
                </a:solidFill>
                <a:latin typeface="Oswald"/>
              </a:rPr>
              <a:t>Workshop </a:t>
            </a:r>
            <a:r>
              <a:rPr lang="en-US" sz="7051" dirty="0" smtClean="0">
                <a:solidFill>
                  <a:srgbClr val="000000"/>
                </a:solidFill>
                <a:latin typeface="Oswald"/>
              </a:rPr>
              <a:t>1: </a:t>
            </a:r>
            <a:r>
              <a:rPr lang="en-US" sz="7051" dirty="0" smtClean="0">
                <a:solidFill>
                  <a:srgbClr val="000000"/>
                </a:solidFill>
                <a:latin typeface="Oswald"/>
              </a:rPr>
              <a:t>Quality </a:t>
            </a:r>
            <a:r>
              <a:rPr lang="en-US" sz="7051" dirty="0" smtClean="0">
                <a:solidFill>
                  <a:srgbClr val="000000"/>
                </a:solidFill>
                <a:latin typeface="Oswald"/>
              </a:rPr>
              <a:t>of Social Services in </a:t>
            </a:r>
            <a:r>
              <a:rPr lang="en-US" sz="7051" dirty="0" smtClean="0">
                <a:solidFill>
                  <a:srgbClr val="000000"/>
                </a:solidFill>
                <a:latin typeface="Oswald"/>
              </a:rPr>
              <a:t>Malta</a:t>
            </a:r>
            <a:endParaRPr lang="en-US" sz="7051" dirty="0">
              <a:solidFill>
                <a:srgbClr val="000000"/>
              </a:solidFill>
              <a:latin typeface="Oswald"/>
            </a:endParaRPr>
          </a:p>
        </p:txBody>
      </p:sp>
      <p:pic>
        <p:nvPicPr>
          <p:cNvPr id="13"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0558424" y="2170819"/>
            <a:ext cx="7302805" cy="7209861"/>
          </a:xfrm>
          <a:prstGeom prst="rect">
            <a:avLst/>
          </a:prstGeom>
        </p:spPr>
      </p:pic>
      <p:sp>
        <p:nvSpPr>
          <p:cNvPr id="14" name="TextBox 14"/>
          <p:cNvSpPr txBox="1"/>
          <p:nvPr/>
        </p:nvSpPr>
        <p:spPr>
          <a:xfrm>
            <a:off x="-2" y="5952096"/>
            <a:ext cx="7061295" cy="1319464"/>
          </a:xfrm>
          <a:prstGeom prst="rect">
            <a:avLst/>
          </a:prstGeom>
        </p:spPr>
        <p:txBody>
          <a:bodyPr lIns="0" tIns="0" rIns="0" bIns="0" rtlCol="0" anchor="t">
            <a:spAutoFit/>
          </a:bodyPr>
          <a:lstStyle/>
          <a:p>
            <a:pPr algn="ctr">
              <a:lnSpc>
                <a:spcPts val="5094"/>
              </a:lnSpc>
            </a:pPr>
            <a:r>
              <a:rPr lang="en-US" sz="4548" dirty="0" err="1" smtClean="0">
                <a:solidFill>
                  <a:srgbClr val="000000"/>
                </a:solidFill>
                <a:latin typeface="Josefin Sans Regular"/>
              </a:rPr>
              <a:t>Ms</a:t>
            </a:r>
            <a:r>
              <a:rPr lang="en-US" sz="4548" dirty="0" smtClean="0">
                <a:solidFill>
                  <a:srgbClr val="000000"/>
                </a:solidFill>
                <a:latin typeface="Josefin Sans Regular"/>
              </a:rPr>
              <a:t> Melanie </a:t>
            </a:r>
            <a:r>
              <a:rPr lang="en-US" sz="4548" dirty="0" smtClean="0">
                <a:solidFill>
                  <a:srgbClr val="000000"/>
                </a:solidFill>
                <a:latin typeface="Josefin Sans Regular"/>
              </a:rPr>
              <a:t>Magri</a:t>
            </a:r>
            <a:endParaRPr lang="mt-MT" sz="4548" dirty="0" smtClean="0">
              <a:solidFill>
                <a:srgbClr val="000000"/>
              </a:solidFill>
              <a:latin typeface="Josefin Sans Regular"/>
            </a:endParaRPr>
          </a:p>
          <a:p>
            <a:pPr algn="ctr">
              <a:lnSpc>
                <a:spcPts val="5094"/>
              </a:lnSpc>
            </a:pPr>
            <a:r>
              <a:rPr lang="mt-MT" sz="3500" dirty="0" smtClean="0">
                <a:solidFill>
                  <a:srgbClr val="000000"/>
                </a:solidFill>
                <a:latin typeface="Josefin Sans Regular"/>
              </a:rPr>
              <a:t>Aġenzija Sapport</a:t>
            </a:r>
            <a:r>
              <a:rPr lang="en-US" sz="4548" dirty="0" smtClean="0">
                <a:solidFill>
                  <a:srgbClr val="000000"/>
                </a:solidFill>
                <a:latin typeface="Josefin Sans Regular"/>
              </a:rPr>
              <a:t> </a:t>
            </a:r>
            <a:endParaRPr lang="en-US" sz="4548" dirty="0">
              <a:solidFill>
                <a:srgbClr val="000000"/>
              </a:solidFill>
              <a:latin typeface="Josefin Sans Regular"/>
            </a:endParaRP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15" name="TextBox 14">
            <a:extLst>
              <a:ext uri="{FF2B5EF4-FFF2-40B4-BE49-F238E27FC236}">
                <a16:creationId xmlns:a16="http://schemas.microsoft.com/office/drawing/2014/main" id="{B5022F7D-BB5E-1533-B523-8A8A4B3A7F71}"/>
              </a:ext>
            </a:extLst>
          </p:cNvPr>
          <p:cNvSpPr txBox="1"/>
          <p:nvPr/>
        </p:nvSpPr>
        <p:spPr>
          <a:xfrm>
            <a:off x="132834" y="9547824"/>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2"/>
          <a:srcRect l="8845" t="17520" r="7328" b="19856"/>
          <a:stretch>
            <a:fillRect/>
          </a:stretch>
        </p:blipFill>
        <p:spPr>
          <a:xfrm>
            <a:off x="14726034" y="0"/>
            <a:ext cx="3561966" cy="1727221"/>
          </a:xfrm>
          <a:prstGeom prst="rect">
            <a:avLst/>
          </a:prstGeom>
        </p:spPr>
      </p:pic>
      <p:sp>
        <p:nvSpPr>
          <p:cNvPr id="11" name="TextBox 11"/>
          <p:cNvSpPr txBox="1"/>
          <p:nvPr/>
        </p:nvSpPr>
        <p:spPr>
          <a:xfrm>
            <a:off x="1219200" y="1353187"/>
            <a:ext cx="8839200" cy="1107996"/>
          </a:xfrm>
          <a:prstGeom prst="rect">
            <a:avLst/>
          </a:prstGeom>
        </p:spPr>
        <p:txBody>
          <a:bodyPr wrap="square" lIns="0" tIns="0" rIns="0" bIns="0" rtlCol="0" anchor="t">
            <a:spAutoFit/>
          </a:bodyPr>
          <a:lstStyle/>
          <a:p>
            <a:r>
              <a:rPr lang="en-GB" sz="7200" dirty="0" smtClean="0">
                <a:latin typeface="Oswald" panose="020B0604020202020204" charset="0"/>
              </a:rPr>
              <a:t>Situational Analysis</a:t>
            </a:r>
            <a:endParaRPr lang="en-GB" sz="7200" dirty="0">
              <a:latin typeface="Oswald" panose="020B0604020202020204" charset="0"/>
            </a:endParaRPr>
          </a:p>
        </p:txBody>
      </p:sp>
      <p:sp>
        <p:nvSpPr>
          <p:cNvPr id="14" name="TextBox 14"/>
          <p:cNvSpPr txBox="1"/>
          <p:nvPr/>
        </p:nvSpPr>
        <p:spPr>
          <a:xfrm>
            <a:off x="1238634" y="4025287"/>
            <a:ext cx="13487400" cy="5170646"/>
          </a:xfrm>
          <a:prstGeom prst="rect">
            <a:avLst/>
          </a:prstGeom>
        </p:spPr>
        <p:txBody>
          <a:bodyPr wrap="square" lIns="0" tIns="0" rIns="0" bIns="0" rtlCol="0" anchor="t">
            <a:spAutoFit/>
          </a:bodyPr>
          <a:lstStyle/>
          <a:p>
            <a:pPr marL="342900" indent="-342900">
              <a:lnSpc>
                <a:spcPct val="200000"/>
              </a:lnSpc>
              <a:buFont typeface="Wingdings" panose="05000000000000000000" pitchFamily="2" charset="2"/>
              <a:buChar char="§"/>
            </a:pPr>
            <a:r>
              <a:rPr lang="mt-MT" sz="2400" dirty="0" smtClean="0"/>
              <a:t>T</a:t>
            </a:r>
            <a:r>
              <a:rPr lang="en-GB" sz="2400" dirty="0" smtClean="0"/>
              <a:t>o </a:t>
            </a:r>
            <a:r>
              <a:rPr lang="en-GB" sz="2400" dirty="0"/>
              <a:t>gather in depth insight about the Agency from all </a:t>
            </a:r>
            <a:r>
              <a:rPr lang="en-GB" sz="2400" dirty="0" smtClean="0"/>
              <a:t>stakeholders</a:t>
            </a:r>
            <a:r>
              <a:rPr lang="mt-MT" sz="2400" dirty="0" smtClean="0"/>
              <a:t>.</a:t>
            </a:r>
          </a:p>
          <a:p>
            <a:pPr marL="342900" indent="-342900">
              <a:lnSpc>
                <a:spcPct val="200000"/>
              </a:lnSpc>
              <a:buFont typeface="Wingdings" panose="05000000000000000000" pitchFamily="2" charset="2"/>
              <a:buChar char="§"/>
            </a:pPr>
            <a:r>
              <a:rPr lang="mt-MT" sz="2400" dirty="0" smtClean="0"/>
              <a:t>I</a:t>
            </a:r>
            <a:r>
              <a:rPr lang="en-GB" sz="2400" dirty="0" err="1" smtClean="0"/>
              <a:t>ncludes</a:t>
            </a:r>
            <a:r>
              <a:rPr lang="en-GB" sz="2400" dirty="0" smtClean="0"/>
              <a:t> </a:t>
            </a:r>
            <a:r>
              <a:rPr lang="en-GB" sz="2400" dirty="0"/>
              <a:t>group discussions and one-to-one interviews to identify where we need to </a:t>
            </a:r>
            <a:r>
              <a:rPr lang="en-GB" sz="2400" dirty="0" smtClean="0"/>
              <a:t>progress</a:t>
            </a:r>
            <a:endParaRPr lang="mt-MT" sz="2400" dirty="0" smtClean="0"/>
          </a:p>
          <a:p>
            <a:pPr marL="342900" indent="-342900">
              <a:lnSpc>
                <a:spcPct val="200000"/>
              </a:lnSpc>
              <a:buFont typeface="Wingdings" panose="05000000000000000000" pitchFamily="2" charset="2"/>
              <a:buChar char="§"/>
            </a:pPr>
            <a:r>
              <a:rPr lang="mt-MT" sz="2400" dirty="0" smtClean="0"/>
              <a:t>I</a:t>
            </a:r>
            <a:r>
              <a:rPr lang="en-GB" sz="2400" dirty="0" err="1" smtClean="0"/>
              <a:t>nformation</a:t>
            </a:r>
            <a:r>
              <a:rPr lang="en-GB" sz="2400" dirty="0" smtClean="0"/>
              <a:t> </a:t>
            </a:r>
            <a:r>
              <a:rPr lang="mt-MT" sz="2400" dirty="0" smtClean="0"/>
              <a:t>is </a:t>
            </a:r>
            <a:r>
              <a:rPr lang="en-GB" sz="2400" dirty="0" smtClean="0"/>
              <a:t>collected </a:t>
            </a:r>
            <a:r>
              <a:rPr lang="mt-MT" sz="2400" dirty="0" smtClean="0"/>
              <a:t>and </a:t>
            </a:r>
            <a:r>
              <a:rPr lang="en-GB" sz="2400" dirty="0" smtClean="0"/>
              <a:t>analysed </a:t>
            </a:r>
            <a:r>
              <a:rPr lang="en-GB" sz="2400" dirty="0"/>
              <a:t>to serve as a basis for the holistic identification of areas requiring improvement across Aġenzija </a:t>
            </a:r>
            <a:r>
              <a:rPr lang="en-GB" sz="2400" dirty="0" smtClean="0"/>
              <a:t>Sapport</a:t>
            </a:r>
            <a:endParaRPr lang="mt-MT" sz="2400" dirty="0" smtClean="0"/>
          </a:p>
          <a:p>
            <a:pPr marL="342900" indent="-342900">
              <a:lnSpc>
                <a:spcPct val="200000"/>
              </a:lnSpc>
              <a:buFont typeface="Wingdings" panose="05000000000000000000" pitchFamily="2" charset="2"/>
              <a:buChar char="§"/>
            </a:pPr>
            <a:r>
              <a:rPr lang="en-GB" sz="2400" dirty="0" smtClean="0"/>
              <a:t>The </a:t>
            </a:r>
            <a:r>
              <a:rPr lang="en-GB" sz="2400" dirty="0"/>
              <a:t>implementation of the situation analysis ensures that all voices are heard, and all aspects are considered. </a:t>
            </a:r>
            <a:r>
              <a:rPr lang="mt-MT" sz="2400" dirty="0" smtClean="0"/>
              <a:t>A</a:t>
            </a:r>
            <a:r>
              <a:rPr lang="en-GB" sz="2400" dirty="0" err="1" smtClean="0"/>
              <a:t>im</a:t>
            </a:r>
            <a:r>
              <a:rPr lang="en-GB" sz="2400" dirty="0" smtClean="0"/>
              <a:t> </a:t>
            </a:r>
            <a:r>
              <a:rPr lang="en-GB" sz="2400" dirty="0"/>
              <a:t>is to encourage dialogue, draw upon information received and collected, and develop recommendations </a:t>
            </a:r>
            <a:r>
              <a:rPr lang="mt-MT" sz="2400" dirty="0" smtClean="0"/>
              <a:t>for </a:t>
            </a:r>
            <a:r>
              <a:rPr lang="en-GB" sz="2400" dirty="0" smtClean="0"/>
              <a:t>Aġenzija </a:t>
            </a:r>
            <a:r>
              <a:rPr lang="en-GB" sz="2400" dirty="0" err="1" smtClean="0"/>
              <a:t>Sappor</a:t>
            </a:r>
            <a:r>
              <a:rPr lang="mt-MT" sz="2400" dirty="0" smtClean="0"/>
              <a:t>t.</a:t>
            </a:r>
            <a:endParaRPr lang="en-GB" sz="2400" dirty="0"/>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sp>
        <p:nvSpPr>
          <p:cNvPr id="9" name="TextBox 8"/>
          <p:cNvSpPr txBox="1"/>
          <p:nvPr/>
        </p:nvSpPr>
        <p:spPr>
          <a:xfrm>
            <a:off x="1187245" y="3070803"/>
            <a:ext cx="5715000" cy="784830"/>
          </a:xfrm>
          <a:prstGeom prst="rect">
            <a:avLst/>
          </a:prstGeom>
          <a:noFill/>
        </p:spPr>
        <p:txBody>
          <a:bodyPr wrap="square" rtlCol="0">
            <a:spAutoFit/>
          </a:bodyPr>
          <a:lstStyle/>
          <a:p>
            <a:r>
              <a:rPr lang="en-GB" sz="4500" dirty="0" smtClean="0">
                <a:latin typeface="Josefin Sans Regular" panose="020B0604020202020204" charset="0"/>
              </a:rPr>
              <a:t>Internal Feedback</a:t>
            </a:r>
            <a:endParaRPr lang="en-GB" sz="4500" dirty="0">
              <a:latin typeface="Josefin Sans Regular" panose="020B0604020202020204" charset="0"/>
            </a:endParaRPr>
          </a:p>
        </p:txBody>
      </p:sp>
    </p:spTree>
    <p:extLst>
      <p:ext uri="{BB962C8B-B14F-4D97-AF65-F5344CB8AC3E}">
        <p14:creationId xmlns:p14="http://schemas.microsoft.com/office/powerpoint/2010/main" val="418117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2"/>
          <a:srcRect l="8845" t="17520" r="7328" b="19856"/>
          <a:stretch>
            <a:fillRect/>
          </a:stretch>
        </p:blipFill>
        <p:spPr>
          <a:xfrm>
            <a:off x="14726034" y="0"/>
            <a:ext cx="3561966" cy="1727221"/>
          </a:xfrm>
          <a:prstGeom prst="rect">
            <a:avLst/>
          </a:prstGeom>
        </p:spPr>
      </p:pic>
      <p:sp>
        <p:nvSpPr>
          <p:cNvPr id="11" name="TextBox 11"/>
          <p:cNvSpPr txBox="1"/>
          <p:nvPr/>
        </p:nvSpPr>
        <p:spPr>
          <a:xfrm>
            <a:off x="931606" y="1273649"/>
            <a:ext cx="8839200" cy="1107996"/>
          </a:xfrm>
          <a:prstGeom prst="rect">
            <a:avLst/>
          </a:prstGeom>
        </p:spPr>
        <p:txBody>
          <a:bodyPr wrap="square" lIns="0" tIns="0" rIns="0" bIns="0" rtlCol="0" anchor="t">
            <a:spAutoFit/>
          </a:bodyPr>
          <a:lstStyle/>
          <a:p>
            <a:r>
              <a:rPr lang="en-GB" sz="7200" dirty="0" smtClean="0">
                <a:latin typeface="Oswald" panose="020B0604020202020204" charset="0"/>
              </a:rPr>
              <a:t>Situational Analysis</a:t>
            </a:r>
            <a:endParaRPr lang="en-GB" sz="7200" dirty="0">
              <a:latin typeface="Oswald" panose="020B0604020202020204" charset="0"/>
            </a:endParaRPr>
          </a:p>
        </p:txBody>
      </p:sp>
      <p:sp>
        <p:nvSpPr>
          <p:cNvPr id="14" name="TextBox 14"/>
          <p:cNvSpPr txBox="1"/>
          <p:nvPr/>
        </p:nvSpPr>
        <p:spPr>
          <a:xfrm>
            <a:off x="931606" y="3380108"/>
            <a:ext cx="16306800" cy="6001643"/>
          </a:xfrm>
          <a:prstGeom prst="rect">
            <a:avLst/>
          </a:prstGeom>
        </p:spPr>
        <p:txBody>
          <a:bodyPr wrap="square" lIns="0" tIns="0" rIns="0" bIns="0" rtlCol="0" anchor="t">
            <a:spAutoFit/>
          </a:bodyPr>
          <a:lstStyle/>
          <a:p>
            <a:pPr marL="457200" indent="-457200">
              <a:buFont typeface="Wingdings" panose="05000000000000000000" pitchFamily="2" charset="2"/>
              <a:buChar char="§"/>
            </a:pPr>
            <a:r>
              <a:rPr lang="mt-MT" sz="2600" dirty="0" smtClean="0"/>
              <a:t>I</a:t>
            </a:r>
            <a:r>
              <a:rPr lang="en-GB" sz="2600" dirty="0" err="1" smtClean="0"/>
              <a:t>nternal</a:t>
            </a:r>
            <a:r>
              <a:rPr lang="en-GB" sz="2600" dirty="0" smtClean="0"/>
              <a:t> </a:t>
            </a:r>
            <a:r>
              <a:rPr lang="en-GB" sz="2600" dirty="0"/>
              <a:t>and external factors and their impact on the future of our Agency </a:t>
            </a:r>
            <a:endParaRPr lang="mt-MT" sz="2600" dirty="0" smtClean="0"/>
          </a:p>
          <a:p>
            <a:endParaRPr lang="mt-MT" sz="2600" dirty="0"/>
          </a:p>
          <a:p>
            <a:pPr marL="457200" indent="-457200">
              <a:buFont typeface="Wingdings" panose="05000000000000000000" pitchFamily="2" charset="2"/>
              <a:buChar char="§"/>
            </a:pPr>
            <a:r>
              <a:rPr lang="mt-MT" sz="2600" dirty="0" smtClean="0"/>
              <a:t>Focus on identifying:</a:t>
            </a:r>
            <a:endParaRPr lang="en-GB" sz="2600" dirty="0"/>
          </a:p>
          <a:p>
            <a:pPr lvl="0">
              <a:lnSpc>
                <a:spcPct val="150000"/>
              </a:lnSpc>
            </a:pPr>
            <a:r>
              <a:rPr lang="en-GB" sz="2600" b="1" dirty="0" smtClean="0"/>
              <a:t>Capabilities </a:t>
            </a:r>
            <a:r>
              <a:rPr lang="en-GB" sz="2600" b="1" dirty="0"/>
              <a:t>and practice </a:t>
            </a:r>
            <a:r>
              <a:rPr lang="en-GB" sz="2600" dirty="0"/>
              <a:t>in relation to the current and future service </a:t>
            </a:r>
            <a:r>
              <a:rPr lang="en-GB" sz="2600" dirty="0" smtClean="0"/>
              <a:t>provision</a:t>
            </a:r>
            <a:endParaRPr lang="en-GB" sz="2600" dirty="0"/>
          </a:p>
          <a:p>
            <a:pPr lvl="0">
              <a:lnSpc>
                <a:spcPct val="150000"/>
              </a:lnSpc>
            </a:pPr>
            <a:r>
              <a:rPr lang="en-GB" sz="2600" b="1" dirty="0" smtClean="0"/>
              <a:t>Service </a:t>
            </a:r>
            <a:r>
              <a:rPr lang="en-GB" sz="2600" b="1" dirty="0"/>
              <a:t>users’ </a:t>
            </a:r>
            <a:r>
              <a:rPr lang="en-GB" sz="2600" dirty="0"/>
              <a:t>experiences, service satisfactions and </a:t>
            </a:r>
            <a:r>
              <a:rPr lang="en-GB" sz="2600" dirty="0" smtClean="0"/>
              <a:t>expectations</a:t>
            </a:r>
            <a:endParaRPr lang="en-GB" sz="2600" dirty="0"/>
          </a:p>
          <a:p>
            <a:pPr lvl="0">
              <a:lnSpc>
                <a:spcPct val="150000"/>
              </a:lnSpc>
            </a:pPr>
            <a:r>
              <a:rPr lang="en-GB" sz="2600" b="1" dirty="0" smtClean="0"/>
              <a:t>Potential </a:t>
            </a:r>
            <a:r>
              <a:rPr lang="en-GB" sz="2600" b="1" dirty="0"/>
              <a:t>service users </a:t>
            </a:r>
            <a:r>
              <a:rPr lang="en-GB" sz="2600" dirty="0"/>
              <a:t>to help us plan for future budgeting on a national level and to be proactive in the creation of further tailor-made services that will continue to be focused on a person-centred </a:t>
            </a:r>
            <a:r>
              <a:rPr lang="en-GB" sz="2600" dirty="0" smtClean="0"/>
              <a:t>approach</a:t>
            </a:r>
            <a:endParaRPr lang="en-GB" sz="2600" dirty="0"/>
          </a:p>
          <a:p>
            <a:pPr lvl="0">
              <a:lnSpc>
                <a:spcPct val="150000"/>
              </a:lnSpc>
            </a:pPr>
            <a:r>
              <a:rPr lang="en-GB" sz="2600" b="1" dirty="0" smtClean="0"/>
              <a:t>The </a:t>
            </a:r>
            <a:r>
              <a:rPr lang="en-GB" sz="2600" b="1" dirty="0"/>
              <a:t>experience of our employees </a:t>
            </a:r>
            <a:r>
              <a:rPr lang="en-GB" sz="2600" dirty="0"/>
              <a:t>and the impact of the working environment within our Agency, also highlighting the effects of retention and turnover and the impact on the service provision and the service users’ </a:t>
            </a:r>
            <a:r>
              <a:rPr lang="en-GB" sz="2600" dirty="0" smtClean="0"/>
              <a:t>experience</a:t>
            </a:r>
            <a:endParaRPr lang="en-GB" sz="2600" dirty="0" smtClean="0"/>
          </a:p>
          <a:p>
            <a:pPr lvl="0"/>
            <a:endParaRPr lang="en-GB" sz="2600" dirty="0"/>
          </a:p>
          <a:p>
            <a:pPr marL="457200" lvl="0" indent="-457200">
              <a:buFont typeface="Wingdings" panose="05000000000000000000" pitchFamily="2" charset="2"/>
              <a:buChar char="§"/>
            </a:pPr>
            <a:r>
              <a:rPr lang="mt-MT" sz="2600" dirty="0" smtClean="0"/>
              <a:t>U</a:t>
            </a:r>
            <a:r>
              <a:rPr lang="en-GB" sz="2600" dirty="0" err="1" smtClean="0"/>
              <a:t>seful</a:t>
            </a:r>
            <a:r>
              <a:rPr lang="en-GB" sz="2600" dirty="0" smtClean="0"/>
              <a:t> </a:t>
            </a:r>
            <a:r>
              <a:rPr lang="en-GB" sz="2600" dirty="0"/>
              <a:t>tool to determine the strengths and weaknesses, and the opportunities and threats that can influence the future of our </a:t>
            </a:r>
            <a:r>
              <a:rPr lang="en-GB" sz="2600" dirty="0" smtClean="0"/>
              <a:t>Agency</a:t>
            </a:r>
            <a:endParaRPr lang="en-GB" sz="2600" dirty="0"/>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sp>
        <p:nvSpPr>
          <p:cNvPr id="9" name="TextBox 8"/>
          <p:cNvSpPr txBox="1"/>
          <p:nvPr/>
        </p:nvSpPr>
        <p:spPr>
          <a:xfrm>
            <a:off x="931606" y="2443572"/>
            <a:ext cx="5715000" cy="738664"/>
          </a:xfrm>
          <a:prstGeom prst="rect">
            <a:avLst/>
          </a:prstGeom>
          <a:noFill/>
        </p:spPr>
        <p:txBody>
          <a:bodyPr wrap="square" rtlCol="0">
            <a:spAutoFit/>
          </a:bodyPr>
          <a:lstStyle/>
          <a:p>
            <a:r>
              <a:rPr lang="en-GB" sz="4200" dirty="0" smtClean="0">
                <a:latin typeface="Josefin Sans Regular" panose="020B0604020202020204" charset="0"/>
              </a:rPr>
              <a:t>Internal Feedback</a:t>
            </a:r>
            <a:endParaRPr lang="en-GB" sz="4200" dirty="0">
              <a:latin typeface="Josefin Sans Regular" panose="020B0604020202020204" charset="0"/>
            </a:endParaRPr>
          </a:p>
        </p:txBody>
      </p:sp>
    </p:spTree>
    <p:extLst>
      <p:ext uri="{BB962C8B-B14F-4D97-AF65-F5344CB8AC3E}">
        <p14:creationId xmlns:p14="http://schemas.microsoft.com/office/powerpoint/2010/main" val="3563719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2"/>
          <a:srcRect l="8845" t="17520" r="7328" b="19856"/>
          <a:stretch>
            <a:fillRect/>
          </a:stretch>
        </p:blipFill>
        <p:spPr>
          <a:xfrm>
            <a:off x="14726034" y="0"/>
            <a:ext cx="3561966" cy="1727221"/>
          </a:xfrm>
          <a:prstGeom prst="rect">
            <a:avLst/>
          </a:prstGeom>
        </p:spPr>
      </p:pic>
      <p:sp>
        <p:nvSpPr>
          <p:cNvPr id="11" name="TextBox 11"/>
          <p:cNvSpPr txBox="1"/>
          <p:nvPr/>
        </p:nvSpPr>
        <p:spPr>
          <a:xfrm>
            <a:off x="1254928" y="457642"/>
            <a:ext cx="13278233" cy="2437847"/>
          </a:xfrm>
          <a:prstGeom prst="rect">
            <a:avLst/>
          </a:prstGeom>
        </p:spPr>
        <p:txBody>
          <a:bodyPr wrap="square" lIns="0" tIns="0" rIns="0" bIns="0" rtlCol="0" anchor="t">
            <a:spAutoFit/>
          </a:bodyPr>
          <a:lstStyle/>
          <a:p>
            <a:pPr>
              <a:lnSpc>
                <a:spcPts val="9872"/>
              </a:lnSpc>
            </a:pPr>
            <a:r>
              <a:rPr lang="en-US" sz="7200" dirty="0" smtClean="0">
                <a:solidFill>
                  <a:srgbClr val="000000"/>
                </a:solidFill>
                <a:latin typeface="Oswald"/>
              </a:rPr>
              <a:t>Consultative Committee</a:t>
            </a:r>
          </a:p>
          <a:p>
            <a:pPr>
              <a:lnSpc>
                <a:spcPts val="9872"/>
              </a:lnSpc>
            </a:pPr>
            <a:r>
              <a:rPr lang="en-US" sz="7200" dirty="0" smtClean="0">
                <a:solidFill>
                  <a:srgbClr val="000000"/>
                </a:solidFill>
                <a:latin typeface="Oswald"/>
              </a:rPr>
              <a:t>Internal Feedback</a:t>
            </a:r>
            <a:endParaRPr lang="en-US" sz="7200" dirty="0">
              <a:solidFill>
                <a:srgbClr val="000000"/>
              </a:solidFill>
              <a:latin typeface="Oswald"/>
            </a:endParaRP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graphicFrame>
        <p:nvGraphicFramePr>
          <p:cNvPr id="15" name="Text Placeholder 1">
            <a:extLst>
              <a:ext uri="{FF2B5EF4-FFF2-40B4-BE49-F238E27FC236}">
                <a16:creationId xmlns:a16="http://schemas.microsoft.com/office/drawing/2014/main" id="{FA68AF51-534A-6DA5-1B2C-94B01CADB78F}"/>
              </a:ext>
            </a:extLst>
          </p:cNvPr>
          <p:cNvGraphicFramePr/>
          <p:nvPr>
            <p:extLst>
              <p:ext uri="{D42A27DB-BD31-4B8C-83A1-F6EECF244321}">
                <p14:modId xmlns:p14="http://schemas.microsoft.com/office/powerpoint/2010/main" val="2208828868"/>
              </p:ext>
            </p:extLst>
          </p:nvPr>
        </p:nvGraphicFramePr>
        <p:xfrm>
          <a:off x="2362201" y="2968638"/>
          <a:ext cx="13148300" cy="60074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1004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2"/>
          <a:srcRect l="8845" t="17520" r="7328" b="19856"/>
          <a:stretch>
            <a:fillRect/>
          </a:stretch>
        </p:blipFill>
        <p:spPr>
          <a:xfrm>
            <a:off x="14726034" y="0"/>
            <a:ext cx="3561966" cy="1727221"/>
          </a:xfrm>
          <a:prstGeom prst="rect">
            <a:avLst/>
          </a:prstGeom>
        </p:spPr>
      </p:pic>
      <p:sp>
        <p:nvSpPr>
          <p:cNvPr id="11" name="TextBox 11"/>
          <p:cNvSpPr txBox="1"/>
          <p:nvPr/>
        </p:nvSpPr>
        <p:spPr>
          <a:xfrm>
            <a:off x="1219200" y="1353187"/>
            <a:ext cx="6781800" cy="2539157"/>
          </a:xfrm>
          <a:prstGeom prst="rect">
            <a:avLst/>
          </a:prstGeom>
        </p:spPr>
        <p:txBody>
          <a:bodyPr wrap="square" lIns="0" tIns="0" rIns="0" bIns="0" rtlCol="0" anchor="t">
            <a:spAutoFit/>
          </a:bodyPr>
          <a:lstStyle/>
          <a:p>
            <a:pPr>
              <a:lnSpc>
                <a:spcPts val="9872"/>
              </a:lnSpc>
            </a:pPr>
            <a:r>
              <a:rPr lang="en-US" sz="7051" dirty="0" smtClean="0">
                <a:solidFill>
                  <a:srgbClr val="000000"/>
                </a:solidFill>
                <a:latin typeface="Oswald"/>
              </a:rPr>
              <a:t>Consultative Committee</a:t>
            </a:r>
            <a:endParaRPr lang="en-US" sz="7051" dirty="0">
              <a:solidFill>
                <a:srgbClr val="000000"/>
              </a:solidFill>
              <a:latin typeface="Oswald"/>
            </a:endParaRP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graphicFrame>
        <p:nvGraphicFramePr>
          <p:cNvPr id="12" name="Text Placeholder 1">
            <a:extLst>
              <a:ext uri="{FF2B5EF4-FFF2-40B4-BE49-F238E27FC236}">
                <a16:creationId xmlns:a16="http://schemas.microsoft.com/office/drawing/2014/main" id="{9F5CEC88-7C39-CA1D-F939-968619276540}"/>
              </a:ext>
            </a:extLst>
          </p:cNvPr>
          <p:cNvGraphicFramePr/>
          <p:nvPr>
            <p:extLst>
              <p:ext uri="{D42A27DB-BD31-4B8C-83A1-F6EECF244321}">
                <p14:modId xmlns:p14="http://schemas.microsoft.com/office/powerpoint/2010/main" val="492157292"/>
              </p:ext>
            </p:extLst>
          </p:nvPr>
        </p:nvGraphicFramePr>
        <p:xfrm>
          <a:off x="5037260" y="2355399"/>
          <a:ext cx="12725400" cy="6865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3309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2"/>
          <a:srcRect l="8845" t="17520" r="7328" b="19856"/>
          <a:stretch>
            <a:fillRect/>
          </a:stretch>
        </p:blipFill>
        <p:spPr>
          <a:xfrm>
            <a:off x="14726034" y="0"/>
            <a:ext cx="3561966" cy="1727221"/>
          </a:xfrm>
          <a:prstGeom prst="rect">
            <a:avLst/>
          </a:prstGeom>
        </p:spPr>
      </p:pic>
      <p:grpSp>
        <p:nvGrpSpPr>
          <p:cNvPr id="4" name="Group 4"/>
          <p:cNvGrpSpPr/>
          <p:nvPr/>
        </p:nvGrpSpPr>
        <p:grpSpPr>
          <a:xfrm rot="16200000">
            <a:off x="-37360" y="1053120"/>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sp>
        <p:nvSpPr>
          <p:cNvPr id="9" name="Rectangle 8"/>
          <p:cNvSpPr/>
          <p:nvPr/>
        </p:nvSpPr>
        <p:spPr>
          <a:xfrm>
            <a:off x="675968" y="2903810"/>
            <a:ext cx="16154400" cy="1015663"/>
          </a:xfrm>
          <a:prstGeom prst="rect">
            <a:avLst/>
          </a:prstGeom>
        </p:spPr>
        <p:txBody>
          <a:bodyPr wrap="square">
            <a:spAutoFit/>
          </a:bodyPr>
          <a:lstStyle/>
          <a:p>
            <a:r>
              <a:rPr lang="en-GB" sz="2000" dirty="0"/>
              <a:t>The main aim of the</a:t>
            </a:r>
            <a:r>
              <a:rPr lang="mt-MT" sz="2000" dirty="0"/>
              <a:t> Aġenzija Sapport</a:t>
            </a:r>
            <a:r>
              <a:rPr lang="en-GB" sz="2000" dirty="0"/>
              <a:t> Helpline is to provide information and assistance to persons with disability and their relatives in an efficient, competent and satisfactory manner, whilst concurrently providing the Agency with a dedicated ‘sorting hub’ for the queries and cases received and with a monitoring tool in relation to the services and schemes requested. </a:t>
            </a:r>
            <a:endParaRPr lang="en-MT" sz="2000" dirty="0"/>
          </a:p>
        </p:txBody>
      </p:sp>
      <p:pic>
        <p:nvPicPr>
          <p:cNvPr id="19" name="Picture Placeholder 13">
            <a:extLst>
              <a:ext uri="{FF2B5EF4-FFF2-40B4-BE49-F238E27FC236}">
                <a16:creationId xmlns:a16="http://schemas.microsoft.com/office/drawing/2014/main" id="{832C3420-580A-3241-B7BB-066AE6493A8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6544338" y="4533900"/>
            <a:ext cx="3827724" cy="3827724"/>
          </a:xfrm>
          <a:prstGeom prst="rect">
            <a:avLst/>
          </a:prstGeom>
        </p:spPr>
      </p:pic>
      <p:sp>
        <p:nvSpPr>
          <p:cNvPr id="55" name="Text Placeholder 9">
            <a:extLst>
              <a:ext uri="{FF2B5EF4-FFF2-40B4-BE49-F238E27FC236}">
                <a16:creationId xmlns:a16="http://schemas.microsoft.com/office/drawing/2014/main" id="{C573CAC5-91C7-7547-A7B5-406AC496A711}"/>
              </a:ext>
            </a:extLst>
          </p:cNvPr>
          <p:cNvSpPr txBox="1">
            <a:spLocks/>
          </p:cNvSpPr>
          <p:nvPr/>
        </p:nvSpPr>
        <p:spPr>
          <a:xfrm>
            <a:off x="1653262" y="5112942"/>
            <a:ext cx="4532891" cy="53065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mt-MT" sz="2000" dirty="0" smtClean="0"/>
              <a:t>Launched in mid-November 2020</a:t>
            </a:r>
            <a:endParaRPr lang="en-MT" sz="2000" dirty="0"/>
          </a:p>
        </p:txBody>
      </p:sp>
      <p:sp>
        <p:nvSpPr>
          <p:cNvPr id="56" name="Text Placeholder 10">
            <a:extLst>
              <a:ext uri="{FF2B5EF4-FFF2-40B4-BE49-F238E27FC236}">
                <a16:creationId xmlns:a16="http://schemas.microsoft.com/office/drawing/2014/main" id="{A947CFE5-BDF6-5A49-A9C6-A1BBE16141DA}"/>
              </a:ext>
            </a:extLst>
          </p:cNvPr>
          <p:cNvSpPr txBox="1">
            <a:spLocks/>
          </p:cNvSpPr>
          <p:nvPr/>
        </p:nvSpPr>
        <p:spPr>
          <a:xfrm>
            <a:off x="2375233" y="6239615"/>
            <a:ext cx="2643951" cy="48999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000" dirty="0" smtClean="0"/>
              <a:t>2</a:t>
            </a:r>
            <a:r>
              <a:rPr lang="mt-MT" sz="2000" dirty="0" smtClean="0"/>
              <a:t> Helpline Officers</a:t>
            </a:r>
            <a:endParaRPr lang="en-MT" sz="2000" dirty="0"/>
          </a:p>
        </p:txBody>
      </p:sp>
      <p:sp>
        <p:nvSpPr>
          <p:cNvPr id="58" name="Text Placeholder 11">
            <a:extLst>
              <a:ext uri="{FF2B5EF4-FFF2-40B4-BE49-F238E27FC236}">
                <a16:creationId xmlns:a16="http://schemas.microsoft.com/office/drawing/2014/main" id="{058AF33C-95B8-8940-BE0E-CCF969367455}"/>
              </a:ext>
            </a:extLst>
          </p:cNvPr>
          <p:cNvSpPr txBox="1">
            <a:spLocks/>
          </p:cNvSpPr>
          <p:nvPr/>
        </p:nvSpPr>
        <p:spPr>
          <a:xfrm>
            <a:off x="1015758" y="7325623"/>
            <a:ext cx="5122223" cy="52403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000" dirty="0" smtClean="0"/>
              <a:t>Available to assist current and prospective service users of </a:t>
            </a:r>
            <a:r>
              <a:rPr lang="en-GB" sz="2000" dirty="0" err="1" smtClean="0"/>
              <a:t>Aġenzija</a:t>
            </a:r>
            <a:r>
              <a:rPr lang="en-GB" sz="2000" dirty="0" smtClean="0"/>
              <a:t> Sapport and their relatives, and to guide other callers to the relevant entities</a:t>
            </a:r>
            <a:endParaRPr lang="en-GB" sz="2000" dirty="0"/>
          </a:p>
        </p:txBody>
      </p:sp>
      <p:cxnSp>
        <p:nvCxnSpPr>
          <p:cNvPr id="59" name="Straight Connector 58">
            <a:extLst>
              <a:ext uri="{FF2B5EF4-FFF2-40B4-BE49-F238E27FC236}">
                <a16:creationId xmlns:a16="http://schemas.microsoft.com/office/drawing/2014/main" id="{CC4BB793-D2AA-D847-A763-B21369D573E7}"/>
              </a:ext>
            </a:extLst>
          </p:cNvPr>
          <p:cNvCxnSpPr>
            <a:cxnSpLocks/>
          </p:cNvCxnSpPr>
          <p:nvPr/>
        </p:nvCxnSpPr>
        <p:spPr>
          <a:xfrm>
            <a:off x="5800785" y="5402503"/>
            <a:ext cx="674392" cy="255662"/>
          </a:xfrm>
          <a:prstGeom prst="line">
            <a:avLst/>
          </a:prstGeom>
          <a:ln w="25400" cap="rnd">
            <a:solidFill>
              <a:schemeClr val="accent4"/>
            </a:solidFill>
            <a:round/>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5B51D96B-F03E-2F48-8359-D5E7AC3C6FD4}"/>
              </a:ext>
            </a:extLst>
          </p:cNvPr>
          <p:cNvCxnSpPr>
            <a:cxnSpLocks/>
          </p:cNvCxnSpPr>
          <p:nvPr/>
        </p:nvCxnSpPr>
        <p:spPr>
          <a:xfrm flipV="1">
            <a:off x="5088345" y="6442005"/>
            <a:ext cx="1249519" cy="11514"/>
          </a:xfrm>
          <a:prstGeom prst="line">
            <a:avLst/>
          </a:prstGeom>
          <a:ln w="25400" cap="rnd">
            <a:solidFill>
              <a:schemeClr val="accent4"/>
            </a:solidFill>
            <a:roun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969B2A6-89A4-C04E-9818-4669CCBBCC4C}"/>
              </a:ext>
            </a:extLst>
          </p:cNvPr>
          <p:cNvCxnSpPr>
            <a:cxnSpLocks/>
          </p:cNvCxnSpPr>
          <p:nvPr/>
        </p:nvCxnSpPr>
        <p:spPr>
          <a:xfrm flipV="1">
            <a:off x="5961197" y="7587640"/>
            <a:ext cx="914953" cy="434594"/>
          </a:xfrm>
          <a:prstGeom prst="line">
            <a:avLst/>
          </a:prstGeom>
          <a:ln w="25400" cap="rnd">
            <a:solidFill>
              <a:schemeClr val="accent4"/>
            </a:solidFill>
            <a:round/>
          </a:ln>
        </p:spPr>
        <p:style>
          <a:lnRef idx="1">
            <a:schemeClr val="accent1"/>
          </a:lnRef>
          <a:fillRef idx="0">
            <a:schemeClr val="accent1"/>
          </a:fillRef>
          <a:effectRef idx="0">
            <a:schemeClr val="accent1"/>
          </a:effectRef>
          <a:fontRef idx="minor">
            <a:schemeClr val="tx1"/>
          </a:fontRef>
        </p:style>
      </p:cxnSp>
      <p:sp>
        <p:nvSpPr>
          <p:cNvPr id="67" name="Text Placeholder 6">
            <a:extLst>
              <a:ext uri="{FF2B5EF4-FFF2-40B4-BE49-F238E27FC236}">
                <a16:creationId xmlns:a16="http://schemas.microsoft.com/office/drawing/2014/main" id="{F642BDF6-86AE-1C49-B090-4B055FD0906F}"/>
              </a:ext>
            </a:extLst>
          </p:cNvPr>
          <p:cNvSpPr txBox="1">
            <a:spLocks/>
          </p:cNvSpPr>
          <p:nvPr/>
        </p:nvSpPr>
        <p:spPr>
          <a:xfrm>
            <a:off x="11383501" y="5132554"/>
            <a:ext cx="4085099" cy="489994"/>
          </a:xfrm>
          <a:prstGeom prst="rect">
            <a:avLst/>
          </a:prstGeom>
        </p:spPr>
        <p:txBody>
          <a:bodyPr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mt-MT" sz="2000" dirty="0" smtClean="0"/>
              <a:t>M</a:t>
            </a:r>
            <a:r>
              <a:rPr lang="en-GB" sz="2000" dirty="0" err="1" smtClean="0"/>
              <a:t>anaged</a:t>
            </a:r>
            <a:r>
              <a:rPr lang="en-GB" sz="2000" dirty="0" smtClean="0"/>
              <a:t> by the Quality Consulting and Support Services </a:t>
            </a:r>
            <a:r>
              <a:rPr lang="en-GB" sz="2000" dirty="0" err="1" smtClean="0"/>
              <a:t>Departmen</a:t>
            </a:r>
            <a:r>
              <a:rPr lang="mt-MT" sz="2000" dirty="0" smtClean="0"/>
              <a:t>t</a:t>
            </a:r>
            <a:r>
              <a:rPr lang="en-GB" sz="2000" dirty="0" smtClean="0"/>
              <a:t> </a:t>
            </a:r>
            <a:endParaRPr lang="en-GB" sz="2000" dirty="0"/>
          </a:p>
        </p:txBody>
      </p:sp>
      <p:sp>
        <p:nvSpPr>
          <p:cNvPr id="68" name="Text Placeholder 7">
            <a:extLst>
              <a:ext uri="{FF2B5EF4-FFF2-40B4-BE49-F238E27FC236}">
                <a16:creationId xmlns:a16="http://schemas.microsoft.com/office/drawing/2014/main" id="{E8E27A99-7C79-2147-B78F-5B93A9799652}"/>
              </a:ext>
            </a:extLst>
          </p:cNvPr>
          <p:cNvSpPr txBox="1">
            <a:spLocks/>
          </p:cNvSpPr>
          <p:nvPr/>
        </p:nvSpPr>
        <p:spPr>
          <a:xfrm>
            <a:off x="11733830" y="6310245"/>
            <a:ext cx="5096538" cy="489994"/>
          </a:xfrm>
          <a:prstGeom prst="rect">
            <a:avLst/>
          </a:prstGeom>
        </p:spPr>
        <p:txBody>
          <a:bodyPr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mt-MT" sz="2000" dirty="0" smtClean="0"/>
              <a:t>National </a:t>
            </a:r>
            <a:r>
              <a:rPr lang="en-US" sz="2000" dirty="0" err="1" smtClean="0"/>
              <a:t>Freephone</a:t>
            </a:r>
            <a:r>
              <a:rPr lang="en-US" sz="2000" dirty="0" smtClean="0"/>
              <a:t> 153</a:t>
            </a:r>
            <a:endParaRPr lang="en-GB" sz="2000" dirty="0"/>
          </a:p>
        </p:txBody>
      </p:sp>
      <p:sp>
        <p:nvSpPr>
          <p:cNvPr id="70" name="Text Placeholder 8">
            <a:extLst>
              <a:ext uri="{FF2B5EF4-FFF2-40B4-BE49-F238E27FC236}">
                <a16:creationId xmlns:a16="http://schemas.microsoft.com/office/drawing/2014/main" id="{93F341D4-C259-3B43-A727-F0E41FCF2FD8}"/>
              </a:ext>
            </a:extLst>
          </p:cNvPr>
          <p:cNvSpPr txBox="1">
            <a:spLocks/>
          </p:cNvSpPr>
          <p:nvPr/>
        </p:nvSpPr>
        <p:spPr>
          <a:xfrm>
            <a:off x="11285933" y="8015793"/>
            <a:ext cx="4963621" cy="489994"/>
          </a:xfrm>
          <a:prstGeom prst="rect">
            <a:avLst/>
          </a:prstGeom>
        </p:spPr>
        <p:txBody>
          <a:bodyPr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000" dirty="0" smtClean="0"/>
              <a:t>The main point of contact for services related to disability provided by </a:t>
            </a:r>
            <a:r>
              <a:rPr lang="en-GB" sz="2000" dirty="0" err="1" smtClean="0"/>
              <a:t>Aġenzija</a:t>
            </a:r>
            <a:r>
              <a:rPr lang="en-GB" sz="2000" dirty="0" smtClean="0"/>
              <a:t> </a:t>
            </a:r>
            <a:r>
              <a:rPr lang="en-GB" sz="2000" dirty="0" err="1" smtClean="0"/>
              <a:t>Sappor</a:t>
            </a:r>
            <a:r>
              <a:rPr lang="mt-MT" sz="2000" dirty="0" smtClean="0"/>
              <a:t>t</a:t>
            </a:r>
            <a:endParaRPr lang="en-MT" sz="2000" dirty="0"/>
          </a:p>
        </p:txBody>
      </p:sp>
      <p:cxnSp>
        <p:nvCxnSpPr>
          <p:cNvPr id="71" name="Straight Connector 70">
            <a:extLst>
              <a:ext uri="{FF2B5EF4-FFF2-40B4-BE49-F238E27FC236}">
                <a16:creationId xmlns:a16="http://schemas.microsoft.com/office/drawing/2014/main" id="{7932D65F-AE16-4D4B-BEFE-A98F0D121318}"/>
              </a:ext>
            </a:extLst>
          </p:cNvPr>
          <p:cNvCxnSpPr>
            <a:cxnSpLocks/>
          </p:cNvCxnSpPr>
          <p:nvPr/>
        </p:nvCxnSpPr>
        <p:spPr>
          <a:xfrm flipV="1">
            <a:off x="10308536" y="5517126"/>
            <a:ext cx="910938" cy="322719"/>
          </a:xfrm>
          <a:prstGeom prst="line">
            <a:avLst/>
          </a:prstGeom>
          <a:ln w="25400" cap="rnd">
            <a:solidFill>
              <a:schemeClr val="accent4"/>
            </a:solidFill>
            <a:round/>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B51D96B-F03E-2F48-8359-D5E7AC3C6FD4}"/>
              </a:ext>
            </a:extLst>
          </p:cNvPr>
          <p:cNvCxnSpPr>
            <a:cxnSpLocks/>
          </p:cNvCxnSpPr>
          <p:nvPr/>
        </p:nvCxnSpPr>
        <p:spPr>
          <a:xfrm flipV="1">
            <a:off x="10441223" y="6708070"/>
            <a:ext cx="1246440" cy="21539"/>
          </a:xfrm>
          <a:prstGeom prst="line">
            <a:avLst/>
          </a:prstGeom>
          <a:ln w="25400" cap="rnd">
            <a:solidFill>
              <a:schemeClr val="accent4"/>
            </a:solidFill>
            <a:round/>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CC4BB793-D2AA-D847-A763-B21369D573E7}"/>
              </a:ext>
            </a:extLst>
          </p:cNvPr>
          <p:cNvCxnSpPr>
            <a:cxnSpLocks/>
          </p:cNvCxnSpPr>
          <p:nvPr/>
        </p:nvCxnSpPr>
        <p:spPr>
          <a:xfrm>
            <a:off x="10393051" y="7894403"/>
            <a:ext cx="674392" cy="255662"/>
          </a:xfrm>
          <a:prstGeom prst="line">
            <a:avLst/>
          </a:prstGeom>
          <a:ln w="25400" cap="rnd">
            <a:solidFill>
              <a:schemeClr val="accent4"/>
            </a:solidFill>
            <a:round/>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675968" y="569602"/>
            <a:ext cx="11057862" cy="2308324"/>
          </a:xfrm>
          <a:prstGeom prst="rect">
            <a:avLst/>
          </a:prstGeom>
          <a:noFill/>
        </p:spPr>
        <p:txBody>
          <a:bodyPr wrap="square" rtlCol="0">
            <a:spAutoFit/>
          </a:bodyPr>
          <a:lstStyle/>
          <a:p>
            <a:r>
              <a:rPr lang="en-GB" sz="7200" dirty="0" smtClean="0">
                <a:latin typeface="Oswald" panose="020B0604020202020204" charset="0"/>
              </a:rPr>
              <a:t>The Helpline Service </a:t>
            </a:r>
          </a:p>
          <a:p>
            <a:r>
              <a:rPr lang="en-GB" sz="7200" dirty="0" smtClean="0">
                <a:latin typeface="Oswald" panose="020B0604020202020204" charset="0"/>
              </a:rPr>
              <a:t>External and Internal feedback</a:t>
            </a:r>
            <a:endParaRPr lang="en-GB" sz="7200" dirty="0">
              <a:latin typeface="Oswald" panose="020B0604020202020204" charset="0"/>
            </a:endParaRPr>
          </a:p>
        </p:txBody>
      </p:sp>
    </p:spTree>
    <p:extLst>
      <p:ext uri="{BB962C8B-B14F-4D97-AF65-F5344CB8AC3E}">
        <p14:creationId xmlns:p14="http://schemas.microsoft.com/office/powerpoint/2010/main" val="4011827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2"/>
          <a:srcRect l="8845" t="17520" r="7328" b="19856"/>
          <a:stretch>
            <a:fillRect/>
          </a:stretch>
        </p:blipFill>
        <p:spPr>
          <a:xfrm>
            <a:off x="14726034" y="0"/>
            <a:ext cx="3561966" cy="1727221"/>
          </a:xfrm>
          <a:prstGeom prst="rect">
            <a:avLst/>
          </a:prstGeom>
        </p:spPr>
      </p:pic>
      <p:sp>
        <p:nvSpPr>
          <p:cNvPr id="11" name="TextBox 11"/>
          <p:cNvSpPr txBox="1"/>
          <p:nvPr/>
        </p:nvSpPr>
        <p:spPr>
          <a:xfrm>
            <a:off x="514425" y="629535"/>
            <a:ext cx="15616947" cy="1108252"/>
          </a:xfrm>
          <a:prstGeom prst="rect">
            <a:avLst/>
          </a:prstGeom>
        </p:spPr>
        <p:txBody>
          <a:bodyPr wrap="square" lIns="0" tIns="0" rIns="0" bIns="0" rtlCol="0" anchor="t">
            <a:spAutoFit/>
          </a:bodyPr>
          <a:lstStyle/>
          <a:p>
            <a:pPr>
              <a:lnSpc>
                <a:spcPts val="9872"/>
              </a:lnSpc>
            </a:pPr>
            <a:r>
              <a:rPr lang="en-US" sz="5200" dirty="0" smtClean="0">
                <a:solidFill>
                  <a:srgbClr val="000000"/>
                </a:solidFill>
                <a:latin typeface="Oswald"/>
              </a:rPr>
              <a:t>Commission for the Rights of Persons with Disability(CRPD)  </a:t>
            </a:r>
            <a:endParaRPr lang="en-US" sz="5200" dirty="0">
              <a:solidFill>
                <a:srgbClr val="000000"/>
              </a:solidFill>
              <a:latin typeface="Oswald"/>
            </a:endParaRP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sp>
        <p:nvSpPr>
          <p:cNvPr id="9" name="Rectangle 8"/>
          <p:cNvSpPr/>
          <p:nvPr/>
        </p:nvSpPr>
        <p:spPr>
          <a:xfrm>
            <a:off x="494935" y="2104206"/>
            <a:ext cx="16459200" cy="6986528"/>
          </a:xfrm>
          <a:prstGeom prst="rect">
            <a:avLst/>
          </a:prstGeom>
        </p:spPr>
        <p:txBody>
          <a:bodyPr wrap="square">
            <a:spAutoFit/>
          </a:bodyPr>
          <a:lstStyle/>
          <a:p>
            <a:pPr marL="457200" indent="-457200">
              <a:lnSpc>
                <a:spcPct val="200000"/>
              </a:lnSpc>
              <a:buFont typeface="Wingdings" panose="05000000000000000000" pitchFamily="2" charset="2"/>
              <a:buChar char="§"/>
            </a:pPr>
            <a:r>
              <a:rPr lang="en-GB" sz="2800" dirty="0"/>
              <a:t>Both entities communicate effectively together with the aim of improving the services provided to </a:t>
            </a:r>
            <a:r>
              <a:rPr lang="en-GB" sz="2800" dirty="0" err="1"/>
              <a:t>pwd</a:t>
            </a:r>
            <a:r>
              <a:rPr lang="en-GB" sz="2800" dirty="0"/>
              <a:t> and their relatives. </a:t>
            </a:r>
            <a:endParaRPr lang="en-GB" sz="2800" dirty="0" smtClean="0"/>
          </a:p>
          <a:p>
            <a:pPr marL="457200" indent="-457200">
              <a:lnSpc>
                <a:spcPct val="200000"/>
              </a:lnSpc>
              <a:buFont typeface="Wingdings" panose="05000000000000000000" pitchFamily="2" charset="2"/>
              <a:buChar char="§"/>
            </a:pPr>
            <a:r>
              <a:rPr lang="en-GB" sz="2800" dirty="0" smtClean="0"/>
              <a:t>A</a:t>
            </a:r>
            <a:r>
              <a:rPr lang="mt-MT" sz="2800" dirty="0" smtClean="0"/>
              <a:t>ġ</a:t>
            </a:r>
            <a:r>
              <a:rPr lang="en-GB" sz="2800" dirty="0" err="1" smtClean="0"/>
              <a:t>enzija</a:t>
            </a:r>
            <a:r>
              <a:rPr lang="en-GB" sz="2800" dirty="0" smtClean="0"/>
              <a:t> </a:t>
            </a:r>
            <a:r>
              <a:rPr lang="en-GB" sz="2800" dirty="0"/>
              <a:t>Sapport works </a:t>
            </a:r>
            <a:r>
              <a:rPr lang="en-GB" sz="2800" dirty="0" smtClean="0"/>
              <a:t>hand</a:t>
            </a:r>
            <a:r>
              <a:rPr lang="mt-MT" sz="2800" dirty="0" smtClean="0"/>
              <a:t>-</a:t>
            </a:r>
            <a:r>
              <a:rPr lang="en-GB" sz="2800" dirty="0" smtClean="0"/>
              <a:t>in</a:t>
            </a:r>
            <a:r>
              <a:rPr lang="mt-MT" sz="2800" dirty="0" smtClean="0"/>
              <a:t>-</a:t>
            </a:r>
            <a:r>
              <a:rPr lang="en-GB" sz="2800" dirty="0" smtClean="0"/>
              <a:t>hand </a:t>
            </a:r>
            <a:r>
              <a:rPr lang="en-GB" sz="2800" dirty="0"/>
              <a:t>with CRPD in terms </a:t>
            </a:r>
            <a:r>
              <a:rPr lang="en-GB" sz="2800" dirty="0" smtClean="0"/>
              <a:t> of sharing the </a:t>
            </a:r>
            <a:r>
              <a:rPr lang="en-GB" sz="2800" dirty="0"/>
              <a:t>same database to </a:t>
            </a:r>
            <a:r>
              <a:rPr lang="en-GB" sz="2800" dirty="0" smtClean="0"/>
              <a:t>provide </a:t>
            </a:r>
            <a:r>
              <a:rPr lang="en-GB" sz="2800" dirty="0"/>
              <a:t>the SID/EU Card and  Blue Badge services to our clients. </a:t>
            </a:r>
            <a:endParaRPr lang="en-GB" sz="2800" dirty="0" smtClean="0"/>
          </a:p>
          <a:p>
            <a:pPr marL="457200" indent="-457200">
              <a:lnSpc>
                <a:spcPct val="200000"/>
              </a:lnSpc>
              <a:buFont typeface="Wingdings" panose="05000000000000000000" pitchFamily="2" charset="2"/>
              <a:buChar char="§"/>
            </a:pPr>
            <a:r>
              <a:rPr lang="en-GB" sz="2800" dirty="0" smtClean="0"/>
              <a:t>The Enforcement Unit within CRPD works simultaneously with </a:t>
            </a:r>
            <a:r>
              <a:rPr lang="en-GB" sz="2800" dirty="0" smtClean="0"/>
              <a:t>A</a:t>
            </a:r>
            <a:r>
              <a:rPr lang="mt-MT" sz="2800" dirty="0" smtClean="0"/>
              <a:t>ġ</a:t>
            </a:r>
            <a:r>
              <a:rPr lang="en-GB" sz="2800" dirty="0" err="1" smtClean="0"/>
              <a:t>enzija</a:t>
            </a:r>
            <a:r>
              <a:rPr lang="en-GB" sz="2800" dirty="0" smtClean="0"/>
              <a:t> </a:t>
            </a:r>
            <a:r>
              <a:rPr lang="en-GB" sz="2800" dirty="0" smtClean="0"/>
              <a:t>Sapport to tackle abuse reports. </a:t>
            </a:r>
          </a:p>
          <a:p>
            <a:pPr marL="457200" indent="-457200">
              <a:lnSpc>
                <a:spcPct val="200000"/>
              </a:lnSpc>
              <a:buFont typeface="Wingdings" panose="05000000000000000000" pitchFamily="2" charset="2"/>
              <a:buChar char="§"/>
            </a:pPr>
            <a:r>
              <a:rPr lang="en-US" sz="2800" dirty="0"/>
              <a:t>Complaints are filed across a number of areas, ranging from education to employment, from housing to accessibility, from goods and services to insurance and from rights to health</a:t>
            </a:r>
            <a:r>
              <a:rPr lang="en-US" sz="2800" dirty="0" smtClean="0"/>
              <a:t>.</a:t>
            </a:r>
            <a:endParaRPr lang="mt-MT" sz="2800" dirty="0" smtClean="0"/>
          </a:p>
          <a:p>
            <a:pPr marL="457200" indent="-457200">
              <a:lnSpc>
                <a:spcPct val="200000"/>
              </a:lnSpc>
              <a:buFont typeface="Wingdings" panose="05000000000000000000" pitchFamily="2" charset="2"/>
              <a:buChar char="§"/>
            </a:pPr>
            <a:r>
              <a:rPr lang="mt-MT" sz="2800" dirty="0" smtClean="0"/>
              <a:t>CRPD also </a:t>
            </a:r>
            <a:r>
              <a:rPr lang="en-US" sz="2800" dirty="0" smtClean="0"/>
              <a:t>provide</a:t>
            </a:r>
            <a:r>
              <a:rPr lang="mt-MT" sz="2800" dirty="0" smtClean="0"/>
              <a:t>s</a:t>
            </a:r>
            <a:r>
              <a:rPr lang="en-US" sz="2800" dirty="0" smtClean="0"/>
              <a:t> </a:t>
            </a:r>
            <a:r>
              <a:rPr lang="en-US" sz="2800" dirty="0"/>
              <a:t>guidance and advice to persons who request it</a:t>
            </a:r>
            <a:r>
              <a:rPr lang="en-US" sz="2800" dirty="0" smtClean="0"/>
              <a:t>.</a:t>
            </a:r>
            <a:endParaRPr lang="en-GB" sz="2800" dirty="0" smtClean="0"/>
          </a:p>
        </p:txBody>
      </p:sp>
    </p:spTree>
    <p:extLst>
      <p:ext uri="{BB962C8B-B14F-4D97-AF65-F5344CB8AC3E}">
        <p14:creationId xmlns:p14="http://schemas.microsoft.com/office/powerpoint/2010/main" val="3648808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2"/>
          <a:srcRect l="8845" t="17520" r="7328" b="19856"/>
          <a:stretch>
            <a:fillRect/>
          </a:stretch>
        </p:blipFill>
        <p:spPr>
          <a:xfrm>
            <a:off x="14726034" y="0"/>
            <a:ext cx="3561966" cy="1727221"/>
          </a:xfrm>
          <a:prstGeom prst="rect">
            <a:avLst/>
          </a:prstGeom>
        </p:spPr>
      </p:pic>
      <p:sp>
        <p:nvSpPr>
          <p:cNvPr id="11" name="TextBox 11"/>
          <p:cNvSpPr txBox="1"/>
          <p:nvPr/>
        </p:nvSpPr>
        <p:spPr>
          <a:xfrm>
            <a:off x="1219200" y="1353187"/>
            <a:ext cx="15087600" cy="2539157"/>
          </a:xfrm>
          <a:prstGeom prst="rect">
            <a:avLst/>
          </a:prstGeom>
        </p:spPr>
        <p:txBody>
          <a:bodyPr wrap="square" lIns="0" tIns="0" rIns="0" bIns="0" rtlCol="0" anchor="t">
            <a:spAutoFit/>
          </a:bodyPr>
          <a:lstStyle/>
          <a:p>
            <a:pPr>
              <a:lnSpc>
                <a:spcPts val="9872"/>
              </a:lnSpc>
            </a:pPr>
            <a:r>
              <a:rPr lang="en-US" sz="7051" dirty="0" smtClean="0">
                <a:solidFill>
                  <a:srgbClr val="000000"/>
                </a:solidFill>
                <a:latin typeface="Oswald"/>
              </a:rPr>
              <a:t>Social Care Standards Authority (SCSA) – Licensing and </a:t>
            </a:r>
            <a:r>
              <a:rPr lang="en-US" sz="7051" dirty="0" smtClean="0">
                <a:solidFill>
                  <a:srgbClr val="000000"/>
                </a:solidFill>
                <a:latin typeface="Oswald"/>
              </a:rPr>
              <a:t>Compliance</a:t>
            </a:r>
            <a:endParaRPr lang="en-US" sz="7051" dirty="0" smtClean="0">
              <a:solidFill>
                <a:srgbClr val="000000"/>
              </a:solidFill>
              <a:latin typeface="Oswald"/>
            </a:endParaRP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sp>
        <p:nvSpPr>
          <p:cNvPr id="10" name="Rectangle 9"/>
          <p:cNvSpPr/>
          <p:nvPr/>
        </p:nvSpPr>
        <p:spPr>
          <a:xfrm>
            <a:off x="1036266" y="3780400"/>
            <a:ext cx="13689768" cy="4893647"/>
          </a:xfrm>
          <a:prstGeom prst="rect">
            <a:avLst/>
          </a:prstGeom>
        </p:spPr>
        <p:txBody>
          <a:bodyPr wrap="square">
            <a:spAutoFit/>
          </a:bodyPr>
          <a:lstStyle/>
          <a:p>
            <a:pPr marL="457200" indent="-457200">
              <a:lnSpc>
                <a:spcPct val="200000"/>
              </a:lnSpc>
              <a:buFont typeface="Wingdings" panose="05000000000000000000" pitchFamily="2" charset="2"/>
              <a:buChar char="§"/>
            </a:pPr>
            <a:r>
              <a:rPr lang="en-GB" sz="2600" dirty="0" smtClean="0"/>
              <a:t>L</a:t>
            </a:r>
            <a:r>
              <a:rPr lang="mt-MT" sz="2600" dirty="0" smtClean="0"/>
              <a:t>icencing for all service providers</a:t>
            </a:r>
            <a:r>
              <a:rPr lang="mt-MT" sz="2600" dirty="0"/>
              <a:t> </a:t>
            </a:r>
            <a:r>
              <a:rPr lang="en-GB" sz="2600" dirty="0" smtClean="0"/>
              <a:t>according </a:t>
            </a:r>
            <a:r>
              <a:rPr lang="en-GB" sz="2600" dirty="0"/>
              <a:t>to Article 20  of the Social Care Standards Authority Act, </a:t>
            </a:r>
            <a:r>
              <a:rPr lang="en-GB" sz="2600" dirty="0">
                <a:hlinkClick r:id="rId3">
                  <a:extLst>
                    <a:ext uri="{A12FA001-AC4F-418D-AE19-62706E023703}">
                      <ahyp:hlinkClr xmlns:lc="http://schemas.openxmlformats.org/drawingml/2006/lockedCanvas" xmlns="" xmlns:ahyp="http://schemas.microsoft.com/office/drawing/2018/hyperlinkcolor" val="tx"/>
                    </a:ext>
                  </a:extLst>
                </a:hlinkClick>
              </a:rPr>
              <a:t>Chapter 582 of the Laws of Malta</a:t>
            </a:r>
            <a:r>
              <a:rPr lang="en-GB" sz="2600" dirty="0"/>
              <a:t>. </a:t>
            </a:r>
          </a:p>
          <a:p>
            <a:pPr marL="457200" indent="-457200">
              <a:lnSpc>
                <a:spcPct val="200000"/>
              </a:lnSpc>
              <a:buFont typeface="Wingdings" panose="05000000000000000000" pitchFamily="2" charset="2"/>
              <a:buChar char="§"/>
            </a:pPr>
            <a:r>
              <a:rPr lang="en-GB" sz="2600" dirty="0"/>
              <a:t>The Liaison and Risk Management Department is responsible to act as the central contact and information sharing point between </a:t>
            </a:r>
            <a:r>
              <a:rPr lang="en-GB" sz="2600" dirty="0" smtClean="0"/>
              <a:t>SCSA </a:t>
            </a:r>
            <a:r>
              <a:rPr lang="en-GB" sz="2600" dirty="0"/>
              <a:t>and Aġenzija Sapport services for licensing purposes. </a:t>
            </a:r>
          </a:p>
          <a:p>
            <a:pPr marL="457200" indent="-457200">
              <a:lnSpc>
                <a:spcPct val="200000"/>
              </a:lnSpc>
              <a:buFont typeface="Wingdings" panose="05000000000000000000" pitchFamily="2" charset="2"/>
              <a:buChar char="§"/>
            </a:pPr>
            <a:r>
              <a:rPr lang="mt-MT" sz="2600" dirty="0" smtClean="0"/>
              <a:t>De</a:t>
            </a:r>
            <a:r>
              <a:rPr lang="en-GB" sz="2600" dirty="0" err="1" smtClean="0"/>
              <a:t>velop</a:t>
            </a:r>
            <a:r>
              <a:rPr lang="mt-MT" sz="2600" dirty="0" smtClean="0"/>
              <a:t>ment of </a:t>
            </a:r>
            <a:r>
              <a:rPr lang="en-GB" sz="2600" dirty="0" smtClean="0"/>
              <a:t>fluid </a:t>
            </a:r>
            <a:r>
              <a:rPr lang="en-GB" sz="2600" dirty="0"/>
              <a:t>communication practices, standardised procedures, and risk management across the organisation</a:t>
            </a:r>
            <a:r>
              <a:rPr lang="en-GB" sz="2600" dirty="0" smtClean="0"/>
              <a:t>.</a:t>
            </a:r>
            <a:endParaRPr lang="en-GB" sz="2600" dirty="0"/>
          </a:p>
        </p:txBody>
      </p:sp>
    </p:spTree>
    <p:extLst>
      <p:ext uri="{BB962C8B-B14F-4D97-AF65-F5344CB8AC3E}">
        <p14:creationId xmlns:p14="http://schemas.microsoft.com/office/powerpoint/2010/main" val="2074135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2"/>
          <a:srcRect l="8845" t="17520" r="7328" b="19856"/>
          <a:stretch>
            <a:fillRect/>
          </a:stretch>
        </p:blipFill>
        <p:spPr>
          <a:xfrm>
            <a:off x="14726034" y="0"/>
            <a:ext cx="3561966" cy="1727221"/>
          </a:xfrm>
          <a:prstGeom prst="rect">
            <a:avLst/>
          </a:prstGeom>
        </p:spPr>
      </p:pic>
      <p:sp>
        <p:nvSpPr>
          <p:cNvPr id="11" name="TextBox 11"/>
          <p:cNvSpPr txBox="1"/>
          <p:nvPr/>
        </p:nvSpPr>
        <p:spPr>
          <a:xfrm>
            <a:off x="1219200" y="1353187"/>
            <a:ext cx="11963400" cy="1162626"/>
          </a:xfrm>
          <a:prstGeom prst="rect">
            <a:avLst/>
          </a:prstGeom>
        </p:spPr>
        <p:txBody>
          <a:bodyPr wrap="square" lIns="0" tIns="0" rIns="0" bIns="0" rtlCol="0" anchor="t">
            <a:spAutoFit/>
          </a:bodyPr>
          <a:lstStyle/>
          <a:p>
            <a:pPr>
              <a:lnSpc>
                <a:spcPts val="9872"/>
              </a:lnSpc>
            </a:pPr>
            <a:r>
              <a:rPr lang="en-US" sz="7051" dirty="0" smtClean="0">
                <a:solidFill>
                  <a:srgbClr val="000000"/>
                </a:solidFill>
                <a:latin typeface="Oswald"/>
              </a:rPr>
              <a:t>A</a:t>
            </a:r>
            <a:r>
              <a:rPr lang="mt-MT" sz="7051" dirty="0" smtClean="0">
                <a:solidFill>
                  <a:srgbClr val="000000"/>
                </a:solidFill>
                <a:latin typeface="Oswald"/>
              </a:rPr>
              <a:t>ġ</a:t>
            </a:r>
            <a:r>
              <a:rPr lang="en-US" sz="7051" dirty="0" err="1" smtClean="0">
                <a:solidFill>
                  <a:srgbClr val="000000"/>
                </a:solidFill>
                <a:latin typeface="Oswald"/>
              </a:rPr>
              <a:t>enzija</a:t>
            </a:r>
            <a:r>
              <a:rPr lang="en-US" sz="7051" dirty="0" smtClean="0">
                <a:solidFill>
                  <a:srgbClr val="000000"/>
                </a:solidFill>
                <a:latin typeface="Oswald"/>
              </a:rPr>
              <a:t> </a:t>
            </a:r>
            <a:r>
              <a:rPr lang="en-US" sz="7051" dirty="0" smtClean="0">
                <a:solidFill>
                  <a:srgbClr val="000000"/>
                </a:solidFill>
                <a:latin typeface="Oswald"/>
              </a:rPr>
              <a:t>Sapport Reception </a:t>
            </a:r>
            <a:endParaRPr lang="en-US" sz="7051" dirty="0">
              <a:solidFill>
                <a:srgbClr val="000000"/>
              </a:solidFill>
              <a:latin typeface="Oswald"/>
            </a:endParaRP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graphicFrame>
        <p:nvGraphicFramePr>
          <p:cNvPr id="12" name="Text Placeholder 3">
            <a:extLst>
              <a:ext uri="{FF2B5EF4-FFF2-40B4-BE49-F238E27FC236}">
                <a16:creationId xmlns:a16="http://schemas.microsoft.com/office/drawing/2014/main" id="{71420435-88E9-A6D4-457D-9F83DBC01453}"/>
              </a:ext>
            </a:extLst>
          </p:cNvPr>
          <p:cNvGraphicFramePr/>
          <p:nvPr>
            <p:extLst>
              <p:ext uri="{D42A27DB-BD31-4B8C-83A1-F6EECF244321}">
                <p14:modId xmlns:p14="http://schemas.microsoft.com/office/powerpoint/2010/main" val="1346334710"/>
              </p:ext>
            </p:extLst>
          </p:nvPr>
        </p:nvGraphicFramePr>
        <p:xfrm>
          <a:off x="2438400" y="2172853"/>
          <a:ext cx="13792200" cy="79497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9850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2"/>
          <a:srcRect l="8845" t="17520" r="7328" b="19856"/>
          <a:stretch>
            <a:fillRect/>
          </a:stretch>
        </p:blipFill>
        <p:spPr>
          <a:xfrm>
            <a:off x="14726034" y="0"/>
            <a:ext cx="3561966" cy="1727221"/>
          </a:xfrm>
          <a:prstGeom prst="rect">
            <a:avLst/>
          </a:prstGeom>
        </p:spPr>
      </p:pic>
      <p:sp>
        <p:nvSpPr>
          <p:cNvPr id="11" name="TextBox 11"/>
          <p:cNvSpPr txBox="1"/>
          <p:nvPr/>
        </p:nvSpPr>
        <p:spPr>
          <a:xfrm>
            <a:off x="7162800" y="4932991"/>
            <a:ext cx="4495800" cy="1168269"/>
          </a:xfrm>
          <a:prstGeom prst="rect">
            <a:avLst/>
          </a:prstGeom>
        </p:spPr>
        <p:txBody>
          <a:bodyPr wrap="square" lIns="0" tIns="0" rIns="0" bIns="0" rtlCol="0" anchor="t">
            <a:spAutoFit/>
          </a:bodyPr>
          <a:lstStyle/>
          <a:p>
            <a:pPr>
              <a:lnSpc>
                <a:spcPts val="9872"/>
              </a:lnSpc>
            </a:pPr>
            <a:r>
              <a:rPr lang="en-US" sz="7200" dirty="0" smtClean="0">
                <a:solidFill>
                  <a:srgbClr val="000000"/>
                </a:solidFill>
                <a:latin typeface="Oswald"/>
              </a:rPr>
              <a:t>THANK YOU!</a:t>
            </a: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spTree>
    <p:extLst>
      <p:ext uri="{BB962C8B-B14F-4D97-AF65-F5344CB8AC3E}">
        <p14:creationId xmlns:p14="http://schemas.microsoft.com/office/powerpoint/2010/main" val="2518187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2"/>
          <a:srcRect l="8845" t="17520" r="7328" b="19856"/>
          <a:stretch>
            <a:fillRect/>
          </a:stretch>
        </p:blipFill>
        <p:spPr>
          <a:xfrm>
            <a:off x="14726034" y="0"/>
            <a:ext cx="3561966" cy="1727221"/>
          </a:xfrm>
          <a:prstGeom prst="rect">
            <a:avLst/>
          </a:prstGeom>
        </p:spPr>
      </p:pic>
      <p:sp>
        <p:nvSpPr>
          <p:cNvPr id="11" name="TextBox 11"/>
          <p:cNvSpPr txBox="1"/>
          <p:nvPr/>
        </p:nvSpPr>
        <p:spPr>
          <a:xfrm>
            <a:off x="1219200" y="1353187"/>
            <a:ext cx="8839200" cy="1107996"/>
          </a:xfrm>
          <a:prstGeom prst="rect">
            <a:avLst/>
          </a:prstGeom>
        </p:spPr>
        <p:txBody>
          <a:bodyPr wrap="square" lIns="0" tIns="0" rIns="0" bIns="0" rtlCol="0" anchor="t">
            <a:spAutoFit/>
          </a:bodyPr>
          <a:lstStyle/>
          <a:p>
            <a:r>
              <a:rPr lang="en-GB" sz="7200" dirty="0">
                <a:latin typeface="Oswald" panose="020B0604020202020204" charset="0"/>
              </a:rPr>
              <a:t>Aim of the </a:t>
            </a:r>
            <a:r>
              <a:rPr lang="en-GB" sz="7200" dirty="0" smtClean="0">
                <a:latin typeface="Oswald" panose="020B0604020202020204" charset="0"/>
              </a:rPr>
              <a:t>Agency</a:t>
            </a:r>
            <a:endParaRPr lang="en-GB" sz="7200" dirty="0">
              <a:latin typeface="Oswald" panose="020B0604020202020204" charset="0"/>
            </a:endParaRPr>
          </a:p>
        </p:txBody>
      </p:sp>
      <p:sp>
        <p:nvSpPr>
          <p:cNvPr id="14" name="TextBox 14"/>
          <p:cNvSpPr txBox="1"/>
          <p:nvPr/>
        </p:nvSpPr>
        <p:spPr>
          <a:xfrm>
            <a:off x="1600200" y="3543300"/>
            <a:ext cx="13487400" cy="5170646"/>
          </a:xfrm>
          <a:prstGeom prst="rect">
            <a:avLst/>
          </a:prstGeom>
        </p:spPr>
        <p:txBody>
          <a:bodyPr wrap="square" lIns="0" tIns="0" rIns="0" bIns="0" rtlCol="0" anchor="t">
            <a:spAutoFit/>
          </a:bodyPr>
          <a:lstStyle/>
          <a:p>
            <a:pPr>
              <a:lnSpc>
                <a:spcPct val="200000"/>
              </a:lnSpc>
            </a:pPr>
            <a:r>
              <a:rPr lang="en-GB" sz="2800" dirty="0" smtClean="0">
                <a:latin typeface="Segoe UI" panose="020B0502040204020203" pitchFamily="34" charset="0"/>
                <a:ea typeface="Times New Roman" panose="02020603050405020304" pitchFamily="18" charset="0"/>
                <a:cs typeface="Times New Roman" panose="02020603050405020304" pitchFamily="18" charset="0"/>
              </a:rPr>
              <a:t>To </a:t>
            </a:r>
            <a:r>
              <a:rPr lang="en-GB" sz="2800" dirty="0">
                <a:latin typeface="Segoe UI" panose="020B0502040204020203" pitchFamily="34" charset="0"/>
                <a:ea typeface="Times New Roman" panose="02020603050405020304" pitchFamily="18" charset="0"/>
                <a:cs typeface="Times New Roman" panose="02020603050405020304" pitchFamily="18" charset="0"/>
              </a:rPr>
              <a:t>establish principles, values and strategies to provide services to persons with disability and to their families. </a:t>
            </a:r>
            <a:endParaRPr lang="mt-MT" sz="2800" dirty="0" smtClean="0">
              <a:latin typeface="Segoe UI" panose="020B0502040204020203" pitchFamily="34" charset="0"/>
              <a:ea typeface="Times New Roman" panose="02020603050405020304" pitchFamily="18" charset="0"/>
              <a:cs typeface="Times New Roman" panose="02020603050405020304" pitchFamily="18" charset="0"/>
            </a:endParaRPr>
          </a:p>
          <a:p>
            <a:pPr>
              <a:lnSpc>
                <a:spcPct val="200000"/>
              </a:lnSpc>
            </a:pPr>
            <a:endParaRPr lang="en-GB" sz="2800" dirty="0">
              <a:latin typeface="Segoe UI" panose="020B0502040204020203" pitchFamily="34" charset="0"/>
              <a:ea typeface="Times New Roman" panose="02020603050405020304" pitchFamily="18" charset="0"/>
              <a:cs typeface="Times New Roman" panose="02020603050405020304" pitchFamily="18" charset="0"/>
            </a:endParaRPr>
          </a:p>
          <a:p>
            <a:pPr>
              <a:lnSpc>
                <a:spcPct val="200000"/>
              </a:lnSpc>
            </a:pPr>
            <a:r>
              <a:rPr lang="mt-MT" sz="2800" dirty="0" smtClean="0">
                <a:latin typeface="Segoe UI" panose="020B0502040204020203" pitchFamily="34" charset="0"/>
                <a:ea typeface="Times New Roman" panose="02020603050405020304" pitchFamily="18" charset="0"/>
              </a:rPr>
              <a:t>T</a:t>
            </a:r>
            <a:r>
              <a:rPr lang="en-US" sz="2800" dirty="0" smtClean="0">
                <a:latin typeface="Segoe UI" panose="020B0502040204020203" pitchFamily="34" charset="0"/>
                <a:ea typeface="Times New Roman" panose="02020603050405020304" pitchFamily="18" charset="0"/>
              </a:rPr>
              <a:t>o </a:t>
            </a:r>
            <a:r>
              <a:rPr lang="en-US" sz="2800" dirty="0">
                <a:latin typeface="Segoe UI" panose="020B0502040204020203" pitchFamily="34" charset="0"/>
                <a:ea typeface="Times New Roman" panose="02020603050405020304" pitchFamily="18" charset="0"/>
              </a:rPr>
              <a:t>provide people having disability with support rather than care, so that they would be able to achieve independence to the best of their ability, continue living within the community and receive support as and when required.  </a:t>
            </a:r>
            <a:endParaRPr lang="en-GB" sz="2800" dirty="0"/>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spTree>
    <p:extLst>
      <p:ext uri="{BB962C8B-B14F-4D97-AF65-F5344CB8AC3E}">
        <p14:creationId xmlns:p14="http://schemas.microsoft.com/office/powerpoint/2010/main" val="3821540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2"/>
          <a:srcRect l="8845" t="17520" r="7328" b="19856"/>
          <a:stretch>
            <a:fillRect/>
          </a:stretch>
        </p:blipFill>
        <p:spPr>
          <a:xfrm>
            <a:off x="14726034" y="0"/>
            <a:ext cx="3561966" cy="1727221"/>
          </a:xfrm>
          <a:prstGeom prst="rect">
            <a:avLst/>
          </a:prstGeom>
        </p:spPr>
      </p:pic>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graphicFrame>
        <p:nvGraphicFramePr>
          <p:cNvPr id="12" name="Chart Placeholder 6">
            <a:extLst>
              <a:ext uri="{FF2B5EF4-FFF2-40B4-BE49-F238E27FC236}">
                <a16:creationId xmlns:a16="http://schemas.microsoft.com/office/drawing/2014/main" id="{52F743B7-7780-46A6-BDE5-FF3BE3AE59FF}"/>
              </a:ext>
            </a:extLst>
          </p:cNvPr>
          <p:cNvGraphicFramePr>
            <a:graphicFrameLocks/>
          </p:cNvGraphicFramePr>
          <p:nvPr>
            <p:extLst>
              <p:ext uri="{D42A27DB-BD31-4B8C-83A1-F6EECF244321}">
                <p14:modId xmlns:p14="http://schemas.microsoft.com/office/powerpoint/2010/main" val="4033494266"/>
              </p:ext>
            </p:extLst>
          </p:nvPr>
        </p:nvGraphicFramePr>
        <p:xfrm>
          <a:off x="2960753" y="1727221"/>
          <a:ext cx="11765280" cy="75152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6413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2"/>
          <a:srcRect l="8845" t="17520" r="7328" b="19856"/>
          <a:stretch>
            <a:fillRect/>
          </a:stretch>
        </p:blipFill>
        <p:spPr>
          <a:xfrm>
            <a:off x="14726034" y="0"/>
            <a:ext cx="3561966" cy="1727221"/>
          </a:xfrm>
          <a:prstGeom prst="rect">
            <a:avLst/>
          </a:prstGeom>
        </p:spPr>
      </p:pic>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sp>
        <p:nvSpPr>
          <p:cNvPr id="15" name="Text Placeholder 2">
            <a:extLst>
              <a:ext uri="{FF2B5EF4-FFF2-40B4-BE49-F238E27FC236}">
                <a16:creationId xmlns:a16="http://schemas.microsoft.com/office/drawing/2014/main" id="{11147F93-D0AE-466A-B381-F5379624F064}"/>
              </a:ext>
            </a:extLst>
          </p:cNvPr>
          <p:cNvSpPr txBox="1">
            <a:spLocks/>
          </p:cNvSpPr>
          <p:nvPr/>
        </p:nvSpPr>
        <p:spPr>
          <a:xfrm>
            <a:off x="914400" y="924587"/>
            <a:ext cx="15392400" cy="2389511"/>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7200" dirty="0" smtClean="0">
                <a:latin typeface="Oswald" panose="020B0604020202020204" charset="0"/>
              </a:rPr>
              <a:t>Agenzija Sapport </a:t>
            </a:r>
            <a:r>
              <a:rPr lang="mt-MT" sz="7200" dirty="0" smtClean="0">
                <a:latin typeface="Oswald" panose="020B0604020202020204" charset="0"/>
              </a:rPr>
              <a:t>Services</a:t>
            </a:r>
            <a:endParaRPr lang="en-GB" sz="7200" dirty="0">
              <a:latin typeface="Oswald" panose="020B0604020202020204" charset="0"/>
            </a:endParaRPr>
          </a:p>
        </p:txBody>
      </p:sp>
      <p:graphicFrame>
        <p:nvGraphicFramePr>
          <p:cNvPr id="16" name="Text Placeholder 3">
            <a:extLst>
              <a:ext uri="{FF2B5EF4-FFF2-40B4-BE49-F238E27FC236}">
                <a16:creationId xmlns:a16="http://schemas.microsoft.com/office/drawing/2014/main" id="{0DEB4743-5075-C34C-E435-CA7C879592D4}"/>
              </a:ext>
            </a:extLst>
          </p:cNvPr>
          <p:cNvGraphicFramePr/>
          <p:nvPr>
            <p:extLst>
              <p:ext uri="{D42A27DB-BD31-4B8C-83A1-F6EECF244321}">
                <p14:modId xmlns:p14="http://schemas.microsoft.com/office/powerpoint/2010/main" val="2159137768"/>
              </p:ext>
            </p:extLst>
          </p:nvPr>
        </p:nvGraphicFramePr>
        <p:xfrm>
          <a:off x="1080768" y="2512488"/>
          <a:ext cx="16127887" cy="69131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073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2"/>
          <a:srcRect l="8845" t="17520" r="7328" b="19856"/>
          <a:stretch>
            <a:fillRect/>
          </a:stretch>
        </p:blipFill>
        <p:spPr>
          <a:xfrm>
            <a:off x="14726034" y="0"/>
            <a:ext cx="3561966" cy="1727221"/>
          </a:xfrm>
          <a:prstGeom prst="rect">
            <a:avLst/>
          </a:prstGeom>
        </p:spPr>
      </p:pic>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sp>
        <p:nvSpPr>
          <p:cNvPr id="13" name="Text Placeholder 3">
            <a:extLst>
              <a:ext uri="{FF2B5EF4-FFF2-40B4-BE49-F238E27FC236}">
                <a16:creationId xmlns:a16="http://schemas.microsoft.com/office/drawing/2014/main" id="{A9A324E2-5AB5-412B-9BC5-8700C7A03333}"/>
              </a:ext>
            </a:extLst>
          </p:cNvPr>
          <p:cNvSpPr txBox="1">
            <a:spLocks/>
          </p:cNvSpPr>
          <p:nvPr/>
        </p:nvSpPr>
        <p:spPr>
          <a:xfrm>
            <a:off x="351692" y="566133"/>
            <a:ext cx="13475282" cy="273789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4000" b="1" dirty="0" smtClean="0">
                <a:latin typeface="Oswald" panose="020B0604020202020204" charset="0"/>
              </a:rPr>
              <a:t>Residential homes, Day Centres,  NGOs and Respite Services in Malta that fall under the Agency’s responsibility or are monitored by the Agency. </a:t>
            </a:r>
          </a:p>
          <a:p>
            <a:endParaRPr lang="en-GB" dirty="0"/>
          </a:p>
        </p:txBody>
      </p:sp>
      <p:graphicFrame>
        <p:nvGraphicFramePr>
          <p:cNvPr id="15" name="Chart Placeholder 9">
            <a:extLst>
              <a:ext uri="{FF2B5EF4-FFF2-40B4-BE49-F238E27FC236}">
                <a16:creationId xmlns:a16="http://schemas.microsoft.com/office/drawing/2014/main" id="{48B57FBB-C3C5-4D8F-890A-D59056381C31}"/>
              </a:ext>
            </a:extLst>
          </p:cNvPr>
          <p:cNvGraphicFramePr>
            <a:graphicFrameLocks/>
          </p:cNvGraphicFramePr>
          <p:nvPr>
            <p:extLst>
              <p:ext uri="{D42A27DB-BD31-4B8C-83A1-F6EECF244321}">
                <p14:modId xmlns:p14="http://schemas.microsoft.com/office/powerpoint/2010/main" val="548001100"/>
              </p:ext>
            </p:extLst>
          </p:nvPr>
        </p:nvGraphicFramePr>
        <p:xfrm>
          <a:off x="1295400" y="2628257"/>
          <a:ext cx="13838486" cy="5075617"/>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 Placeholder 4">
            <a:extLst>
              <a:ext uri="{FF2B5EF4-FFF2-40B4-BE49-F238E27FC236}">
                <a16:creationId xmlns:a16="http://schemas.microsoft.com/office/drawing/2014/main" id="{886AB22D-39DC-41F1-8E95-6EFF9D5ABFB4}"/>
              </a:ext>
            </a:extLst>
          </p:cNvPr>
          <p:cNvSpPr txBox="1">
            <a:spLocks/>
          </p:cNvSpPr>
          <p:nvPr/>
        </p:nvSpPr>
        <p:spPr>
          <a:xfrm>
            <a:off x="366440" y="7703874"/>
            <a:ext cx="8625160" cy="1150116"/>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tabLst>
                <a:tab pos="182563" algn="l"/>
              </a:tabLst>
              <a:defRPr sz="9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tab pos="182563" algn="l"/>
              </a:tabLst>
              <a:defRPr/>
            </a:pPr>
            <a:r>
              <a:rPr kumimoji="0" lang="en-GB" sz="1800" b="0" i="0" u="none" strike="noStrike" kern="1200" cap="none" spc="0" normalizeH="0" baseline="0" noProof="0" dirty="0" smtClean="0">
                <a:ln>
                  <a:noFill/>
                </a:ln>
                <a:solidFill>
                  <a:srgbClr val="000000"/>
                </a:solidFill>
                <a:effectLst/>
                <a:uLnTx/>
                <a:uFillTx/>
                <a:latin typeface="Calibri" panose="020F0502020204030204"/>
                <a:ea typeface="+mn-ea"/>
                <a:cs typeface="+mn-cs"/>
              </a:rPr>
              <a:t>Day centres 11 + 2 </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tab pos="182563" algn="l"/>
              </a:tabLst>
              <a:defRPr/>
            </a:pPr>
            <a:r>
              <a:rPr kumimoji="0" lang="en-GB" sz="1800" b="0" i="0" u="none" strike="noStrike" kern="1200" cap="none" spc="0" normalizeH="0" baseline="0" noProof="0" dirty="0" smtClean="0">
                <a:ln>
                  <a:noFill/>
                </a:ln>
                <a:solidFill>
                  <a:srgbClr val="000000"/>
                </a:solidFill>
                <a:effectLst/>
                <a:uLnTx/>
                <a:uFillTx/>
                <a:latin typeface="Calibri" panose="020F0502020204030204"/>
                <a:ea typeface="+mn-ea"/>
                <a:cs typeface="+mn-cs"/>
              </a:rPr>
              <a:t>Residential 11 </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tab pos="182563" algn="l"/>
              </a:tabLst>
              <a:defRPr/>
            </a:pPr>
            <a:r>
              <a:rPr kumimoji="0" lang="en-GB" sz="1800" b="0" i="0" u="none" strike="noStrike" kern="1200" cap="none" spc="0" normalizeH="0" baseline="0" noProof="0" dirty="0" smtClean="0">
                <a:ln>
                  <a:noFill/>
                </a:ln>
                <a:solidFill>
                  <a:srgbClr val="000000"/>
                </a:solidFill>
                <a:effectLst/>
                <a:uLnTx/>
                <a:uFillTx/>
                <a:latin typeface="Calibri" panose="020F0502020204030204"/>
                <a:ea typeface="+mn-ea"/>
                <a:cs typeface="+mn-cs"/>
              </a:rPr>
              <a:t>NGO – 17 PSP`s – 13 residential, 1 respite, 1 independent living home, and 2 day services.</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tab pos="182563" algn="l"/>
              </a:tabLst>
              <a:defRPr/>
            </a:pPr>
            <a:r>
              <a:rPr kumimoji="0" lang="en-GB" sz="1800" b="0" i="0" u="none" strike="noStrike" kern="1200" cap="none" spc="0" normalizeH="0" baseline="0" noProof="0" dirty="0" smtClean="0">
                <a:ln>
                  <a:noFill/>
                </a:ln>
                <a:solidFill>
                  <a:srgbClr val="000000"/>
                </a:solidFill>
                <a:effectLst/>
                <a:uLnTx/>
                <a:uFillTx/>
                <a:latin typeface="Calibri" panose="020F0502020204030204"/>
                <a:ea typeface="+mn-ea"/>
                <a:cs typeface="+mn-cs"/>
              </a:rPr>
              <a:t>Respite – 4 ; 2 Hila Homes, 2 respite services (1 Malta, 1 </a:t>
            </a:r>
            <a:r>
              <a:rPr kumimoji="0" lang="en-GB" sz="1800" b="0" i="0" u="none" strike="noStrike" kern="1200" cap="none" spc="0" normalizeH="0" baseline="0" noProof="0" dirty="0" err="1" smtClean="0">
                <a:ln>
                  <a:noFill/>
                </a:ln>
                <a:solidFill>
                  <a:srgbClr val="000000"/>
                </a:solidFill>
                <a:effectLst/>
                <a:uLnTx/>
                <a:uFillTx/>
                <a:latin typeface="Calibri" panose="020F0502020204030204"/>
                <a:ea typeface="+mn-ea"/>
                <a:cs typeface="+mn-cs"/>
              </a:rPr>
              <a:t>Gozo</a:t>
            </a:r>
            <a:r>
              <a:rPr kumimoji="0" lang="en-GB" sz="1800" b="0" i="0" u="none" strike="noStrike" kern="1200" cap="none" spc="0" normalizeH="0" baseline="0" noProof="0" dirty="0" smtClean="0">
                <a:ln>
                  <a:noFill/>
                </a:ln>
                <a:solidFill>
                  <a:srgbClr val="000000"/>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4001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2"/>
          <a:srcRect l="8845" t="17520" r="7328" b="19856"/>
          <a:stretch>
            <a:fillRect/>
          </a:stretch>
        </p:blipFill>
        <p:spPr>
          <a:xfrm>
            <a:off x="14726034" y="0"/>
            <a:ext cx="3561966" cy="1727221"/>
          </a:xfrm>
          <a:prstGeom prst="rect">
            <a:avLst/>
          </a:prstGeom>
        </p:spPr>
      </p:pic>
      <p:sp>
        <p:nvSpPr>
          <p:cNvPr id="11" name="TextBox 11"/>
          <p:cNvSpPr txBox="1"/>
          <p:nvPr/>
        </p:nvSpPr>
        <p:spPr>
          <a:xfrm>
            <a:off x="914400" y="3376157"/>
            <a:ext cx="16002000" cy="2539157"/>
          </a:xfrm>
          <a:prstGeom prst="rect">
            <a:avLst/>
          </a:prstGeom>
        </p:spPr>
        <p:txBody>
          <a:bodyPr wrap="square" lIns="0" tIns="0" rIns="0" bIns="0" rtlCol="0" anchor="t">
            <a:spAutoFit/>
          </a:bodyPr>
          <a:lstStyle/>
          <a:p>
            <a:pPr>
              <a:lnSpc>
                <a:spcPts val="9872"/>
              </a:lnSpc>
            </a:pPr>
            <a:r>
              <a:rPr lang="en-US" sz="5400" dirty="0" smtClean="0">
                <a:solidFill>
                  <a:srgbClr val="000000"/>
                </a:solidFill>
                <a:latin typeface="Oswald"/>
              </a:rPr>
              <a:t>Models and tools in place to monitor and assess the services provided to ensure that the service is of high </a:t>
            </a:r>
            <a:r>
              <a:rPr lang="en-US" sz="5400" dirty="0" smtClean="0">
                <a:solidFill>
                  <a:srgbClr val="000000"/>
                </a:solidFill>
                <a:latin typeface="Oswald"/>
              </a:rPr>
              <a:t>quality</a:t>
            </a:r>
            <a:endParaRPr lang="en-US" sz="5400" dirty="0">
              <a:solidFill>
                <a:srgbClr val="000000"/>
              </a:solidFill>
              <a:latin typeface="Oswald"/>
            </a:endParaRP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spTree>
    <p:extLst>
      <p:ext uri="{BB962C8B-B14F-4D97-AF65-F5344CB8AC3E}">
        <p14:creationId xmlns:p14="http://schemas.microsoft.com/office/powerpoint/2010/main" val="2613072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2"/>
          <a:srcRect l="8845" t="17520" r="7328" b="19856"/>
          <a:stretch>
            <a:fillRect/>
          </a:stretch>
        </p:blipFill>
        <p:spPr>
          <a:xfrm>
            <a:off x="14726034" y="0"/>
            <a:ext cx="3561966" cy="1727221"/>
          </a:xfrm>
          <a:prstGeom prst="rect">
            <a:avLst/>
          </a:prstGeom>
        </p:spPr>
      </p:pic>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sp>
        <p:nvSpPr>
          <p:cNvPr id="10" name="Rectangle 9"/>
          <p:cNvSpPr/>
          <p:nvPr/>
        </p:nvSpPr>
        <p:spPr>
          <a:xfrm>
            <a:off x="366440" y="399426"/>
            <a:ext cx="13716000" cy="1569660"/>
          </a:xfrm>
          <a:prstGeom prst="rect">
            <a:avLst/>
          </a:prstGeom>
        </p:spPr>
        <p:txBody>
          <a:bodyPr wrap="square">
            <a:spAutoFit/>
          </a:bodyPr>
          <a:lstStyle/>
          <a:p>
            <a:r>
              <a:rPr lang="en-US" sz="4800" dirty="0" smtClean="0">
                <a:latin typeface="Oswald" panose="020B0604020202020204" charset="0"/>
              </a:rPr>
              <a:t>Monitoring the </a:t>
            </a:r>
            <a:r>
              <a:rPr lang="en-US" sz="4800" dirty="0">
                <a:latin typeface="Oswald" panose="020B0604020202020204" charset="0"/>
              </a:rPr>
              <a:t>Public Social Partnership (PSPs) agreement that we have with Non-Government </a:t>
            </a:r>
            <a:r>
              <a:rPr lang="en-US" sz="4800" dirty="0" err="1">
                <a:latin typeface="Oswald" panose="020B0604020202020204" charset="0"/>
              </a:rPr>
              <a:t>Organisations</a:t>
            </a:r>
            <a:r>
              <a:rPr lang="en-US" sz="4800" dirty="0">
                <a:latin typeface="Oswald" panose="020B0604020202020204" charset="0"/>
              </a:rPr>
              <a:t> (NGOs)</a:t>
            </a:r>
            <a:endParaRPr lang="en-GB" sz="4800" dirty="0">
              <a:latin typeface="Oswald" panose="020B0604020202020204" charset="0"/>
            </a:endParaRPr>
          </a:p>
        </p:txBody>
      </p:sp>
      <p:sp>
        <p:nvSpPr>
          <p:cNvPr id="13" name="Rectangle 12"/>
          <p:cNvSpPr/>
          <p:nvPr/>
        </p:nvSpPr>
        <p:spPr>
          <a:xfrm>
            <a:off x="762000" y="3723670"/>
            <a:ext cx="14506167" cy="3785652"/>
          </a:xfrm>
          <a:prstGeom prst="rect">
            <a:avLst/>
          </a:prstGeom>
        </p:spPr>
        <p:txBody>
          <a:bodyPr wrap="square">
            <a:spAutoFit/>
          </a:bodyPr>
          <a:lstStyle/>
          <a:p>
            <a:r>
              <a:rPr lang="en-GB" sz="4000" dirty="0"/>
              <a:t>NGO </a:t>
            </a:r>
            <a:r>
              <a:rPr lang="en-GB" sz="4000" dirty="0" smtClean="0"/>
              <a:t>Team</a:t>
            </a:r>
            <a:r>
              <a:rPr lang="mt-MT" sz="4000" dirty="0"/>
              <a:t> </a:t>
            </a:r>
            <a:r>
              <a:rPr lang="en-GB" sz="4000" dirty="0" smtClean="0"/>
              <a:t>monitor</a:t>
            </a:r>
            <a:r>
              <a:rPr lang="mt-MT" sz="4000" dirty="0" smtClean="0"/>
              <a:t>s </a:t>
            </a:r>
            <a:r>
              <a:rPr lang="en-GB" sz="4000" dirty="0" smtClean="0"/>
              <a:t>all </a:t>
            </a:r>
            <a:r>
              <a:rPr lang="en-GB" sz="4000" dirty="0" smtClean="0"/>
              <a:t>Public Social Partnership (PSPs</a:t>
            </a:r>
            <a:r>
              <a:rPr lang="en-GB" sz="4000" dirty="0" smtClean="0"/>
              <a:t>)</a:t>
            </a:r>
            <a:r>
              <a:rPr lang="mt-MT" sz="4000" dirty="0" smtClean="0"/>
              <a:t> agreements including:</a:t>
            </a:r>
          </a:p>
          <a:p>
            <a:endParaRPr lang="mt-MT" sz="4000" dirty="0"/>
          </a:p>
          <a:p>
            <a:pPr marL="571500" indent="-571500">
              <a:buFont typeface="Wingdings" panose="05000000000000000000" pitchFamily="2" charset="2"/>
              <a:buChar char="§"/>
            </a:pPr>
            <a:r>
              <a:rPr lang="mt-MT" sz="4000" dirty="0" smtClean="0"/>
              <a:t>All residences accomodating </a:t>
            </a:r>
            <a:r>
              <a:rPr lang="en-GB" sz="4000" dirty="0" smtClean="0"/>
              <a:t>125 residents</a:t>
            </a:r>
            <a:endParaRPr lang="mt-MT" sz="4000" dirty="0" smtClean="0"/>
          </a:p>
          <a:p>
            <a:pPr marL="571500" indent="-571500">
              <a:buFont typeface="Wingdings" panose="05000000000000000000" pitchFamily="2" charset="2"/>
              <a:buChar char="§"/>
            </a:pPr>
            <a:endParaRPr lang="en-GB" sz="4000" dirty="0" smtClean="0"/>
          </a:p>
          <a:p>
            <a:pPr marL="571500" indent="-571500">
              <a:buFont typeface="Wingdings" panose="05000000000000000000" pitchFamily="2" charset="2"/>
              <a:buChar char="§"/>
            </a:pPr>
            <a:r>
              <a:rPr lang="mt-MT" sz="4000" dirty="0" smtClean="0"/>
              <a:t>R</a:t>
            </a:r>
            <a:r>
              <a:rPr lang="en-GB" sz="4000" dirty="0" err="1" smtClean="0"/>
              <a:t>espite</a:t>
            </a:r>
            <a:r>
              <a:rPr lang="en-GB" sz="4000" dirty="0" smtClean="0"/>
              <a:t> service</a:t>
            </a:r>
            <a:r>
              <a:rPr lang="mt-MT" sz="4000" dirty="0" smtClean="0"/>
              <a:t>s</a:t>
            </a:r>
            <a:endParaRPr lang="en-GB" sz="3200" dirty="0" err="1" smtClean="0"/>
          </a:p>
        </p:txBody>
      </p:sp>
    </p:spTree>
    <p:extLst>
      <p:ext uri="{BB962C8B-B14F-4D97-AF65-F5344CB8AC3E}">
        <p14:creationId xmlns:p14="http://schemas.microsoft.com/office/powerpoint/2010/main" val="3495592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2"/>
          <a:srcRect l="8845" t="17520" r="7328" b="19856"/>
          <a:stretch>
            <a:fillRect/>
          </a:stretch>
        </p:blipFill>
        <p:spPr>
          <a:xfrm>
            <a:off x="14726034" y="0"/>
            <a:ext cx="3561966" cy="1727221"/>
          </a:xfrm>
          <a:prstGeom prst="rect">
            <a:avLst/>
          </a:prstGeom>
        </p:spPr>
      </p:pic>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sp>
        <p:nvSpPr>
          <p:cNvPr id="9" name="Rectangle 8"/>
          <p:cNvSpPr/>
          <p:nvPr/>
        </p:nvSpPr>
        <p:spPr>
          <a:xfrm>
            <a:off x="401076" y="444393"/>
            <a:ext cx="13716000" cy="1569660"/>
          </a:xfrm>
          <a:prstGeom prst="rect">
            <a:avLst/>
          </a:prstGeom>
        </p:spPr>
        <p:txBody>
          <a:bodyPr wrap="square">
            <a:spAutoFit/>
          </a:bodyPr>
          <a:lstStyle/>
          <a:p>
            <a:r>
              <a:rPr lang="en-US" sz="4800" dirty="0" smtClean="0">
                <a:latin typeface="Oswald" panose="020B0604020202020204" charset="0"/>
              </a:rPr>
              <a:t>Monitoring the </a:t>
            </a:r>
            <a:r>
              <a:rPr lang="en-US" sz="4800" dirty="0">
                <a:latin typeface="Oswald" panose="020B0604020202020204" charset="0"/>
              </a:rPr>
              <a:t>Public Social Partnership (PSPs) agreement that we have with Non-Government </a:t>
            </a:r>
            <a:r>
              <a:rPr lang="en-US" sz="4800" dirty="0" err="1">
                <a:latin typeface="Oswald" panose="020B0604020202020204" charset="0"/>
              </a:rPr>
              <a:t>Organisations</a:t>
            </a:r>
            <a:r>
              <a:rPr lang="en-US" sz="4800" dirty="0">
                <a:latin typeface="Oswald" panose="020B0604020202020204" charset="0"/>
              </a:rPr>
              <a:t> (NGOs)</a:t>
            </a:r>
            <a:endParaRPr lang="en-GB" sz="4800" dirty="0">
              <a:latin typeface="Oswald" panose="020B0604020202020204" charset="0"/>
            </a:endParaRPr>
          </a:p>
        </p:txBody>
      </p:sp>
      <p:sp>
        <p:nvSpPr>
          <p:cNvPr id="21" name="Rectangle 20"/>
          <p:cNvSpPr/>
          <p:nvPr/>
        </p:nvSpPr>
        <p:spPr>
          <a:xfrm>
            <a:off x="460522" y="3478706"/>
            <a:ext cx="12373185" cy="5262979"/>
          </a:xfrm>
          <a:prstGeom prst="rect">
            <a:avLst/>
          </a:prstGeom>
        </p:spPr>
        <p:txBody>
          <a:bodyPr wrap="square">
            <a:spAutoFit/>
          </a:bodyPr>
          <a:lstStyle/>
          <a:p>
            <a:pPr marL="457200" indent="-457200">
              <a:buFont typeface="Wingdings" panose="05000000000000000000" pitchFamily="2" charset="2"/>
              <a:buChar char="§"/>
            </a:pPr>
            <a:r>
              <a:rPr lang="mt-MT" sz="2800" dirty="0" smtClean="0"/>
              <a:t>Y</a:t>
            </a:r>
            <a:r>
              <a:rPr lang="en-US" sz="2800" dirty="0" smtClean="0"/>
              <a:t>early </a:t>
            </a:r>
            <a:r>
              <a:rPr lang="en-US" sz="2800" dirty="0"/>
              <a:t>case reviews </a:t>
            </a:r>
            <a:r>
              <a:rPr lang="mt-MT" sz="2800" dirty="0" smtClean="0"/>
              <a:t>are</a:t>
            </a:r>
            <a:r>
              <a:rPr lang="en-US" sz="2800" dirty="0" smtClean="0"/>
              <a:t> </a:t>
            </a:r>
            <a:r>
              <a:rPr lang="en-US" sz="2800" dirty="0"/>
              <a:t>held for each service </a:t>
            </a:r>
            <a:r>
              <a:rPr lang="en-US" sz="2800" dirty="0" smtClean="0"/>
              <a:t>user</a:t>
            </a:r>
            <a:endParaRPr lang="mt-MT" sz="2800" dirty="0" smtClean="0"/>
          </a:p>
          <a:p>
            <a:endParaRPr lang="mt-MT" sz="2800" dirty="0"/>
          </a:p>
          <a:p>
            <a:pPr marL="457200" indent="-457200">
              <a:buFont typeface="Wingdings" panose="05000000000000000000" pitchFamily="2" charset="2"/>
              <a:buChar char="§"/>
            </a:pPr>
            <a:r>
              <a:rPr lang="mt-MT" sz="2800" dirty="0" smtClean="0"/>
              <a:t>Regular v</a:t>
            </a:r>
            <a:r>
              <a:rPr lang="en-US" sz="2800" dirty="0" err="1" smtClean="0"/>
              <a:t>isits</a:t>
            </a:r>
            <a:r>
              <a:rPr lang="en-US" sz="2800" dirty="0" smtClean="0"/>
              <a:t> to </a:t>
            </a:r>
            <a:r>
              <a:rPr lang="en-US" sz="2800" dirty="0"/>
              <a:t>establish a good rapport </a:t>
            </a:r>
            <a:r>
              <a:rPr lang="en-US" sz="2800" dirty="0" smtClean="0"/>
              <a:t>with </a:t>
            </a:r>
            <a:r>
              <a:rPr lang="en-US" sz="2800" dirty="0"/>
              <a:t>the residents and home </a:t>
            </a:r>
            <a:r>
              <a:rPr lang="en-US" sz="2800" dirty="0" smtClean="0"/>
              <a:t>administrators</a:t>
            </a:r>
            <a:r>
              <a:rPr lang="mt-MT" sz="2800" dirty="0" smtClean="0"/>
              <a:t>, f</a:t>
            </a:r>
            <a:r>
              <a:rPr lang="en-US" sz="2800" dirty="0" err="1" smtClean="0"/>
              <a:t>ollow</a:t>
            </a:r>
            <a:r>
              <a:rPr lang="en-US" sz="2800" dirty="0" smtClean="0"/>
              <a:t> </a:t>
            </a:r>
            <a:r>
              <a:rPr lang="en-US" sz="2800" dirty="0"/>
              <a:t>up on established </a:t>
            </a:r>
            <a:r>
              <a:rPr lang="en-US" sz="2800" dirty="0" smtClean="0"/>
              <a:t>goals</a:t>
            </a:r>
            <a:endParaRPr lang="mt-MT" sz="2800" dirty="0" smtClean="0"/>
          </a:p>
          <a:p>
            <a:endParaRPr lang="mt-MT" sz="2800" dirty="0"/>
          </a:p>
          <a:p>
            <a:pPr marL="457200" indent="-457200">
              <a:buFont typeface="Wingdings" panose="05000000000000000000" pitchFamily="2" charset="2"/>
              <a:buChar char="§"/>
            </a:pPr>
            <a:r>
              <a:rPr lang="mt-MT" sz="2800" dirty="0" smtClean="0"/>
              <a:t>M</a:t>
            </a:r>
            <a:r>
              <a:rPr lang="en-GB" sz="2800" dirty="0" err="1" smtClean="0"/>
              <a:t>onthly</a:t>
            </a:r>
            <a:r>
              <a:rPr lang="en-GB" sz="2800" dirty="0" smtClean="0"/>
              <a:t> </a:t>
            </a:r>
            <a:r>
              <a:rPr lang="en-GB" sz="2800" dirty="0"/>
              <a:t>incident reports </a:t>
            </a:r>
            <a:r>
              <a:rPr lang="en-GB" sz="2800" dirty="0" smtClean="0"/>
              <a:t>are </a:t>
            </a:r>
            <a:r>
              <a:rPr lang="en-GB" sz="2800" dirty="0"/>
              <a:t>reviewed and </a:t>
            </a:r>
            <a:r>
              <a:rPr lang="en-GB" sz="2800" dirty="0" smtClean="0"/>
              <a:t>monitored</a:t>
            </a:r>
            <a:endParaRPr lang="mt-MT" sz="2800" dirty="0" smtClean="0"/>
          </a:p>
          <a:p>
            <a:endParaRPr lang="mt-MT" sz="2800" dirty="0" smtClean="0"/>
          </a:p>
          <a:p>
            <a:pPr marL="457200" indent="-457200">
              <a:buFont typeface="Wingdings" panose="05000000000000000000" pitchFamily="2" charset="2"/>
              <a:buChar char="§"/>
            </a:pPr>
            <a:r>
              <a:rPr lang="mt-MT" sz="2800" dirty="0" smtClean="0"/>
              <a:t>H</a:t>
            </a:r>
            <a:r>
              <a:rPr lang="en-US" sz="2800" dirty="0" err="1" smtClean="0"/>
              <a:t>ealth</a:t>
            </a:r>
            <a:r>
              <a:rPr lang="en-US" sz="2800" dirty="0" smtClean="0"/>
              <a:t> </a:t>
            </a:r>
            <a:r>
              <a:rPr lang="en-US" sz="2800" dirty="0"/>
              <a:t>and safety hazards </a:t>
            </a:r>
            <a:r>
              <a:rPr lang="en-US" sz="2800" dirty="0" smtClean="0"/>
              <a:t>are present</a:t>
            </a:r>
            <a:r>
              <a:rPr lang="mt-MT" sz="2800" dirty="0" smtClean="0"/>
              <a:t>ed </a:t>
            </a:r>
            <a:r>
              <a:rPr lang="en-US" sz="2800" dirty="0" smtClean="0"/>
              <a:t>to </a:t>
            </a:r>
            <a:r>
              <a:rPr lang="en-US" sz="2800" dirty="0"/>
              <a:t>the responsible agency (SCSA</a:t>
            </a:r>
            <a:r>
              <a:rPr lang="en-US" sz="2800" dirty="0" smtClean="0"/>
              <a:t>)</a:t>
            </a:r>
            <a:endParaRPr lang="en-US" sz="2800" dirty="0"/>
          </a:p>
          <a:p>
            <a:pPr marL="457200" indent="-457200">
              <a:buFont typeface="Wingdings" panose="05000000000000000000" pitchFamily="2" charset="2"/>
              <a:buChar char="§"/>
            </a:pPr>
            <a:endParaRPr lang="en-US" sz="2800" dirty="0"/>
          </a:p>
          <a:p>
            <a:pPr marL="457200" indent="-457200">
              <a:buFont typeface="Wingdings" panose="05000000000000000000" pitchFamily="2" charset="2"/>
              <a:buChar char="§"/>
            </a:pPr>
            <a:r>
              <a:rPr lang="en-US" sz="2800" dirty="0"/>
              <a:t>Yearly feedback from all residents is collected </a:t>
            </a:r>
            <a:r>
              <a:rPr lang="en-US" sz="2800" dirty="0" smtClean="0"/>
              <a:t>to </a:t>
            </a:r>
            <a:r>
              <a:rPr lang="en-US" sz="2800" dirty="0"/>
              <a:t>enhance the service provision and work on any presenting </a:t>
            </a:r>
            <a:r>
              <a:rPr lang="en-US" sz="2800" dirty="0" smtClean="0"/>
              <a:t>issues</a:t>
            </a:r>
            <a:endParaRPr lang="en-GB" sz="2800" dirty="0"/>
          </a:p>
          <a:p>
            <a:endParaRPr lang="en-GB" sz="2800" dirty="0"/>
          </a:p>
        </p:txBody>
      </p:sp>
    </p:spTree>
    <p:extLst>
      <p:ext uri="{BB962C8B-B14F-4D97-AF65-F5344CB8AC3E}">
        <p14:creationId xmlns:p14="http://schemas.microsoft.com/office/powerpoint/2010/main" val="4159555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2"/>
          <a:srcRect l="8845" t="17520" r="7328" b="19856"/>
          <a:stretch>
            <a:fillRect/>
          </a:stretch>
        </p:blipFill>
        <p:spPr>
          <a:xfrm>
            <a:off x="14726034" y="0"/>
            <a:ext cx="3561966" cy="1727221"/>
          </a:xfrm>
          <a:prstGeom prst="rect">
            <a:avLst/>
          </a:prstGeom>
        </p:spPr>
      </p:pic>
      <p:sp>
        <p:nvSpPr>
          <p:cNvPr id="11" name="TextBox 11"/>
          <p:cNvSpPr txBox="1"/>
          <p:nvPr/>
        </p:nvSpPr>
        <p:spPr>
          <a:xfrm>
            <a:off x="612559" y="787167"/>
            <a:ext cx="9525000" cy="1269578"/>
          </a:xfrm>
          <a:prstGeom prst="rect">
            <a:avLst/>
          </a:prstGeom>
        </p:spPr>
        <p:txBody>
          <a:bodyPr wrap="square" lIns="0" tIns="0" rIns="0" bIns="0" rtlCol="0" anchor="t">
            <a:spAutoFit/>
          </a:bodyPr>
          <a:lstStyle/>
          <a:p>
            <a:pPr>
              <a:lnSpc>
                <a:spcPts val="9872"/>
              </a:lnSpc>
            </a:pPr>
            <a:r>
              <a:rPr lang="en-US" sz="7051" dirty="0" smtClean="0">
                <a:solidFill>
                  <a:srgbClr val="000000"/>
                </a:solidFill>
                <a:latin typeface="Oswald"/>
              </a:rPr>
              <a:t>Case Management System</a:t>
            </a:r>
            <a:endParaRPr lang="en-US" sz="7051" dirty="0">
              <a:solidFill>
                <a:srgbClr val="000000"/>
              </a:solidFill>
              <a:latin typeface="Oswald"/>
            </a:endParaRPr>
          </a:p>
        </p:txBody>
      </p:sp>
      <p:sp>
        <p:nvSpPr>
          <p:cNvPr id="14" name="TextBox 14"/>
          <p:cNvSpPr txBox="1"/>
          <p:nvPr/>
        </p:nvSpPr>
        <p:spPr>
          <a:xfrm>
            <a:off x="230260" y="2486224"/>
            <a:ext cx="7061295" cy="665439"/>
          </a:xfrm>
          <a:prstGeom prst="rect">
            <a:avLst/>
          </a:prstGeom>
        </p:spPr>
        <p:txBody>
          <a:bodyPr lIns="0" tIns="0" rIns="0" bIns="0" rtlCol="0" anchor="t">
            <a:spAutoFit/>
          </a:bodyPr>
          <a:lstStyle/>
          <a:p>
            <a:pPr algn="ctr">
              <a:lnSpc>
                <a:spcPts val="5094"/>
              </a:lnSpc>
            </a:pPr>
            <a:r>
              <a:rPr lang="en-US" sz="4548" dirty="0" smtClean="0">
                <a:solidFill>
                  <a:srgbClr val="000000"/>
                </a:solidFill>
                <a:latin typeface="Josefin Sans Regular"/>
              </a:rPr>
              <a:t>Internal Communication</a:t>
            </a:r>
            <a:endParaRPr lang="en-US" sz="4548" dirty="0">
              <a:solidFill>
                <a:srgbClr val="000000"/>
              </a:solidFill>
              <a:latin typeface="Josefin Sans Regular"/>
            </a:endParaRP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sp>
        <p:nvSpPr>
          <p:cNvPr id="12" name="Text Placeholder 1"/>
          <p:cNvSpPr txBox="1">
            <a:spLocks/>
          </p:cNvSpPr>
          <p:nvPr/>
        </p:nvSpPr>
        <p:spPr>
          <a:xfrm>
            <a:off x="610101" y="2623994"/>
            <a:ext cx="13823612" cy="769656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GB" sz="3600" dirty="0" smtClean="0">
                <a:solidFill>
                  <a:schemeClr val="tx1"/>
                </a:solidFill>
              </a:rPr>
              <a:t>Aġenzija Sapport </a:t>
            </a:r>
            <a:r>
              <a:rPr lang="mt-MT" sz="3600" dirty="0" smtClean="0">
                <a:solidFill>
                  <a:schemeClr val="tx1"/>
                </a:solidFill>
              </a:rPr>
              <a:t>CMS system </a:t>
            </a:r>
            <a:r>
              <a:rPr lang="en-GB" sz="3600" dirty="0" smtClean="0">
                <a:solidFill>
                  <a:schemeClr val="tx1"/>
                </a:solidFill>
              </a:rPr>
              <a:t>makes </a:t>
            </a:r>
            <a:r>
              <a:rPr lang="en-GB" sz="3600" dirty="0" smtClean="0">
                <a:solidFill>
                  <a:schemeClr val="tx1"/>
                </a:solidFill>
              </a:rPr>
              <a:t>it possible to have a central </a:t>
            </a:r>
            <a:r>
              <a:rPr lang="mt-MT" sz="3600" dirty="0" smtClean="0">
                <a:solidFill>
                  <a:schemeClr val="tx1"/>
                </a:solidFill>
              </a:rPr>
              <a:t>d</a:t>
            </a:r>
            <a:r>
              <a:rPr lang="en-GB" sz="3600" dirty="0" err="1" smtClean="0">
                <a:solidFill>
                  <a:schemeClr val="tx1"/>
                </a:solidFill>
              </a:rPr>
              <a:t>epository</a:t>
            </a:r>
            <a:r>
              <a:rPr lang="en-GB" sz="3600" dirty="0" smtClean="0">
                <a:solidFill>
                  <a:schemeClr val="tx1"/>
                </a:solidFill>
              </a:rPr>
              <a:t> </a:t>
            </a:r>
            <a:r>
              <a:rPr lang="mt-MT" sz="3600" dirty="0" smtClean="0">
                <a:solidFill>
                  <a:schemeClr val="tx1"/>
                </a:solidFill>
              </a:rPr>
              <a:t>of data </a:t>
            </a:r>
            <a:r>
              <a:rPr lang="en-GB" sz="3600" dirty="0" smtClean="0">
                <a:solidFill>
                  <a:schemeClr val="tx1"/>
                </a:solidFill>
              </a:rPr>
              <a:t>in </a:t>
            </a:r>
            <a:r>
              <a:rPr lang="en-GB" sz="3600" dirty="0" smtClean="0">
                <a:solidFill>
                  <a:schemeClr val="tx1"/>
                </a:solidFill>
              </a:rPr>
              <a:t>order to streamline the data collected and services offered to any client. </a:t>
            </a:r>
          </a:p>
          <a:p>
            <a:pPr algn="just"/>
            <a:endParaRPr lang="en-GB" sz="3600" dirty="0">
              <a:solidFill>
                <a:schemeClr val="tx1"/>
              </a:solidFill>
            </a:endParaRPr>
          </a:p>
          <a:p>
            <a:pPr algn="just"/>
            <a:r>
              <a:rPr lang="en-GB" sz="3600" dirty="0" smtClean="0">
                <a:solidFill>
                  <a:schemeClr val="tx1"/>
                </a:solidFill>
              </a:rPr>
              <a:t>This system is  facilitating the sharing of information and ensure proper progress management and following of clients throughout their life. </a:t>
            </a:r>
            <a:endParaRPr lang="mt-MT" sz="3600" dirty="0" smtClean="0">
              <a:solidFill>
                <a:schemeClr val="tx1"/>
              </a:solidFill>
            </a:endParaRPr>
          </a:p>
          <a:p>
            <a:pPr algn="just"/>
            <a:endParaRPr lang="mt-MT" sz="3600" dirty="0">
              <a:solidFill>
                <a:schemeClr val="tx1"/>
              </a:solidFill>
            </a:endParaRPr>
          </a:p>
          <a:p>
            <a:pPr algn="just"/>
            <a:r>
              <a:rPr lang="mt-MT" sz="3600" dirty="0" smtClean="0">
                <a:solidFill>
                  <a:schemeClr val="tx1"/>
                </a:solidFill>
              </a:rPr>
              <a:t>It </a:t>
            </a:r>
            <a:r>
              <a:rPr lang="en-GB" sz="3600" dirty="0" smtClean="0">
                <a:solidFill>
                  <a:schemeClr val="tx1"/>
                </a:solidFill>
              </a:rPr>
              <a:t>allow</a:t>
            </a:r>
            <a:r>
              <a:rPr lang="mt-MT" sz="3600" dirty="0" smtClean="0">
                <a:solidFill>
                  <a:schemeClr val="tx1"/>
                </a:solidFill>
              </a:rPr>
              <a:t>s</a:t>
            </a:r>
            <a:r>
              <a:rPr lang="en-GB" sz="3600" dirty="0" smtClean="0">
                <a:solidFill>
                  <a:schemeClr val="tx1"/>
                </a:solidFill>
              </a:rPr>
              <a:t> </a:t>
            </a:r>
            <a:r>
              <a:rPr lang="en-GB" sz="3600" dirty="0" smtClean="0">
                <a:solidFill>
                  <a:schemeClr val="tx1"/>
                </a:solidFill>
              </a:rPr>
              <a:t>the Agency to accurately gather statistical information which will in turn facilitate the </a:t>
            </a:r>
            <a:r>
              <a:rPr lang="mt-MT" sz="3600" dirty="0" smtClean="0">
                <a:solidFill>
                  <a:schemeClr val="tx1"/>
                </a:solidFill>
              </a:rPr>
              <a:t>improvement</a:t>
            </a:r>
            <a:r>
              <a:rPr lang="en-GB" sz="3600" dirty="0" smtClean="0">
                <a:solidFill>
                  <a:schemeClr val="tx1"/>
                </a:solidFill>
              </a:rPr>
              <a:t> </a:t>
            </a:r>
            <a:r>
              <a:rPr lang="en-GB" sz="3600" dirty="0" smtClean="0">
                <a:solidFill>
                  <a:schemeClr val="tx1"/>
                </a:solidFill>
              </a:rPr>
              <a:t>of the Agency’s outreach and services as a whole. </a:t>
            </a:r>
          </a:p>
          <a:p>
            <a:pPr algn="just"/>
            <a:endParaRPr lang="en-GB" sz="3600" dirty="0">
              <a:solidFill>
                <a:schemeClr val="accent1">
                  <a:lumMod val="75000"/>
                </a:schemeClr>
              </a:solidFill>
            </a:endParaRPr>
          </a:p>
        </p:txBody>
      </p:sp>
    </p:spTree>
    <p:extLst>
      <p:ext uri="{BB962C8B-B14F-4D97-AF65-F5344CB8AC3E}">
        <p14:creationId xmlns:p14="http://schemas.microsoft.com/office/powerpoint/2010/main" val="33712972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733F4810AB72642817D07682898C628" ma:contentTypeVersion="16" ma:contentTypeDescription="Create a new document." ma:contentTypeScope="" ma:versionID="9c0d64fe8258fa2a9e70787961446e7a">
  <xsd:schema xmlns:xsd="http://www.w3.org/2001/XMLSchema" xmlns:xs="http://www.w3.org/2001/XMLSchema" xmlns:p="http://schemas.microsoft.com/office/2006/metadata/properties" xmlns:ns2="0b4e6542-4a28-464b-916a-ac287e1e15ef" xmlns:ns3="cae8c1b8-3cee-434b-8da9-32960356a7de" targetNamespace="http://schemas.microsoft.com/office/2006/metadata/properties" ma:root="true" ma:fieldsID="b6b411a29858ba1e9f700040674ccb11" ns2:_="" ns3:_="">
    <xsd:import namespace="0b4e6542-4a28-464b-916a-ac287e1e15ef"/>
    <xsd:import namespace="cae8c1b8-3cee-434b-8da9-32960356a7d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4e6542-4a28-464b-916a-ac287e1e15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f60ac6d-2d98-46b4-814c-7165044f02d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ae8c1b8-3cee-434b-8da9-32960356a7d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d13aecc-10f9-435e-a0c0-6a8e69e4f875}" ma:internalName="TaxCatchAll" ma:showField="CatchAllData" ma:web="cae8c1b8-3cee-434b-8da9-32960356a7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b4e6542-4a28-464b-916a-ac287e1e15ef">
      <Terms xmlns="http://schemas.microsoft.com/office/infopath/2007/PartnerControls"/>
    </lcf76f155ced4ddcb4097134ff3c332f>
    <TaxCatchAll xmlns="cae8c1b8-3cee-434b-8da9-32960356a7de" xsi:nil="true"/>
  </documentManagement>
</p:properties>
</file>

<file path=customXml/itemProps1.xml><?xml version="1.0" encoding="utf-8"?>
<ds:datastoreItem xmlns:ds="http://schemas.openxmlformats.org/officeDocument/2006/customXml" ds:itemID="{D50B26AE-3FC6-413F-B678-1814AA65042E}">
  <ds:schemaRefs>
    <ds:schemaRef ds:uri="http://schemas.microsoft.com/sharepoint/v3/contenttype/forms"/>
  </ds:schemaRefs>
</ds:datastoreItem>
</file>

<file path=customXml/itemProps2.xml><?xml version="1.0" encoding="utf-8"?>
<ds:datastoreItem xmlns:ds="http://schemas.openxmlformats.org/officeDocument/2006/customXml" ds:itemID="{C1D76A78-E630-4F16-9DDA-C1D99E7625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4e6542-4a28-464b-916a-ac287e1e15ef"/>
    <ds:schemaRef ds:uri="cae8c1b8-3cee-434b-8da9-32960356a7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60EF20D-D7FD-407D-8305-5480B1D71A7D}">
  <ds:schemaRefs>
    <ds:schemaRef ds:uri="http://purl.org/dc/terms/"/>
    <ds:schemaRef ds:uri="cae8c1b8-3cee-434b-8da9-32960356a7de"/>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0b4e6542-4a28-464b-916a-ac287e1e15ef"/>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212</TotalTime>
  <Words>1305</Words>
  <Application>Microsoft Office PowerPoint</Application>
  <PresentationFormat>Custom</PresentationFormat>
  <Paragraphs>123</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Calibri</vt:lpstr>
      <vt:lpstr>Wingdings</vt:lpstr>
      <vt:lpstr>Oswald</vt:lpstr>
      <vt:lpstr>Josefin Sans Regular</vt:lpstr>
      <vt:lpstr>Times New Roman</vt:lpstr>
      <vt:lpstr>Segoe UI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Malta conference-PPT template</dc:title>
  <dc:creator>Dalli Agatha at Sapport</dc:creator>
  <cp:lastModifiedBy>Vella Piscopo Rosalie at Sapport</cp:lastModifiedBy>
  <cp:revision>28</cp:revision>
  <dcterms:created xsi:type="dcterms:W3CDTF">2006-08-16T00:00:00Z</dcterms:created>
  <dcterms:modified xsi:type="dcterms:W3CDTF">2022-10-12T09:42:53Z</dcterms:modified>
  <dc:identifier>DAFJfg4UXJw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0x010100FD7F35B742077D49A421EC8005BC2DEB</vt:lpwstr>
  </property>
  <property fmtid="{D5CDD505-2E9C-101B-9397-08002B2CF9AE}" pid="3" name="MediaServiceImageTags">
    <vt:lpwstr/>
  </property>
</Properties>
</file>