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4"/>
  </p:sldMasterIdLst>
  <p:notesMasterIdLst>
    <p:notesMasterId r:id="rId27"/>
  </p:notesMasterIdLst>
  <p:sldIdLst>
    <p:sldId id="256" r:id="rId5"/>
    <p:sldId id="322" r:id="rId6"/>
    <p:sldId id="327" r:id="rId7"/>
    <p:sldId id="315" r:id="rId8"/>
    <p:sldId id="263" r:id="rId9"/>
    <p:sldId id="265" r:id="rId10"/>
    <p:sldId id="257" r:id="rId11"/>
    <p:sldId id="264" r:id="rId12"/>
    <p:sldId id="260" r:id="rId13"/>
    <p:sldId id="266" r:id="rId14"/>
    <p:sldId id="267" r:id="rId15"/>
    <p:sldId id="305" r:id="rId16"/>
    <p:sldId id="323" r:id="rId17"/>
    <p:sldId id="302" r:id="rId18"/>
    <p:sldId id="316" r:id="rId19"/>
    <p:sldId id="311" r:id="rId20"/>
    <p:sldId id="319" r:id="rId21"/>
    <p:sldId id="314" r:id="rId22"/>
    <p:sldId id="321" r:id="rId23"/>
    <p:sldId id="312" r:id="rId24"/>
    <p:sldId id="313" r:id="rId25"/>
    <p:sldId id="324" r:id="rId26"/>
  </p:sldIdLst>
  <p:sldSz cx="18288000" cy="10287000"/>
  <p:notesSz cx="6858000" cy="9926638"/>
  <p:embeddedFontLst>
    <p:embeddedFont>
      <p:font typeface="Calibri" panose="020F0502020204030204" pitchFamily="34" charset="0"/>
      <p:regular r:id="rId28"/>
      <p:bold r:id="rId29"/>
      <p:italic r:id="rId30"/>
      <p:boldItalic r:id="rId31"/>
    </p:embeddedFont>
    <p:embeddedFont>
      <p:font typeface="Josefin Sans Regular" panose="020B0604020202020204" charset="0"/>
      <p:regular r:id="rId32"/>
    </p:embeddedFont>
    <p:embeddedFont>
      <p:font typeface="Oswald" panose="00000500000000000000" pitchFamily="2" charset="0"/>
      <p:regular r:id="rId33"/>
      <p:bold r:id="rId34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42" d="100"/>
          <a:sy n="42" d="100"/>
        </p:scale>
        <p:origin x="780" y="4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microsoft.com/office/2016/11/relationships/changesInfo" Target="changesInfos/changesInfo1.xml"/><Relationship Id="rId21" Type="http://schemas.openxmlformats.org/officeDocument/2006/relationships/slide" Target="slides/slide17.xml"/><Relationship Id="rId34" Type="http://schemas.openxmlformats.org/officeDocument/2006/relationships/font" Target="fonts/font7.fntdata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font" Target="fonts/font6.fntdata"/><Relationship Id="rId38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font" Target="fonts/font2.fntdata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font" Target="fonts/font5.fntdata"/><Relationship Id="rId37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font" Target="fonts/font1.fntdata"/><Relationship Id="rId36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font" Target="fonts/font4.fntdata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notesMaster" Target="notesMasters/notesMaster1.xml"/><Relationship Id="rId30" Type="http://schemas.openxmlformats.org/officeDocument/2006/relationships/font" Target="fonts/font3.fntdata"/><Relationship Id="rId35" Type="http://schemas.openxmlformats.org/officeDocument/2006/relationships/presProps" Target="presProps.xml"/><Relationship Id="rId8" Type="http://schemas.openxmlformats.org/officeDocument/2006/relationships/slide" Target="slides/slide4.xml"/><Relationship Id="rId3" Type="http://schemas.openxmlformats.org/officeDocument/2006/relationships/customXml" Target="../customXml/item3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iguel Buitrago [EASPD]" userId="S::miguel.buitrago@easpd.eu::6eaf6e25-8f0b-400f-a162-4696398eaf02" providerId="AD" clId="Web-{0488DCAC-ED97-DB16-685C-79B60BE0F95A}"/>
    <pc:docChg chg="addSld delSld modSld">
      <pc:chgData name="Miguel Buitrago [EASPD]" userId="S::miguel.buitrago@easpd.eu::6eaf6e25-8f0b-400f-a162-4696398eaf02" providerId="AD" clId="Web-{0488DCAC-ED97-DB16-685C-79B60BE0F95A}" dt="2023-01-16T09:45:41.915" v="13"/>
      <pc:docMkLst>
        <pc:docMk/>
      </pc:docMkLst>
      <pc:sldChg chg="del">
        <pc:chgData name="Miguel Buitrago [EASPD]" userId="S::miguel.buitrago@easpd.eu::6eaf6e25-8f0b-400f-a162-4696398eaf02" providerId="AD" clId="Web-{0488DCAC-ED97-DB16-685C-79B60BE0F95A}" dt="2023-01-16T09:45:36.102" v="11"/>
        <pc:sldMkLst>
          <pc:docMk/>
          <pc:sldMk cId="4039637692" sldId="262"/>
        </pc:sldMkLst>
      </pc:sldChg>
      <pc:sldChg chg="del">
        <pc:chgData name="Miguel Buitrago [EASPD]" userId="S::miguel.buitrago@easpd.eu::6eaf6e25-8f0b-400f-a162-4696398eaf02" providerId="AD" clId="Web-{0488DCAC-ED97-DB16-685C-79B60BE0F95A}" dt="2023-01-16T09:43:53.550" v="1"/>
        <pc:sldMkLst>
          <pc:docMk/>
          <pc:sldMk cId="1790507454" sldId="309"/>
        </pc:sldMkLst>
      </pc:sldChg>
      <pc:sldChg chg="del">
        <pc:chgData name="Miguel Buitrago [EASPD]" userId="S::miguel.buitrago@easpd.eu::6eaf6e25-8f0b-400f-a162-4696398eaf02" providerId="AD" clId="Web-{0488DCAC-ED97-DB16-685C-79B60BE0F95A}" dt="2023-01-16T09:45:10.882" v="10"/>
        <pc:sldMkLst>
          <pc:docMk/>
          <pc:sldMk cId="542437597" sldId="310"/>
        </pc:sldMkLst>
      </pc:sldChg>
      <pc:sldChg chg="del">
        <pc:chgData name="Miguel Buitrago [EASPD]" userId="S::miguel.buitrago@easpd.eu::6eaf6e25-8f0b-400f-a162-4696398eaf02" providerId="AD" clId="Web-{0488DCAC-ED97-DB16-685C-79B60BE0F95A}" dt="2023-01-16T09:45:41.915" v="13"/>
        <pc:sldMkLst>
          <pc:docMk/>
          <pc:sldMk cId="349317415" sldId="320"/>
        </pc:sldMkLst>
      </pc:sldChg>
      <pc:sldChg chg="del">
        <pc:chgData name="Miguel Buitrago [EASPD]" userId="S::miguel.buitrago@easpd.eu::6eaf6e25-8f0b-400f-a162-4696398eaf02" providerId="AD" clId="Web-{0488DCAC-ED97-DB16-685C-79B60BE0F95A}" dt="2023-01-16T09:45:40.040" v="12"/>
        <pc:sldMkLst>
          <pc:docMk/>
          <pc:sldMk cId="329674218" sldId="326"/>
        </pc:sldMkLst>
      </pc:sldChg>
      <pc:sldChg chg="delSp modSp add replId">
        <pc:chgData name="Miguel Buitrago [EASPD]" userId="S::miguel.buitrago@easpd.eu::6eaf6e25-8f0b-400f-a162-4696398eaf02" providerId="AD" clId="Web-{0488DCAC-ED97-DB16-685C-79B60BE0F95A}" dt="2023-01-16T09:44:41.615" v="9" actId="20577"/>
        <pc:sldMkLst>
          <pc:docMk/>
          <pc:sldMk cId="2724259697" sldId="327"/>
        </pc:sldMkLst>
        <pc:spChg chg="del">
          <ac:chgData name="Miguel Buitrago [EASPD]" userId="S::miguel.buitrago@easpd.eu::6eaf6e25-8f0b-400f-a162-4696398eaf02" providerId="AD" clId="Web-{0488DCAC-ED97-DB16-685C-79B60BE0F95A}" dt="2023-01-16T09:44:04.972" v="7"/>
          <ac:spMkLst>
            <pc:docMk/>
            <pc:sldMk cId="2724259697" sldId="327"/>
            <ac:spMk id="10" creationId="{6A3AE7A8-B44C-47BB-9C65-0A305DBA3195}"/>
          </ac:spMkLst>
        </pc:spChg>
        <pc:spChg chg="mod">
          <ac:chgData name="Miguel Buitrago [EASPD]" userId="S::miguel.buitrago@easpd.eu::6eaf6e25-8f0b-400f-a162-4696398eaf02" providerId="AD" clId="Web-{0488DCAC-ED97-DB16-685C-79B60BE0F95A}" dt="2023-01-16T09:44:01.675" v="4" actId="20577"/>
          <ac:spMkLst>
            <pc:docMk/>
            <pc:sldMk cId="2724259697" sldId="327"/>
            <ac:spMk id="11" creationId="{00000000-0000-0000-0000-000000000000}"/>
          </ac:spMkLst>
        </pc:spChg>
        <pc:spChg chg="mod">
          <ac:chgData name="Miguel Buitrago [EASPD]" userId="S::miguel.buitrago@easpd.eu::6eaf6e25-8f0b-400f-a162-4696398eaf02" providerId="AD" clId="Web-{0488DCAC-ED97-DB16-685C-79B60BE0F95A}" dt="2023-01-16T09:44:41.615" v="9" actId="20577"/>
          <ac:spMkLst>
            <pc:docMk/>
            <pc:sldMk cId="2724259697" sldId="327"/>
            <ac:spMk id="14" creationId="{A57932D1-9D23-496E-A600-6DB7657281DD}"/>
          </ac:spMkLst>
        </pc:spChg>
        <pc:spChg chg="del">
          <ac:chgData name="Miguel Buitrago [EASPD]" userId="S::miguel.buitrago@easpd.eu::6eaf6e25-8f0b-400f-a162-4696398eaf02" providerId="AD" clId="Web-{0488DCAC-ED97-DB16-685C-79B60BE0F95A}" dt="2023-01-16T09:44:03.941" v="6"/>
          <ac:spMkLst>
            <pc:docMk/>
            <pc:sldMk cId="2724259697" sldId="327"/>
            <ac:spMk id="26" creationId="{E5C75D17-CCA0-417B-B3E5-0100C0BA9E8C}"/>
          </ac:spMkLst>
        </pc:spChg>
        <pc:picChg chg="del">
          <ac:chgData name="Miguel Buitrago [EASPD]" userId="S::miguel.buitrago@easpd.eu::6eaf6e25-8f0b-400f-a162-4696398eaf02" providerId="AD" clId="Web-{0488DCAC-ED97-DB16-685C-79B60BE0F95A}" dt="2023-01-16T09:44:01.800" v="5"/>
          <ac:picMkLst>
            <pc:docMk/>
            <pc:sldMk cId="2724259697" sldId="327"/>
            <ac:picMk id="28" creationId="{1715759A-4A0F-43F2-929E-1C75314F2E93}"/>
          </ac:picMkLst>
        </pc:picChg>
      </pc:sldChg>
    </pc:docChg>
  </pc:docChgLst>
  <pc:docChgLst>
    <pc:chgData name="Miguel Buitrago [EASPD]" userId="6eaf6e25-8f0b-400f-a162-4696398eaf02" providerId="ADAL" clId="{E8BED0DF-1597-4249-A535-AB4DF03F0BA0}"/>
    <pc:docChg chg="custSel delSld modSld">
      <pc:chgData name="Miguel Buitrago [EASPD]" userId="6eaf6e25-8f0b-400f-a162-4696398eaf02" providerId="ADAL" clId="{E8BED0DF-1597-4249-A535-AB4DF03F0BA0}" dt="2023-01-17T14:19:35.553" v="3" actId="47"/>
      <pc:docMkLst>
        <pc:docMk/>
      </pc:docMkLst>
      <pc:sldChg chg="delSp mod delAnim">
        <pc:chgData name="Miguel Buitrago [EASPD]" userId="6eaf6e25-8f0b-400f-a162-4696398eaf02" providerId="ADAL" clId="{E8BED0DF-1597-4249-A535-AB4DF03F0BA0}" dt="2023-01-12T11:42:48.396" v="1" actId="478"/>
        <pc:sldMkLst>
          <pc:docMk/>
          <pc:sldMk cId="1790507454" sldId="309"/>
        </pc:sldMkLst>
        <pc:picChg chg="del">
          <ac:chgData name="Miguel Buitrago [EASPD]" userId="6eaf6e25-8f0b-400f-a162-4696398eaf02" providerId="ADAL" clId="{E8BED0DF-1597-4249-A535-AB4DF03F0BA0}" dt="2023-01-12T11:42:48.396" v="1" actId="478"/>
          <ac:picMkLst>
            <pc:docMk/>
            <pc:sldMk cId="1790507454" sldId="309"/>
            <ac:picMk id="9" creationId="{4BDA121D-7143-44C1-962F-E3E42AE05EB0}"/>
          </ac:picMkLst>
        </pc:picChg>
      </pc:sldChg>
      <pc:sldChg chg="delSp mod delAnim">
        <pc:chgData name="Miguel Buitrago [EASPD]" userId="6eaf6e25-8f0b-400f-a162-4696398eaf02" providerId="ADAL" clId="{E8BED0DF-1597-4249-A535-AB4DF03F0BA0}" dt="2023-01-12T11:42:39.446" v="0" actId="478"/>
        <pc:sldMkLst>
          <pc:docMk/>
          <pc:sldMk cId="349317415" sldId="320"/>
        </pc:sldMkLst>
        <pc:picChg chg="del">
          <ac:chgData name="Miguel Buitrago [EASPD]" userId="6eaf6e25-8f0b-400f-a162-4696398eaf02" providerId="ADAL" clId="{E8BED0DF-1597-4249-A535-AB4DF03F0BA0}" dt="2023-01-12T11:42:39.446" v="0" actId="478"/>
          <ac:picMkLst>
            <pc:docMk/>
            <pc:sldMk cId="349317415" sldId="320"/>
            <ac:picMk id="9" creationId="{4BDA121D-7143-44C1-962F-E3E42AE05EB0}"/>
          </ac:picMkLst>
        </pc:picChg>
      </pc:sldChg>
      <pc:sldChg chg="delSp del mod delAnim">
        <pc:chgData name="Miguel Buitrago [EASPD]" userId="6eaf6e25-8f0b-400f-a162-4696398eaf02" providerId="ADAL" clId="{E8BED0DF-1597-4249-A535-AB4DF03F0BA0}" dt="2023-01-17T14:19:35.553" v="3" actId="47"/>
        <pc:sldMkLst>
          <pc:docMk/>
          <pc:sldMk cId="3120961515" sldId="325"/>
        </pc:sldMkLst>
        <pc:picChg chg="del">
          <ac:chgData name="Miguel Buitrago [EASPD]" userId="6eaf6e25-8f0b-400f-a162-4696398eaf02" providerId="ADAL" clId="{E8BED0DF-1597-4249-A535-AB4DF03F0BA0}" dt="2023-01-17T14:19:34.059" v="2" actId="478"/>
          <ac:picMkLst>
            <pc:docMk/>
            <pc:sldMk cId="3120961515" sldId="325"/>
            <ac:picMk id="9" creationId="{9F6CFF90-FDD3-4879-9A9B-1CD210BA6940}"/>
          </ac:picMkLst>
        </pc:picChg>
      </pc:sld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8120514-89F7-40D1-A8FC-6B3B00CFC619}" type="doc">
      <dgm:prSet loTypeId="urn:microsoft.com/office/officeart/2016/7/layout/BasicLinearProcessNumbered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9E833405-EB10-4037-B2BA-9E2427F46BD7}">
      <dgm:prSet custT="1"/>
      <dgm:spPr/>
      <dgm:t>
        <a:bodyPr/>
        <a:lstStyle/>
        <a:p>
          <a:r>
            <a:rPr lang="en-US" sz="2800" b="1" dirty="0"/>
            <a:t>Contribute to the Mapping Tool </a:t>
          </a:r>
        </a:p>
        <a:p>
          <a:r>
            <a:rPr lang="en-US" sz="2300" dirty="0"/>
            <a:t>Send good practice solutions in telework, eLearning and Online Care Services to the ACCESSIBILITECH Mapping tool</a:t>
          </a:r>
        </a:p>
      </dgm:t>
    </dgm:pt>
    <dgm:pt modelId="{FE679265-8B62-482C-9748-EA06696DB806}" type="parTrans" cxnId="{A4ACF6A4-9153-4980-AEDE-AF7AF1860D37}">
      <dgm:prSet/>
      <dgm:spPr/>
      <dgm:t>
        <a:bodyPr/>
        <a:lstStyle/>
        <a:p>
          <a:endParaRPr lang="en-US"/>
        </a:p>
      </dgm:t>
    </dgm:pt>
    <dgm:pt modelId="{28F9C6E1-D322-4321-B7A8-802035C59818}" type="sibTrans" cxnId="{A4ACF6A4-9153-4980-AEDE-AF7AF1860D37}">
      <dgm:prSet phldrT="1" phldr="0"/>
      <dgm:spPr/>
      <dgm:t>
        <a:bodyPr/>
        <a:lstStyle/>
        <a:p>
          <a:r>
            <a:rPr lang="en-US"/>
            <a:t>1</a:t>
          </a:r>
        </a:p>
      </dgm:t>
    </dgm:pt>
    <dgm:pt modelId="{8FF976A4-F21D-4A46-B16A-49F6776DDDBA}">
      <dgm:prSet custT="1"/>
      <dgm:spPr/>
      <dgm:t>
        <a:bodyPr/>
        <a:lstStyle/>
        <a:p>
          <a:r>
            <a:rPr lang="en-US" sz="2800" b="1" dirty="0"/>
            <a:t>Contribute to the Awareness-Raising Toolkit </a:t>
          </a:r>
        </a:p>
        <a:p>
          <a:r>
            <a:rPr lang="en-US" sz="2500" dirty="0"/>
            <a:t>Send resources on accessibility for the repository of third-party materials (e.g. guides, best practices)</a:t>
          </a:r>
        </a:p>
      </dgm:t>
    </dgm:pt>
    <dgm:pt modelId="{6AB7556F-BA46-49D1-8EE3-547B9AD6C782}" type="parTrans" cxnId="{F56B534D-4D60-4A3D-99CE-F58B860209B1}">
      <dgm:prSet/>
      <dgm:spPr/>
      <dgm:t>
        <a:bodyPr/>
        <a:lstStyle/>
        <a:p>
          <a:endParaRPr lang="en-US"/>
        </a:p>
      </dgm:t>
    </dgm:pt>
    <dgm:pt modelId="{C79FF152-9088-46C8-B35F-5AE54A46029B}" type="sibTrans" cxnId="{F56B534D-4D60-4A3D-99CE-F58B860209B1}">
      <dgm:prSet phldrT="2" phldr="0"/>
      <dgm:spPr/>
      <dgm:t>
        <a:bodyPr/>
        <a:lstStyle/>
        <a:p>
          <a:r>
            <a:rPr lang="en-US"/>
            <a:t>2</a:t>
          </a:r>
        </a:p>
      </dgm:t>
    </dgm:pt>
    <dgm:pt modelId="{CBF733E3-373E-4F7C-B180-3E5FF01A292F}">
      <dgm:prSet custT="1"/>
      <dgm:spPr/>
      <dgm:t>
        <a:bodyPr/>
        <a:lstStyle/>
        <a:p>
          <a:r>
            <a:rPr lang="en-US" sz="2800" b="1" dirty="0"/>
            <a:t>Contribute to the expert database </a:t>
          </a:r>
        </a:p>
        <a:p>
          <a:r>
            <a:rPr lang="en-US" sz="2600" dirty="0"/>
            <a:t>Send contacts of European experts in accessibility services,  programming, policy, awareness-raising or other fields. </a:t>
          </a:r>
        </a:p>
      </dgm:t>
    </dgm:pt>
    <dgm:pt modelId="{30B0CFF1-7964-44CD-8171-0A3EA3CA2E15}" type="parTrans" cxnId="{D1C13204-7DB2-492B-85DD-7433322BB05E}">
      <dgm:prSet/>
      <dgm:spPr/>
      <dgm:t>
        <a:bodyPr/>
        <a:lstStyle/>
        <a:p>
          <a:endParaRPr lang="en-US"/>
        </a:p>
      </dgm:t>
    </dgm:pt>
    <dgm:pt modelId="{B979083B-9AA7-4F55-B91A-71BC5F362417}" type="sibTrans" cxnId="{D1C13204-7DB2-492B-85DD-7433322BB05E}">
      <dgm:prSet phldrT="3" phldr="0"/>
      <dgm:spPr/>
      <dgm:t>
        <a:bodyPr/>
        <a:lstStyle/>
        <a:p>
          <a:r>
            <a:rPr lang="en-US"/>
            <a:t>3</a:t>
          </a:r>
        </a:p>
      </dgm:t>
    </dgm:pt>
    <dgm:pt modelId="{6872C629-C6F8-4EDA-8D66-E46DF0342067}">
      <dgm:prSet custT="1"/>
      <dgm:spPr/>
      <dgm:t>
        <a:bodyPr/>
        <a:lstStyle/>
        <a:p>
          <a:r>
            <a:rPr lang="en-US" sz="2800" b="1" dirty="0"/>
            <a:t>Join the ACCESSIBILTIECH Final Conference in Brussels on 23/24 January 2023</a:t>
          </a:r>
          <a:endParaRPr lang="en-US" sz="2800" dirty="0"/>
        </a:p>
      </dgm:t>
    </dgm:pt>
    <dgm:pt modelId="{C09D146A-D3A9-4413-8264-EE1ABC4E2A5A}" type="parTrans" cxnId="{E6948BFF-C041-45B5-8BDC-A2C44767BBB9}">
      <dgm:prSet/>
      <dgm:spPr/>
      <dgm:t>
        <a:bodyPr/>
        <a:lstStyle/>
        <a:p>
          <a:endParaRPr lang="en-US"/>
        </a:p>
      </dgm:t>
    </dgm:pt>
    <dgm:pt modelId="{6433C8A5-1199-49FA-A0B0-9542647E53F0}" type="sibTrans" cxnId="{E6948BFF-C041-45B5-8BDC-A2C44767BBB9}">
      <dgm:prSet phldrT="4" phldr="0"/>
      <dgm:spPr/>
      <dgm:t>
        <a:bodyPr/>
        <a:lstStyle/>
        <a:p>
          <a:r>
            <a:rPr lang="en-US"/>
            <a:t>4</a:t>
          </a:r>
        </a:p>
      </dgm:t>
    </dgm:pt>
    <dgm:pt modelId="{94481E33-308E-424A-8A53-8F09B64F6023}" type="pres">
      <dgm:prSet presAssocID="{38120514-89F7-40D1-A8FC-6B3B00CFC619}" presName="Name0" presStyleCnt="0">
        <dgm:presLayoutVars>
          <dgm:animLvl val="lvl"/>
          <dgm:resizeHandles val="exact"/>
        </dgm:presLayoutVars>
      </dgm:prSet>
      <dgm:spPr/>
    </dgm:pt>
    <dgm:pt modelId="{E9A6E0DD-489F-492E-997F-D69305EEB31D}" type="pres">
      <dgm:prSet presAssocID="{9E833405-EB10-4037-B2BA-9E2427F46BD7}" presName="compositeNode" presStyleCnt="0">
        <dgm:presLayoutVars>
          <dgm:bulletEnabled val="1"/>
        </dgm:presLayoutVars>
      </dgm:prSet>
      <dgm:spPr/>
    </dgm:pt>
    <dgm:pt modelId="{01CA0032-0CEF-4F61-A142-6F7C585F87E8}" type="pres">
      <dgm:prSet presAssocID="{9E833405-EB10-4037-B2BA-9E2427F46BD7}" presName="bgRect" presStyleLbl="bgAccFollowNode1" presStyleIdx="0" presStyleCnt="4"/>
      <dgm:spPr/>
    </dgm:pt>
    <dgm:pt modelId="{D44F49BD-C2C5-43FC-A130-E7D597EAA3F7}" type="pres">
      <dgm:prSet presAssocID="{28F9C6E1-D322-4321-B7A8-802035C59818}" presName="sibTransNodeCircle" presStyleLbl="alignNode1" presStyleIdx="0" presStyleCnt="8">
        <dgm:presLayoutVars>
          <dgm:chMax val="0"/>
          <dgm:bulletEnabled/>
        </dgm:presLayoutVars>
      </dgm:prSet>
      <dgm:spPr/>
    </dgm:pt>
    <dgm:pt modelId="{4A302835-3F9F-4F8B-BE08-8FA3EC7AE4A4}" type="pres">
      <dgm:prSet presAssocID="{9E833405-EB10-4037-B2BA-9E2427F46BD7}" presName="bottomLine" presStyleLbl="alignNode1" presStyleIdx="1" presStyleCnt="8">
        <dgm:presLayoutVars/>
      </dgm:prSet>
      <dgm:spPr/>
    </dgm:pt>
    <dgm:pt modelId="{BCDC6047-E079-4EBB-AAC9-A7DE15FDCD7F}" type="pres">
      <dgm:prSet presAssocID="{9E833405-EB10-4037-B2BA-9E2427F46BD7}" presName="nodeText" presStyleLbl="bgAccFollowNode1" presStyleIdx="0" presStyleCnt="4">
        <dgm:presLayoutVars>
          <dgm:bulletEnabled val="1"/>
        </dgm:presLayoutVars>
      </dgm:prSet>
      <dgm:spPr/>
    </dgm:pt>
    <dgm:pt modelId="{D7FEB086-CDE2-4442-BF93-ED07D593BABE}" type="pres">
      <dgm:prSet presAssocID="{28F9C6E1-D322-4321-B7A8-802035C59818}" presName="sibTrans" presStyleCnt="0"/>
      <dgm:spPr/>
    </dgm:pt>
    <dgm:pt modelId="{48AB01B6-3D76-45EE-B22A-E6FA81738B91}" type="pres">
      <dgm:prSet presAssocID="{8FF976A4-F21D-4A46-B16A-49F6776DDDBA}" presName="compositeNode" presStyleCnt="0">
        <dgm:presLayoutVars>
          <dgm:bulletEnabled val="1"/>
        </dgm:presLayoutVars>
      </dgm:prSet>
      <dgm:spPr/>
    </dgm:pt>
    <dgm:pt modelId="{2E13CA0E-F0E6-4328-826E-4DC2BE948C5E}" type="pres">
      <dgm:prSet presAssocID="{8FF976A4-F21D-4A46-B16A-49F6776DDDBA}" presName="bgRect" presStyleLbl="bgAccFollowNode1" presStyleIdx="1" presStyleCnt="4"/>
      <dgm:spPr/>
    </dgm:pt>
    <dgm:pt modelId="{90384B24-C746-43DF-A36E-627A84058120}" type="pres">
      <dgm:prSet presAssocID="{C79FF152-9088-46C8-B35F-5AE54A46029B}" presName="sibTransNodeCircle" presStyleLbl="alignNode1" presStyleIdx="2" presStyleCnt="8">
        <dgm:presLayoutVars>
          <dgm:chMax val="0"/>
          <dgm:bulletEnabled/>
        </dgm:presLayoutVars>
      </dgm:prSet>
      <dgm:spPr/>
    </dgm:pt>
    <dgm:pt modelId="{36F1540E-CEEB-4662-AA11-32082C62D55D}" type="pres">
      <dgm:prSet presAssocID="{8FF976A4-F21D-4A46-B16A-49F6776DDDBA}" presName="bottomLine" presStyleLbl="alignNode1" presStyleIdx="3" presStyleCnt="8">
        <dgm:presLayoutVars/>
      </dgm:prSet>
      <dgm:spPr/>
    </dgm:pt>
    <dgm:pt modelId="{CF18664B-14A6-4533-8911-DED23A9699DF}" type="pres">
      <dgm:prSet presAssocID="{8FF976A4-F21D-4A46-B16A-49F6776DDDBA}" presName="nodeText" presStyleLbl="bgAccFollowNode1" presStyleIdx="1" presStyleCnt="4">
        <dgm:presLayoutVars>
          <dgm:bulletEnabled val="1"/>
        </dgm:presLayoutVars>
      </dgm:prSet>
      <dgm:spPr/>
    </dgm:pt>
    <dgm:pt modelId="{0BCFC3F8-B4BE-4751-BA93-9DB18076AC4D}" type="pres">
      <dgm:prSet presAssocID="{C79FF152-9088-46C8-B35F-5AE54A46029B}" presName="sibTrans" presStyleCnt="0"/>
      <dgm:spPr/>
    </dgm:pt>
    <dgm:pt modelId="{083C27FC-8D34-4303-BE32-6538782FC989}" type="pres">
      <dgm:prSet presAssocID="{CBF733E3-373E-4F7C-B180-3E5FF01A292F}" presName="compositeNode" presStyleCnt="0">
        <dgm:presLayoutVars>
          <dgm:bulletEnabled val="1"/>
        </dgm:presLayoutVars>
      </dgm:prSet>
      <dgm:spPr/>
    </dgm:pt>
    <dgm:pt modelId="{468FEBB2-7855-4AD0-B418-4A5824860697}" type="pres">
      <dgm:prSet presAssocID="{CBF733E3-373E-4F7C-B180-3E5FF01A292F}" presName="bgRect" presStyleLbl="bgAccFollowNode1" presStyleIdx="2" presStyleCnt="4"/>
      <dgm:spPr/>
    </dgm:pt>
    <dgm:pt modelId="{B74FE7F4-3646-4C14-A904-4363ACCE2A65}" type="pres">
      <dgm:prSet presAssocID="{B979083B-9AA7-4F55-B91A-71BC5F362417}" presName="sibTransNodeCircle" presStyleLbl="alignNode1" presStyleIdx="4" presStyleCnt="8">
        <dgm:presLayoutVars>
          <dgm:chMax val="0"/>
          <dgm:bulletEnabled/>
        </dgm:presLayoutVars>
      </dgm:prSet>
      <dgm:spPr/>
    </dgm:pt>
    <dgm:pt modelId="{11237B15-D38E-42E6-87EB-61C2B8E151C8}" type="pres">
      <dgm:prSet presAssocID="{CBF733E3-373E-4F7C-B180-3E5FF01A292F}" presName="bottomLine" presStyleLbl="alignNode1" presStyleIdx="5" presStyleCnt="8">
        <dgm:presLayoutVars/>
      </dgm:prSet>
      <dgm:spPr/>
    </dgm:pt>
    <dgm:pt modelId="{B8B0BC3B-0367-4565-9508-809EF796B2E1}" type="pres">
      <dgm:prSet presAssocID="{CBF733E3-373E-4F7C-B180-3E5FF01A292F}" presName="nodeText" presStyleLbl="bgAccFollowNode1" presStyleIdx="2" presStyleCnt="4">
        <dgm:presLayoutVars>
          <dgm:bulletEnabled val="1"/>
        </dgm:presLayoutVars>
      </dgm:prSet>
      <dgm:spPr/>
    </dgm:pt>
    <dgm:pt modelId="{7601099A-9E74-4489-884B-722C71B04F34}" type="pres">
      <dgm:prSet presAssocID="{B979083B-9AA7-4F55-B91A-71BC5F362417}" presName="sibTrans" presStyleCnt="0"/>
      <dgm:spPr/>
    </dgm:pt>
    <dgm:pt modelId="{23C9304D-D0E9-43A9-8C12-1D3E73043F94}" type="pres">
      <dgm:prSet presAssocID="{6872C629-C6F8-4EDA-8D66-E46DF0342067}" presName="compositeNode" presStyleCnt="0">
        <dgm:presLayoutVars>
          <dgm:bulletEnabled val="1"/>
        </dgm:presLayoutVars>
      </dgm:prSet>
      <dgm:spPr/>
    </dgm:pt>
    <dgm:pt modelId="{784C57CB-63CF-41C4-943B-AEC3C9E40308}" type="pres">
      <dgm:prSet presAssocID="{6872C629-C6F8-4EDA-8D66-E46DF0342067}" presName="bgRect" presStyleLbl="bgAccFollowNode1" presStyleIdx="3" presStyleCnt="4"/>
      <dgm:spPr/>
    </dgm:pt>
    <dgm:pt modelId="{33B5850F-AA81-4A4F-BB92-FAF76D1BBA22}" type="pres">
      <dgm:prSet presAssocID="{6433C8A5-1199-49FA-A0B0-9542647E53F0}" presName="sibTransNodeCircle" presStyleLbl="alignNode1" presStyleIdx="6" presStyleCnt="8">
        <dgm:presLayoutVars>
          <dgm:chMax val="0"/>
          <dgm:bulletEnabled/>
        </dgm:presLayoutVars>
      </dgm:prSet>
      <dgm:spPr/>
    </dgm:pt>
    <dgm:pt modelId="{9CFB852E-CBEC-49B9-853D-C564653BD2E9}" type="pres">
      <dgm:prSet presAssocID="{6872C629-C6F8-4EDA-8D66-E46DF0342067}" presName="bottomLine" presStyleLbl="alignNode1" presStyleIdx="7" presStyleCnt="8">
        <dgm:presLayoutVars/>
      </dgm:prSet>
      <dgm:spPr/>
    </dgm:pt>
    <dgm:pt modelId="{487241AC-8FCF-4DAA-8D54-15252F03CBDA}" type="pres">
      <dgm:prSet presAssocID="{6872C629-C6F8-4EDA-8D66-E46DF0342067}" presName="nodeText" presStyleLbl="bgAccFollowNode1" presStyleIdx="3" presStyleCnt="4">
        <dgm:presLayoutVars>
          <dgm:bulletEnabled val="1"/>
        </dgm:presLayoutVars>
      </dgm:prSet>
      <dgm:spPr/>
    </dgm:pt>
  </dgm:ptLst>
  <dgm:cxnLst>
    <dgm:cxn modelId="{D1C13204-7DB2-492B-85DD-7433322BB05E}" srcId="{38120514-89F7-40D1-A8FC-6B3B00CFC619}" destId="{CBF733E3-373E-4F7C-B180-3E5FF01A292F}" srcOrd="2" destOrd="0" parTransId="{30B0CFF1-7964-44CD-8171-0A3EA3CA2E15}" sibTransId="{B979083B-9AA7-4F55-B91A-71BC5F362417}"/>
    <dgm:cxn modelId="{C38B470C-D104-4118-AD5F-43C7941DE4E0}" type="presOf" srcId="{28F9C6E1-D322-4321-B7A8-802035C59818}" destId="{D44F49BD-C2C5-43FC-A130-E7D597EAA3F7}" srcOrd="0" destOrd="0" presId="urn:microsoft.com/office/officeart/2016/7/layout/BasicLinearProcessNumbered"/>
    <dgm:cxn modelId="{52152316-8739-4B12-BF2B-1167AE3FFD7B}" type="presOf" srcId="{9E833405-EB10-4037-B2BA-9E2427F46BD7}" destId="{BCDC6047-E079-4EBB-AAC9-A7DE15FDCD7F}" srcOrd="1" destOrd="0" presId="urn:microsoft.com/office/officeart/2016/7/layout/BasicLinearProcessNumbered"/>
    <dgm:cxn modelId="{EA450617-B56D-4E2F-8876-9B1A0AAAA875}" type="presOf" srcId="{CBF733E3-373E-4F7C-B180-3E5FF01A292F}" destId="{468FEBB2-7855-4AD0-B418-4A5824860697}" srcOrd="0" destOrd="0" presId="urn:microsoft.com/office/officeart/2016/7/layout/BasicLinearProcessNumbered"/>
    <dgm:cxn modelId="{14741F17-FBA0-40D0-A634-C0F78CEE26E1}" type="presOf" srcId="{6872C629-C6F8-4EDA-8D66-E46DF0342067}" destId="{784C57CB-63CF-41C4-943B-AEC3C9E40308}" srcOrd="0" destOrd="0" presId="urn:microsoft.com/office/officeart/2016/7/layout/BasicLinearProcessNumbered"/>
    <dgm:cxn modelId="{444BD518-9169-492D-A6F9-1949B598FAEC}" type="presOf" srcId="{B979083B-9AA7-4F55-B91A-71BC5F362417}" destId="{B74FE7F4-3646-4C14-A904-4363ACCE2A65}" srcOrd="0" destOrd="0" presId="urn:microsoft.com/office/officeart/2016/7/layout/BasicLinearProcessNumbered"/>
    <dgm:cxn modelId="{18AD9A1B-9920-4002-ABBC-72636226BCF2}" type="presOf" srcId="{CBF733E3-373E-4F7C-B180-3E5FF01A292F}" destId="{B8B0BC3B-0367-4565-9508-809EF796B2E1}" srcOrd="1" destOrd="0" presId="urn:microsoft.com/office/officeart/2016/7/layout/BasicLinearProcessNumbered"/>
    <dgm:cxn modelId="{03209C3A-A5AB-4B50-AEDA-F012CA085538}" type="presOf" srcId="{8FF976A4-F21D-4A46-B16A-49F6776DDDBA}" destId="{CF18664B-14A6-4533-8911-DED23A9699DF}" srcOrd="1" destOrd="0" presId="urn:microsoft.com/office/officeart/2016/7/layout/BasicLinearProcessNumbered"/>
    <dgm:cxn modelId="{62375D3F-17E4-4DCC-90CE-764864182C53}" type="presOf" srcId="{6872C629-C6F8-4EDA-8D66-E46DF0342067}" destId="{487241AC-8FCF-4DAA-8D54-15252F03CBDA}" srcOrd="1" destOrd="0" presId="urn:microsoft.com/office/officeart/2016/7/layout/BasicLinearProcessNumbered"/>
    <dgm:cxn modelId="{F56B534D-4D60-4A3D-99CE-F58B860209B1}" srcId="{38120514-89F7-40D1-A8FC-6B3B00CFC619}" destId="{8FF976A4-F21D-4A46-B16A-49F6776DDDBA}" srcOrd="1" destOrd="0" parTransId="{6AB7556F-BA46-49D1-8EE3-547B9AD6C782}" sibTransId="{C79FF152-9088-46C8-B35F-5AE54A46029B}"/>
    <dgm:cxn modelId="{F0F4D584-706C-432C-8652-076442BE9BC4}" type="presOf" srcId="{6433C8A5-1199-49FA-A0B0-9542647E53F0}" destId="{33B5850F-AA81-4A4F-BB92-FAF76D1BBA22}" srcOrd="0" destOrd="0" presId="urn:microsoft.com/office/officeart/2016/7/layout/BasicLinearProcessNumbered"/>
    <dgm:cxn modelId="{20C4EB96-FE0C-49C9-8F29-7246AF1157AF}" type="presOf" srcId="{8FF976A4-F21D-4A46-B16A-49F6776DDDBA}" destId="{2E13CA0E-F0E6-4328-826E-4DC2BE948C5E}" srcOrd="0" destOrd="0" presId="urn:microsoft.com/office/officeart/2016/7/layout/BasicLinearProcessNumbered"/>
    <dgm:cxn modelId="{A4ACF6A4-9153-4980-AEDE-AF7AF1860D37}" srcId="{38120514-89F7-40D1-A8FC-6B3B00CFC619}" destId="{9E833405-EB10-4037-B2BA-9E2427F46BD7}" srcOrd="0" destOrd="0" parTransId="{FE679265-8B62-482C-9748-EA06696DB806}" sibTransId="{28F9C6E1-D322-4321-B7A8-802035C59818}"/>
    <dgm:cxn modelId="{4182EAA6-FDBF-4CED-90F6-B57B77E7B2AE}" type="presOf" srcId="{38120514-89F7-40D1-A8FC-6B3B00CFC619}" destId="{94481E33-308E-424A-8A53-8F09B64F6023}" srcOrd="0" destOrd="0" presId="urn:microsoft.com/office/officeart/2016/7/layout/BasicLinearProcessNumbered"/>
    <dgm:cxn modelId="{7973FACF-E905-49AF-BB96-3932030F6C10}" type="presOf" srcId="{C79FF152-9088-46C8-B35F-5AE54A46029B}" destId="{90384B24-C746-43DF-A36E-627A84058120}" srcOrd="0" destOrd="0" presId="urn:microsoft.com/office/officeart/2016/7/layout/BasicLinearProcessNumbered"/>
    <dgm:cxn modelId="{37BF40D6-9498-4FAB-B955-16715FF71B9F}" type="presOf" srcId="{9E833405-EB10-4037-B2BA-9E2427F46BD7}" destId="{01CA0032-0CEF-4F61-A142-6F7C585F87E8}" srcOrd="0" destOrd="0" presId="urn:microsoft.com/office/officeart/2016/7/layout/BasicLinearProcessNumbered"/>
    <dgm:cxn modelId="{E6948BFF-C041-45B5-8BDC-A2C44767BBB9}" srcId="{38120514-89F7-40D1-A8FC-6B3B00CFC619}" destId="{6872C629-C6F8-4EDA-8D66-E46DF0342067}" srcOrd="3" destOrd="0" parTransId="{C09D146A-D3A9-4413-8264-EE1ABC4E2A5A}" sibTransId="{6433C8A5-1199-49FA-A0B0-9542647E53F0}"/>
    <dgm:cxn modelId="{481F59FF-4E00-48FA-A1A3-2D556BDF88E8}" type="presParOf" srcId="{94481E33-308E-424A-8A53-8F09B64F6023}" destId="{E9A6E0DD-489F-492E-997F-D69305EEB31D}" srcOrd="0" destOrd="0" presId="urn:microsoft.com/office/officeart/2016/7/layout/BasicLinearProcessNumbered"/>
    <dgm:cxn modelId="{231FE688-0AF7-4DA1-B0F7-D8A91E984190}" type="presParOf" srcId="{E9A6E0DD-489F-492E-997F-D69305EEB31D}" destId="{01CA0032-0CEF-4F61-A142-6F7C585F87E8}" srcOrd="0" destOrd="0" presId="urn:microsoft.com/office/officeart/2016/7/layout/BasicLinearProcessNumbered"/>
    <dgm:cxn modelId="{B061A0B9-8212-48A6-8C7B-EED13B02D761}" type="presParOf" srcId="{E9A6E0DD-489F-492E-997F-D69305EEB31D}" destId="{D44F49BD-C2C5-43FC-A130-E7D597EAA3F7}" srcOrd="1" destOrd="0" presId="urn:microsoft.com/office/officeart/2016/7/layout/BasicLinearProcessNumbered"/>
    <dgm:cxn modelId="{2674CC7E-4B0B-447A-A85F-C4C284F2A6DE}" type="presParOf" srcId="{E9A6E0DD-489F-492E-997F-D69305EEB31D}" destId="{4A302835-3F9F-4F8B-BE08-8FA3EC7AE4A4}" srcOrd="2" destOrd="0" presId="urn:microsoft.com/office/officeart/2016/7/layout/BasicLinearProcessNumbered"/>
    <dgm:cxn modelId="{F118637A-47B7-437A-B9C1-A5E676B2B075}" type="presParOf" srcId="{E9A6E0DD-489F-492E-997F-D69305EEB31D}" destId="{BCDC6047-E079-4EBB-AAC9-A7DE15FDCD7F}" srcOrd="3" destOrd="0" presId="urn:microsoft.com/office/officeart/2016/7/layout/BasicLinearProcessNumbered"/>
    <dgm:cxn modelId="{4CFE2FF3-FC18-41EF-8DE9-86BA65A1E8E5}" type="presParOf" srcId="{94481E33-308E-424A-8A53-8F09B64F6023}" destId="{D7FEB086-CDE2-4442-BF93-ED07D593BABE}" srcOrd="1" destOrd="0" presId="urn:microsoft.com/office/officeart/2016/7/layout/BasicLinearProcessNumbered"/>
    <dgm:cxn modelId="{45286475-E206-4FC3-8E4E-2FB0CEF15375}" type="presParOf" srcId="{94481E33-308E-424A-8A53-8F09B64F6023}" destId="{48AB01B6-3D76-45EE-B22A-E6FA81738B91}" srcOrd="2" destOrd="0" presId="urn:microsoft.com/office/officeart/2016/7/layout/BasicLinearProcessNumbered"/>
    <dgm:cxn modelId="{6D9F81D7-EF89-4350-A87D-31E801F2258D}" type="presParOf" srcId="{48AB01B6-3D76-45EE-B22A-E6FA81738B91}" destId="{2E13CA0E-F0E6-4328-826E-4DC2BE948C5E}" srcOrd="0" destOrd="0" presId="urn:microsoft.com/office/officeart/2016/7/layout/BasicLinearProcessNumbered"/>
    <dgm:cxn modelId="{FD21200A-A396-4670-82FE-31B4F77CC252}" type="presParOf" srcId="{48AB01B6-3D76-45EE-B22A-E6FA81738B91}" destId="{90384B24-C746-43DF-A36E-627A84058120}" srcOrd="1" destOrd="0" presId="urn:microsoft.com/office/officeart/2016/7/layout/BasicLinearProcessNumbered"/>
    <dgm:cxn modelId="{4E783B75-E67D-432F-9227-A4CC3B6C3E00}" type="presParOf" srcId="{48AB01B6-3D76-45EE-B22A-E6FA81738B91}" destId="{36F1540E-CEEB-4662-AA11-32082C62D55D}" srcOrd="2" destOrd="0" presId="urn:microsoft.com/office/officeart/2016/7/layout/BasicLinearProcessNumbered"/>
    <dgm:cxn modelId="{5894EF71-996D-4203-82BE-1EEA25A44BBB}" type="presParOf" srcId="{48AB01B6-3D76-45EE-B22A-E6FA81738B91}" destId="{CF18664B-14A6-4533-8911-DED23A9699DF}" srcOrd="3" destOrd="0" presId="urn:microsoft.com/office/officeart/2016/7/layout/BasicLinearProcessNumbered"/>
    <dgm:cxn modelId="{9A913638-B081-406A-93A6-83487590E56D}" type="presParOf" srcId="{94481E33-308E-424A-8A53-8F09B64F6023}" destId="{0BCFC3F8-B4BE-4751-BA93-9DB18076AC4D}" srcOrd="3" destOrd="0" presId="urn:microsoft.com/office/officeart/2016/7/layout/BasicLinearProcessNumbered"/>
    <dgm:cxn modelId="{A3EF04E7-6B92-4F66-83E9-03FFA7D2103A}" type="presParOf" srcId="{94481E33-308E-424A-8A53-8F09B64F6023}" destId="{083C27FC-8D34-4303-BE32-6538782FC989}" srcOrd="4" destOrd="0" presId="urn:microsoft.com/office/officeart/2016/7/layout/BasicLinearProcessNumbered"/>
    <dgm:cxn modelId="{21DD8AB5-888C-4755-83A2-784492BD1187}" type="presParOf" srcId="{083C27FC-8D34-4303-BE32-6538782FC989}" destId="{468FEBB2-7855-4AD0-B418-4A5824860697}" srcOrd="0" destOrd="0" presId="urn:microsoft.com/office/officeart/2016/7/layout/BasicLinearProcessNumbered"/>
    <dgm:cxn modelId="{D62C5872-9117-4653-969C-12F01A6B60BD}" type="presParOf" srcId="{083C27FC-8D34-4303-BE32-6538782FC989}" destId="{B74FE7F4-3646-4C14-A904-4363ACCE2A65}" srcOrd="1" destOrd="0" presId="urn:microsoft.com/office/officeart/2016/7/layout/BasicLinearProcessNumbered"/>
    <dgm:cxn modelId="{0AF9FC18-C4CB-4235-B5D4-280E04060028}" type="presParOf" srcId="{083C27FC-8D34-4303-BE32-6538782FC989}" destId="{11237B15-D38E-42E6-87EB-61C2B8E151C8}" srcOrd="2" destOrd="0" presId="urn:microsoft.com/office/officeart/2016/7/layout/BasicLinearProcessNumbered"/>
    <dgm:cxn modelId="{79D0135B-ABAD-4EBA-A436-37FB0A0F3845}" type="presParOf" srcId="{083C27FC-8D34-4303-BE32-6538782FC989}" destId="{B8B0BC3B-0367-4565-9508-809EF796B2E1}" srcOrd="3" destOrd="0" presId="urn:microsoft.com/office/officeart/2016/7/layout/BasicLinearProcessNumbered"/>
    <dgm:cxn modelId="{72EDC299-32FC-4869-8407-A7B4DAC7916E}" type="presParOf" srcId="{94481E33-308E-424A-8A53-8F09B64F6023}" destId="{7601099A-9E74-4489-884B-722C71B04F34}" srcOrd="5" destOrd="0" presId="urn:microsoft.com/office/officeart/2016/7/layout/BasicLinearProcessNumbered"/>
    <dgm:cxn modelId="{A249C62D-8905-4593-A05A-08F26D34FEE6}" type="presParOf" srcId="{94481E33-308E-424A-8A53-8F09B64F6023}" destId="{23C9304D-D0E9-43A9-8C12-1D3E73043F94}" srcOrd="6" destOrd="0" presId="urn:microsoft.com/office/officeart/2016/7/layout/BasicLinearProcessNumbered"/>
    <dgm:cxn modelId="{76509A1D-29CF-4442-A3E9-EE6DB8603899}" type="presParOf" srcId="{23C9304D-D0E9-43A9-8C12-1D3E73043F94}" destId="{784C57CB-63CF-41C4-943B-AEC3C9E40308}" srcOrd="0" destOrd="0" presId="urn:microsoft.com/office/officeart/2016/7/layout/BasicLinearProcessNumbered"/>
    <dgm:cxn modelId="{EF7F7FEC-3B7C-4189-80EC-5195FB148EAD}" type="presParOf" srcId="{23C9304D-D0E9-43A9-8C12-1D3E73043F94}" destId="{33B5850F-AA81-4A4F-BB92-FAF76D1BBA22}" srcOrd="1" destOrd="0" presId="urn:microsoft.com/office/officeart/2016/7/layout/BasicLinearProcessNumbered"/>
    <dgm:cxn modelId="{79E81127-0DDA-47D2-A27D-3066681E3A54}" type="presParOf" srcId="{23C9304D-D0E9-43A9-8C12-1D3E73043F94}" destId="{9CFB852E-CBEC-49B9-853D-C564653BD2E9}" srcOrd="2" destOrd="0" presId="urn:microsoft.com/office/officeart/2016/7/layout/BasicLinearProcessNumbered"/>
    <dgm:cxn modelId="{2552B2F2-ED05-4DAF-A3C6-BB4231914ECD}" type="presParOf" srcId="{23C9304D-D0E9-43A9-8C12-1D3E73043F94}" destId="{487241AC-8FCF-4DAA-8D54-15252F03CBDA}" srcOrd="3" destOrd="0" presId="urn:microsoft.com/office/officeart/2016/7/layout/BasicLinearProcessNumbered"/>
  </dgm:cxnLst>
  <dgm:bg/>
  <dgm:whole/>
  <dgm:extLst>
    <a:ext uri="http://schemas.microsoft.com/office/drawing/2008/diagram">
      <dsp:dataModelExt xmlns:dsp="http://schemas.microsoft.com/office/drawing/2008/diagram" relId="rId10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1CA0032-0CEF-4F61-A142-6F7C585F87E8}">
      <dsp:nvSpPr>
        <dsp:cNvPr id="0" name=""/>
        <dsp:cNvSpPr/>
      </dsp:nvSpPr>
      <dsp:spPr>
        <a:xfrm>
          <a:off x="5195" y="1477176"/>
          <a:ext cx="4121818" cy="5770545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21353" tIns="330200" rIns="321353" bIns="330200" numCol="1" spcCol="1270" anchor="t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b="1" kern="1200" dirty="0"/>
            <a:t>Contribute to the Mapping Tool </a:t>
          </a:r>
        </a:p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 dirty="0"/>
            <a:t>Send good practice solutions in telework, eLearning and Online Care Services to the ACCESSIBILITECH Mapping tool</a:t>
          </a:r>
        </a:p>
      </dsp:txBody>
      <dsp:txXfrm>
        <a:off x="5195" y="3669984"/>
        <a:ext cx="4121818" cy="3462327"/>
      </dsp:txXfrm>
    </dsp:sp>
    <dsp:sp modelId="{D44F49BD-C2C5-43FC-A130-E7D597EAA3F7}">
      <dsp:nvSpPr>
        <dsp:cNvPr id="0" name=""/>
        <dsp:cNvSpPr/>
      </dsp:nvSpPr>
      <dsp:spPr>
        <a:xfrm>
          <a:off x="1200522" y="2054231"/>
          <a:ext cx="1731163" cy="1731163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4968" tIns="12700" rIns="134968" bIns="12700" numCol="1" spcCol="1270" anchor="ctr" anchorCtr="0">
          <a:noAutofit/>
        </a:bodyPr>
        <a:lstStyle/>
        <a:p>
          <a:pPr marL="0" lvl="0" indent="0" algn="ctr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800" kern="1200"/>
            <a:t>1</a:t>
          </a:r>
        </a:p>
      </dsp:txBody>
      <dsp:txXfrm>
        <a:off x="1454045" y="2307754"/>
        <a:ext cx="1224117" cy="1224117"/>
      </dsp:txXfrm>
    </dsp:sp>
    <dsp:sp modelId="{4A302835-3F9F-4F8B-BE08-8FA3EC7AE4A4}">
      <dsp:nvSpPr>
        <dsp:cNvPr id="0" name=""/>
        <dsp:cNvSpPr/>
      </dsp:nvSpPr>
      <dsp:spPr>
        <a:xfrm>
          <a:off x="5195" y="7247650"/>
          <a:ext cx="4121818" cy="7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E13CA0E-F0E6-4328-826E-4DC2BE948C5E}">
      <dsp:nvSpPr>
        <dsp:cNvPr id="0" name=""/>
        <dsp:cNvSpPr/>
      </dsp:nvSpPr>
      <dsp:spPr>
        <a:xfrm>
          <a:off x="4539195" y="1477176"/>
          <a:ext cx="4121818" cy="5770545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21353" tIns="330200" rIns="321353" bIns="330200" numCol="1" spcCol="1270" anchor="t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b="1" kern="1200" dirty="0"/>
            <a:t>Contribute to the Awareness-Raising Toolkit </a:t>
          </a:r>
        </a:p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 dirty="0"/>
            <a:t>Send resources on accessibility for the repository of third-party materials (e.g. guides, best practices)</a:t>
          </a:r>
        </a:p>
      </dsp:txBody>
      <dsp:txXfrm>
        <a:off x="4539195" y="3669984"/>
        <a:ext cx="4121818" cy="3462327"/>
      </dsp:txXfrm>
    </dsp:sp>
    <dsp:sp modelId="{90384B24-C746-43DF-A36E-627A84058120}">
      <dsp:nvSpPr>
        <dsp:cNvPr id="0" name=""/>
        <dsp:cNvSpPr/>
      </dsp:nvSpPr>
      <dsp:spPr>
        <a:xfrm>
          <a:off x="5734523" y="2054231"/>
          <a:ext cx="1731163" cy="1731163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4968" tIns="12700" rIns="134968" bIns="12700" numCol="1" spcCol="1270" anchor="ctr" anchorCtr="0">
          <a:noAutofit/>
        </a:bodyPr>
        <a:lstStyle/>
        <a:p>
          <a:pPr marL="0" lvl="0" indent="0" algn="ctr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800" kern="1200"/>
            <a:t>2</a:t>
          </a:r>
        </a:p>
      </dsp:txBody>
      <dsp:txXfrm>
        <a:off x="5988046" y="2307754"/>
        <a:ext cx="1224117" cy="1224117"/>
      </dsp:txXfrm>
    </dsp:sp>
    <dsp:sp modelId="{36F1540E-CEEB-4662-AA11-32082C62D55D}">
      <dsp:nvSpPr>
        <dsp:cNvPr id="0" name=""/>
        <dsp:cNvSpPr/>
      </dsp:nvSpPr>
      <dsp:spPr>
        <a:xfrm>
          <a:off x="4539195" y="7247650"/>
          <a:ext cx="4121818" cy="7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68FEBB2-7855-4AD0-B418-4A5824860697}">
      <dsp:nvSpPr>
        <dsp:cNvPr id="0" name=""/>
        <dsp:cNvSpPr/>
      </dsp:nvSpPr>
      <dsp:spPr>
        <a:xfrm>
          <a:off x="9073195" y="1477176"/>
          <a:ext cx="4121818" cy="5770545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21353" tIns="330200" rIns="321353" bIns="330200" numCol="1" spcCol="1270" anchor="t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b="1" kern="1200" dirty="0"/>
            <a:t>Contribute to the expert database </a:t>
          </a:r>
        </a:p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kern="1200" dirty="0"/>
            <a:t>Send contacts of European experts in accessibility services,  programming, policy, awareness-raising or other fields. </a:t>
          </a:r>
        </a:p>
      </dsp:txBody>
      <dsp:txXfrm>
        <a:off x="9073195" y="3669984"/>
        <a:ext cx="4121818" cy="3462327"/>
      </dsp:txXfrm>
    </dsp:sp>
    <dsp:sp modelId="{B74FE7F4-3646-4C14-A904-4363ACCE2A65}">
      <dsp:nvSpPr>
        <dsp:cNvPr id="0" name=""/>
        <dsp:cNvSpPr/>
      </dsp:nvSpPr>
      <dsp:spPr>
        <a:xfrm>
          <a:off x="10268523" y="2054231"/>
          <a:ext cx="1731163" cy="1731163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4968" tIns="12700" rIns="134968" bIns="12700" numCol="1" spcCol="1270" anchor="ctr" anchorCtr="0">
          <a:noAutofit/>
        </a:bodyPr>
        <a:lstStyle/>
        <a:p>
          <a:pPr marL="0" lvl="0" indent="0" algn="ctr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800" kern="1200"/>
            <a:t>3</a:t>
          </a:r>
        </a:p>
      </dsp:txBody>
      <dsp:txXfrm>
        <a:off x="10522046" y="2307754"/>
        <a:ext cx="1224117" cy="1224117"/>
      </dsp:txXfrm>
    </dsp:sp>
    <dsp:sp modelId="{11237B15-D38E-42E6-87EB-61C2B8E151C8}">
      <dsp:nvSpPr>
        <dsp:cNvPr id="0" name=""/>
        <dsp:cNvSpPr/>
      </dsp:nvSpPr>
      <dsp:spPr>
        <a:xfrm>
          <a:off x="9073195" y="7247650"/>
          <a:ext cx="4121818" cy="7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84C57CB-63CF-41C4-943B-AEC3C9E40308}">
      <dsp:nvSpPr>
        <dsp:cNvPr id="0" name=""/>
        <dsp:cNvSpPr/>
      </dsp:nvSpPr>
      <dsp:spPr>
        <a:xfrm>
          <a:off x="13607196" y="1477176"/>
          <a:ext cx="4121818" cy="5770545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21353" tIns="330200" rIns="321353" bIns="330200" numCol="1" spcCol="1270" anchor="t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b="1" kern="1200" dirty="0"/>
            <a:t>Join the ACCESSIBILTIECH Final Conference in Brussels on 23/24 January 2023</a:t>
          </a:r>
          <a:endParaRPr lang="en-US" sz="2800" kern="1200" dirty="0"/>
        </a:p>
      </dsp:txBody>
      <dsp:txXfrm>
        <a:off x="13607196" y="3669984"/>
        <a:ext cx="4121818" cy="3462327"/>
      </dsp:txXfrm>
    </dsp:sp>
    <dsp:sp modelId="{33B5850F-AA81-4A4F-BB92-FAF76D1BBA22}">
      <dsp:nvSpPr>
        <dsp:cNvPr id="0" name=""/>
        <dsp:cNvSpPr/>
      </dsp:nvSpPr>
      <dsp:spPr>
        <a:xfrm>
          <a:off x="14802523" y="2054231"/>
          <a:ext cx="1731163" cy="1731163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4968" tIns="12700" rIns="134968" bIns="12700" numCol="1" spcCol="1270" anchor="ctr" anchorCtr="0">
          <a:noAutofit/>
        </a:bodyPr>
        <a:lstStyle/>
        <a:p>
          <a:pPr marL="0" lvl="0" indent="0" algn="ctr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800" kern="1200"/>
            <a:t>4</a:t>
          </a:r>
        </a:p>
      </dsp:txBody>
      <dsp:txXfrm>
        <a:off x="15056046" y="2307754"/>
        <a:ext cx="1224117" cy="1224117"/>
      </dsp:txXfrm>
    </dsp:sp>
    <dsp:sp modelId="{9CFB852E-CBEC-49B9-853D-C564653BD2E9}">
      <dsp:nvSpPr>
        <dsp:cNvPr id="0" name=""/>
        <dsp:cNvSpPr/>
      </dsp:nvSpPr>
      <dsp:spPr>
        <a:xfrm>
          <a:off x="13607196" y="7247650"/>
          <a:ext cx="4121818" cy="7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6/7/layout/BasicLinearProcessNumbered">
  <dgm:title val="Basic Linear Process Numbered"/>
  <dgm:desc val="Used to show a progression; a timeline; sequential steps in a task, process, or workflow; or to emphasize movement or direction. Automatic numbers have been introduced to show the steps of the process which appears in a circle. Level 1 and Level 2 text appear in a rectangle."/>
  <dgm:catLst>
    <dgm:cat type="process" pri="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101" type="sibTrans" cxnId="4">
          <dgm:prSet phldrT="1"/>
          <dgm:t>
            <a:bodyPr/>
            <a:lstStyle/>
            <a:p>
              <a:r>
                <a:t>1</a:t>
              </a:r>
            </a:p>
          </dgm:t>
        </dgm:pt>
        <dgm:pt modelId="201" type="sibTrans" cxnId="5">
          <dgm:prSet phldrT="2"/>
          <dgm:t>
            <a:bodyPr/>
            <a:lstStyle/>
            <a:p>
              <a:r>
                <a:t>2</a:t>
              </a:r>
            </a:p>
          </dgm:t>
        </dgm:pt>
        <dgm:pt modelId="301" type="sibTrans" cxnId="6">
          <dgm:prSet phldrT="3"/>
          <dgm:t>
            <a:bodyPr/>
            <a:lstStyle/>
            <a:p>
              <a:r>
                <a:t>3</a:t>
              </a:r>
            </a:p>
          </dgm:t>
        </dgm:pt>
      </dgm:ptLst>
      <dgm:cxnLst>
        <dgm:cxn modelId="4" srcId="0" destId="1" srcOrd="0" destOrd="0" sibTransId="101"/>
        <dgm:cxn modelId="5" srcId="0" destId="2" srcOrd="1" destOrd="0" sibTransId="201"/>
        <dgm:cxn modelId="6" srcId="0" destId="3" srcOrd="2" destOrd="0" sibTransId="301"/>
        <dgm:cxn modelId="13" srcId="1" destId="11" srcOrd="0" destOrd="0"/>
        <dgm:cxn modelId="23" srcId="2" destId="21" srcOrd="0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animLvl val="lvl"/>
      <dgm:resizeHandles val="exact"/>
    </dgm:varLst>
    <dgm:alg type="lin">
      <dgm:param type="linDir" val="fromL"/>
      <dgm:param type="nodeVertAlign" val="t"/>
    </dgm:alg>
    <dgm:shape xmlns:r="http://schemas.openxmlformats.org/officeDocument/2006/relationships" r:blip="">
      <dgm:adjLst/>
    </dgm:shape>
    <dgm:presOf/>
    <dgm:constrLst>
      <dgm:constr type="h" for="ch" forName="compositeNode" refType="h"/>
      <dgm:constr type="w" for="ch" forName="compositeNode" refType="w"/>
      <dgm:constr type="w" for="des" forName="simulatedConn" refType="w" refFor="ch" refForName="compositeNode" fact="0.15"/>
      <dgm:constr type="h" for="des" forName="simulatedConn" refType="w" refFor="des" refForName="simulatedConn"/>
      <dgm:constr type="h" for="des" forName="vSp1" refType="w" refFor="ch" refForName="compositeNode" fact="0.8"/>
      <dgm:constr type="h" for="des" forName="vSp2" refType="w" refFor="ch" refForName="compositeNode" fact="0.07"/>
      <dgm:constr type="w" for="ch" forName="vProcSp" refType="w" refFor="des" refForName="simulatedConn" op="equ"/>
      <dgm:constr type="h" for="ch" forName="vProcSp" refType="h" refFor="ch" refForName="compositeNode" op="equ"/>
      <dgm:constr type="w" for="ch" forName="sibTrans" refType="w" refFor="ch" refForName="compositeNode" fact="0.1"/>
      <dgm:constr type="primFontSz" for="des" forName="sibTransNodeCircle" op="equ"/>
      <dgm:constr type="primFontSz" for="des" forName="nodeText" op="equ"/>
      <dgm:constr type="h" for="des" forName="sibTransNodeCircle" op="equ"/>
      <dgm:constr type="w" for="des" forName="sibTransNodeCircle" op="equ"/>
    </dgm:constrLst>
    <dgm:ruleLst>
      <dgm:rule type="h" val="NaN" fact="1.2" max="NaN"/>
    </dgm:ruleLst>
    <dgm:forEach name="Name4" axis="ch" ptType="node">
      <dgm:layoutNode name="compositeNode">
        <dgm:varLst>
          <dgm:bulletEnabled val="1"/>
        </dgm:varLst>
        <dgm:alg type="composite"/>
        <dgm:constrLst>
          <dgm:constr type="h" refType="w" op="lte" fact="1.4"/>
          <dgm:constr type="w" for="ch" forName="bgRect" refType="w"/>
          <dgm:constr type="h" for="ch" forName="bgRect" refType="h"/>
          <dgm:constr type="t" for="ch" forName="bgRect"/>
          <dgm:constr type="l" for="ch" forName="bgRect"/>
          <dgm:constr type="h" for="ch" forName="sibTransNodeCircle" refType="h" refFor="ch" refForName="bgRect" fact="0.3"/>
          <dgm:constr type="w" for="ch" forName="sibTransNodeCircle" refType="h" refFor="ch" refForName="sibTransNodeCircle"/>
          <dgm:constr type="ctrX" for="ch" forName="sibTransNodeCircle" refType="w" fact="0.5"/>
          <dgm:constr type="ctrY" for="ch" forName="sibTransNodeCircle" refType="h" fact="0.25"/>
          <dgm:constr type="r" for="ch" forName="nodeText" refType="r" refFor="ch" refForName="bgRect"/>
          <dgm:constr type="h" for="ch" forName="nodeText" refType="h" refFor="ch" refForName="bgRect" fact="0.6"/>
          <dgm:constr type="t" for="ch" forName="nodeText" refType="h" refFor="ch" refForName="bgRect" fact="0.38"/>
          <dgm:constr type="b" for="ch" forName="bottomLine" refType="b" refFor="ch" refForName="bgRect"/>
          <dgm:constr type="w" for="ch" forName="bottomLine" refType="w" refFor="ch" refForName="bgRect"/>
          <dgm:constr type="h" for="ch" forName="bottomLine" val="0.002"/>
        </dgm:constrLst>
        <dgm:ruleLst/>
        <dgm:layoutNode name="bgRect" styleLbl="bgAccFollowNode1">
          <dgm:alg type="sp"/>
          <dgm:shape xmlns:r="http://schemas.openxmlformats.org/officeDocument/2006/relationships" type="rect" r:blip="">
            <dgm:adjLst/>
          </dgm:shape>
          <dgm:presOf axis="self"/>
          <dgm:constrLst/>
          <dgm:ruleLst/>
        </dgm:layoutNode>
        <dgm:forEach name="Name19" axis="followSib" ptType="sibTrans" hideLastTrans="0" cnt="1">
          <dgm:layoutNode name="sibTransNodeCircle" styleLbl="alignNode1">
            <dgm:varLst>
              <dgm:chMax val="0"/>
              <dgm:bulletEnabled/>
            </dgm:varLst>
            <dgm:presOf axis="self" ptType="sibTrans"/>
            <dgm:alg type="tx">
              <dgm:param type="txAnchorVert" val="mid"/>
              <dgm:param type="txAnchorHorzCh" val="ctr"/>
            </dgm:alg>
            <dgm:shape xmlns:r="http://schemas.openxmlformats.org/officeDocument/2006/relationships" type="ellipse" r:blip="">
              <dgm:adjLst/>
            </dgm:shape>
            <dgm:constrLst>
              <dgm:constr type="w" refType="h" op="lte"/>
              <dgm:constr type="primFontSz" val="48"/>
              <dgm:constr type="tMarg" val="1"/>
              <dgm:constr type="lMarg" refType="w" fact="0.221"/>
              <dgm:constr type="rMarg" refType="w" fact="0.221"/>
              <dgm:constr type="bMarg" val="1"/>
            </dgm:constrLst>
            <dgm:ruleLst>
              <dgm:rule type="primFontSz" val="14" fact="NaN" max="NaN"/>
            </dgm:ruleLst>
          </dgm:layoutNode>
        </dgm:forEach>
        <dgm:layoutNode name="bottomLine" styleLbl="alignNode1">
          <dgm:varLst/>
          <dgm:presOf/>
          <dgm:alg type="sp"/>
          <dgm:shape xmlns:r="http://schemas.openxmlformats.org/officeDocument/2006/relationships" type="rect" r:blip="">
            <dgm:adjLst/>
          </dgm:shape>
          <dgm:constrLst/>
          <dgm:ruleLst/>
        </dgm:layoutNode>
        <dgm:layoutNode name="nodeText" styleLbl="bgAccFollowNode1" moveWith="bgRect">
          <dgm:varLst>
            <dgm:bulletEnabled val="1"/>
          </dgm:varLst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 zOrderOff="-1" hideGeom="1">
            <dgm:adjLst/>
          </dgm:shape>
          <dgm:presOf axis="desOrSelf" ptType="node"/>
          <dgm:constrLst>
            <dgm:constr type="primFontSz" val="26"/>
            <dgm:constr type="tMarg" val="26"/>
            <dgm:constr type="lMarg" refType="w" fact="0.221"/>
            <dgm:constr type="rMarg" refType="w" fact="0.221"/>
            <dgm:constr type="bMarg" val="26"/>
          </dgm:constrLst>
          <dgm:ruleLst>
            <dgm:rule type="primFontSz" val="11" fact="NaN" max="NaN"/>
          </dgm:ruleLst>
        </dgm:layoutNode>
      </dgm:layoutNode>
      <dgm:forEach name="Name1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  <dgm:extLst>
    <a:ext uri="{4F341089-5ED1-44EC-B178-C955D00A3D55}">
      <dgm1611:autoBuNodeInfoLst xmlns:dgm1611="http://schemas.microsoft.com/office/drawing/2016/11/diagram">
        <dgm1611:autoBuNodeInfo lvl="1" ptType="sibTrans">
          <dgm1611:buPr prefix="" leadZeros="0">
            <a:buAutoNum type="arabicParenBoth"/>
          </dgm1611:buPr>
        </dgm1611:autoBuNodeInfo>
      </dgm1611:autoBuNodeInfoLst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39ADA58-91FA-42AF-A4EF-5F4F7F2E49B7}" type="datetimeFigureOut">
              <a:rPr lang="es-ES" smtClean="0"/>
              <a:t>17/01/2023</a:t>
            </a:fld>
            <a:endParaRPr lang="es-ES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452438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776788"/>
            <a:ext cx="5486400" cy="39084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9429750"/>
            <a:ext cx="29718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9429750"/>
            <a:ext cx="29718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015249F-C2C1-4E68-A468-A9FD94D33D9B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31346756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A84D3E7-85D8-4E84-8103-FACB0D1F6E5E}" type="slidenum">
              <a:rPr lang="en-GB" smtClean="0"/>
              <a:t>21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5711139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1/17/2023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1/17/2023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1/17/2023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1/17/2023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1/17/2023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1/17/2023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1/17/2023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svg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hyperlink" Target="mailto:accessibilitech@gen.fundaciononce.es" TargetMode="External"/><Relationship Id="rId3" Type="http://schemas.openxmlformats.org/officeDocument/2006/relationships/image" Target="../media/image2.jpe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svg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13" Type="http://schemas.openxmlformats.org/officeDocument/2006/relationships/image" Target="../media/image21.jpeg"/><Relationship Id="rId3" Type="http://schemas.openxmlformats.org/officeDocument/2006/relationships/image" Target="../media/image2.jpeg"/><Relationship Id="rId7" Type="http://schemas.openxmlformats.org/officeDocument/2006/relationships/image" Target="../media/image6.png"/><Relationship Id="rId12" Type="http://schemas.openxmlformats.org/officeDocument/2006/relationships/image" Target="../media/image2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svg"/><Relationship Id="rId11" Type="http://schemas.openxmlformats.org/officeDocument/2006/relationships/image" Target="../media/image19.png"/><Relationship Id="rId5" Type="http://schemas.openxmlformats.org/officeDocument/2006/relationships/image" Target="../media/image4.png"/><Relationship Id="rId10" Type="http://schemas.openxmlformats.org/officeDocument/2006/relationships/image" Target="../media/image18.png"/><Relationship Id="rId4" Type="http://schemas.openxmlformats.org/officeDocument/2006/relationships/image" Target="../media/image3.jpeg"/><Relationship Id="rId9" Type="http://schemas.openxmlformats.org/officeDocument/2006/relationships/image" Target="../media/image17.png"/><Relationship Id="rId14" Type="http://schemas.openxmlformats.org/officeDocument/2006/relationships/image" Target="../media/image2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accessibilitech.accessibilitas.es/en/home/" TargetMode="External"/><Relationship Id="rId5" Type="http://schemas.openxmlformats.org/officeDocument/2006/relationships/image" Target="../media/image7.jpg"/><Relationship Id="rId4" Type="http://schemas.openxmlformats.org/officeDocument/2006/relationships/image" Target="../media/image6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3.png"/><Relationship Id="rId4" Type="http://schemas.openxmlformats.org/officeDocument/2006/relationships/image" Target="../media/image1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jpg"/><Relationship Id="rId5" Type="http://schemas.openxmlformats.org/officeDocument/2006/relationships/hyperlink" Target="https://mappingtool.projects-espaciainserta.com/new-project" TargetMode="External"/><Relationship Id="rId4" Type="http://schemas.openxmlformats.org/officeDocument/2006/relationships/image" Target="../media/image6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mappingtool.projects-espaciainserta.com/tool" TargetMode="External"/><Relationship Id="rId5" Type="http://schemas.openxmlformats.org/officeDocument/2006/relationships/image" Target="../media/image1.png"/><Relationship Id="rId4" Type="http://schemas.openxmlformats.org/officeDocument/2006/relationships/image" Target="../media/image24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accessibilitech.accessibilitas.es/en/home/" TargetMode="External"/><Relationship Id="rId5" Type="http://schemas.openxmlformats.org/officeDocument/2006/relationships/image" Target="../media/image7.jpg"/><Relationship Id="rId4" Type="http://schemas.openxmlformats.org/officeDocument/2006/relationships/image" Target="../media/image6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1.xml"/><Relationship Id="rId3" Type="http://schemas.openxmlformats.org/officeDocument/2006/relationships/image" Target="../media/image2.jpeg"/><Relationship Id="rId7" Type="http://schemas.openxmlformats.org/officeDocument/2006/relationships/diagramLayout" Target="../diagrams/layout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diagramData" Target="../diagrams/data1.xml"/><Relationship Id="rId11" Type="http://schemas.openxmlformats.org/officeDocument/2006/relationships/hyperlink" Target="mailto:accessibilitech@gen.fundaciononce.es" TargetMode="External"/><Relationship Id="rId5" Type="http://schemas.openxmlformats.org/officeDocument/2006/relationships/image" Target="../media/image1.png"/><Relationship Id="rId10" Type="http://schemas.microsoft.com/office/2007/relationships/diagramDrawing" Target="../diagrams/drawing1.xml"/><Relationship Id="rId4" Type="http://schemas.openxmlformats.org/officeDocument/2006/relationships/image" Target="../media/image6.png"/><Relationship Id="rId9" Type="http://schemas.openxmlformats.org/officeDocument/2006/relationships/diagramColors" Target="../diagrams/colors1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hyperlink" Target="mailto:accessibilitech@gen.fundaciononce.es" TargetMode="External"/><Relationship Id="rId3" Type="http://schemas.openxmlformats.org/officeDocument/2006/relationships/image" Target="../media/image2.jpe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svg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hyperlink" Target="https://www.youtube.com/watch?v=7bfaykG-GwI" TargetMode="Externa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jpg"/><Relationship Id="rId5" Type="http://schemas.openxmlformats.org/officeDocument/2006/relationships/hyperlink" Target="https://mappingtool.projects-espaciainserta.com/new-project" TargetMode="Externa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.jpeg"/><Relationship Id="rId5" Type="http://schemas.openxmlformats.org/officeDocument/2006/relationships/image" Target="../media/image11.jpg"/><Relationship Id="rId4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png"/><Relationship Id="rId4" Type="http://schemas.openxmlformats.org/officeDocument/2006/relationships/image" Target="../media/image2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 rot="-5400000">
            <a:off x="-4637038" y="5384293"/>
            <a:ext cx="9539745" cy="265671"/>
            <a:chOff x="0" y="0"/>
            <a:chExt cx="4022673" cy="517899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4022673" cy="517899"/>
            </a:xfrm>
            <a:custGeom>
              <a:avLst/>
              <a:gdLst/>
              <a:ahLst/>
              <a:cxnLst/>
              <a:rect l="l" t="t" r="r" b="b"/>
              <a:pathLst>
                <a:path w="4022673" h="517899">
                  <a:moveTo>
                    <a:pt x="0" y="0"/>
                  </a:moveTo>
                  <a:lnTo>
                    <a:pt x="4022673" y="0"/>
                  </a:lnTo>
                  <a:lnTo>
                    <a:pt x="4022673" y="517899"/>
                  </a:lnTo>
                  <a:lnTo>
                    <a:pt x="0" y="517899"/>
                  </a:lnTo>
                  <a:close/>
                </a:path>
              </a:pathLst>
            </a:custGeom>
            <a:solidFill>
              <a:srgbClr val="D72B60"/>
            </a:solidFill>
          </p:spPr>
        </p:sp>
      </p:grpSp>
      <p:pic>
        <p:nvPicPr>
          <p:cNvPr id="7" name="Picture 7"/>
          <p:cNvPicPr>
            <a:picLocks noChangeAspect="1"/>
          </p:cNvPicPr>
          <p:nvPr/>
        </p:nvPicPr>
        <p:blipFill>
          <a:blip r:embed="rId2"/>
          <a:srcRect l="8845" t="17520" r="7328" b="19856"/>
          <a:stretch>
            <a:fillRect/>
          </a:stretch>
        </p:blipFill>
        <p:spPr>
          <a:xfrm>
            <a:off x="13811223" y="-54864"/>
            <a:ext cx="4476777" cy="2170819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7270401" y="9559500"/>
            <a:ext cx="3152802" cy="664955"/>
          </a:xfrm>
          <a:prstGeom prst="rect">
            <a:avLst/>
          </a:prstGeom>
        </p:spPr>
      </p:pic>
      <p:grpSp>
        <p:nvGrpSpPr>
          <p:cNvPr id="9" name="Group 9"/>
          <p:cNvGrpSpPr>
            <a:grpSpLocks noChangeAspect="1"/>
          </p:cNvGrpSpPr>
          <p:nvPr/>
        </p:nvGrpSpPr>
        <p:grpSpPr>
          <a:xfrm>
            <a:off x="10880643" y="2628257"/>
            <a:ext cx="6666491" cy="6666465"/>
            <a:chOff x="0" y="0"/>
            <a:chExt cx="6350000" cy="6349975"/>
          </a:xfrm>
        </p:grpSpPr>
        <p:sp>
          <p:nvSpPr>
            <p:cNvPr id="10" name="Freeform 10"/>
            <p:cNvSpPr/>
            <p:nvPr/>
          </p:nvSpPr>
          <p:spPr>
            <a:xfrm>
              <a:off x="0" y="0"/>
              <a:ext cx="6350000" cy="6349974"/>
            </a:xfrm>
            <a:custGeom>
              <a:avLst/>
              <a:gdLst/>
              <a:ahLst/>
              <a:cxnLst/>
              <a:rect l="l" t="t" r="r" b="b"/>
              <a:pathLst>
                <a:path w="6350000" h="6349974">
                  <a:moveTo>
                    <a:pt x="6350000" y="3175025"/>
                  </a:moveTo>
                  <a:cubicBezTo>
                    <a:pt x="6350000" y="4928451"/>
                    <a:pt x="4928476" y="6349974"/>
                    <a:pt x="3175000" y="6349974"/>
                  </a:cubicBezTo>
                  <a:cubicBezTo>
                    <a:pt x="1421498" y="6349974"/>
                    <a:pt x="0" y="4928451"/>
                    <a:pt x="0" y="3175025"/>
                  </a:cubicBezTo>
                  <a:cubicBezTo>
                    <a:pt x="0" y="1421511"/>
                    <a:pt x="1421498" y="0"/>
                    <a:pt x="3175000" y="0"/>
                  </a:cubicBezTo>
                  <a:cubicBezTo>
                    <a:pt x="4928501" y="0"/>
                    <a:pt x="6350000" y="1421511"/>
                    <a:pt x="6350000" y="3175025"/>
                  </a:cubicBezTo>
                  <a:close/>
                </a:path>
              </a:pathLst>
            </a:custGeom>
            <a:blipFill>
              <a:blip r:embed="rId4"/>
              <a:stretch>
                <a:fillRect l="-20035" r="-69387"/>
              </a:stretch>
            </a:blipFill>
          </p:spPr>
        </p:sp>
      </p:grpSp>
      <p:sp>
        <p:nvSpPr>
          <p:cNvPr id="11" name="TextBox 11"/>
          <p:cNvSpPr txBox="1"/>
          <p:nvPr/>
        </p:nvSpPr>
        <p:spPr>
          <a:xfrm>
            <a:off x="788184" y="1226277"/>
            <a:ext cx="11870714" cy="368790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9872"/>
              </a:lnSpc>
            </a:pPr>
            <a:r>
              <a:rPr lang="en-US" sz="7051" dirty="0">
                <a:solidFill>
                  <a:srgbClr val="000000"/>
                </a:solidFill>
                <a:latin typeface="Oswald"/>
              </a:rPr>
              <a:t>Workshop 4: Accessibility: A step forward in the quality of online services </a:t>
            </a:r>
          </a:p>
        </p:txBody>
      </p:sp>
      <p:pic>
        <p:nvPicPr>
          <p:cNvPr id="13" name="Picture 1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>
            <a:off x="10591800" y="2214851"/>
            <a:ext cx="7302805" cy="7209861"/>
          </a:xfrm>
          <a:prstGeom prst="rect">
            <a:avLst/>
          </a:prstGeom>
        </p:spPr>
      </p:pic>
      <p:sp>
        <p:nvSpPr>
          <p:cNvPr id="14" name="TextBox 14"/>
          <p:cNvSpPr txBox="1"/>
          <p:nvPr/>
        </p:nvSpPr>
        <p:spPr>
          <a:xfrm>
            <a:off x="-2" y="5143500"/>
            <a:ext cx="7061295" cy="197348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094"/>
              </a:lnSpc>
            </a:pPr>
            <a:r>
              <a:rPr lang="en-US" sz="4548" dirty="0">
                <a:solidFill>
                  <a:srgbClr val="000000"/>
                </a:solidFill>
                <a:latin typeface="Josefin Sans Regular"/>
              </a:rPr>
              <a:t>Antonio Ingelmo</a:t>
            </a:r>
          </a:p>
          <a:p>
            <a:pPr algn="ctr">
              <a:lnSpc>
                <a:spcPts val="5094"/>
              </a:lnSpc>
            </a:pPr>
            <a:r>
              <a:rPr lang="en-US" sz="4548" dirty="0">
                <a:solidFill>
                  <a:srgbClr val="000000"/>
                </a:solidFill>
                <a:latin typeface="Josefin Sans Regular"/>
              </a:rPr>
              <a:t>Enrique García</a:t>
            </a:r>
          </a:p>
          <a:p>
            <a:pPr algn="ctr">
              <a:lnSpc>
                <a:spcPts val="5094"/>
              </a:lnSpc>
            </a:pPr>
            <a:endParaRPr lang="en-US" sz="4548" dirty="0">
              <a:solidFill>
                <a:srgbClr val="000000"/>
              </a:solidFill>
              <a:latin typeface="Josefin Sans Regular"/>
            </a:endParaRPr>
          </a:p>
        </p:txBody>
      </p:sp>
      <p:grpSp>
        <p:nvGrpSpPr>
          <p:cNvPr id="4" name="Group 4"/>
          <p:cNvGrpSpPr/>
          <p:nvPr/>
        </p:nvGrpSpPr>
        <p:grpSpPr>
          <a:xfrm rot="16200000">
            <a:off x="-1053119" y="1114617"/>
            <a:ext cx="2566759" cy="460522"/>
            <a:chOff x="0" y="0"/>
            <a:chExt cx="6898800" cy="1570990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1863090" cy="1570990"/>
            </a:xfrm>
            <a:custGeom>
              <a:avLst/>
              <a:gdLst/>
              <a:ahLst/>
              <a:cxnLst/>
              <a:rect l="l" t="t" r="r" b="b"/>
              <a:pathLst>
                <a:path w="1863090" h="1570990">
                  <a:moveTo>
                    <a:pt x="956310" y="0"/>
                  </a:moveTo>
                  <a:lnTo>
                    <a:pt x="906780" y="0"/>
                  </a:lnTo>
                  <a:lnTo>
                    <a:pt x="0" y="1570990"/>
                  </a:lnTo>
                  <a:lnTo>
                    <a:pt x="49530" y="1570990"/>
                  </a:lnTo>
                  <a:lnTo>
                    <a:pt x="901700" y="1570990"/>
                  </a:lnTo>
                  <a:lnTo>
                    <a:pt x="951230" y="1570990"/>
                  </a:lnTo>
                  <a:lnTo>
                    <a:pt x="1813560" y="1570990"/>
                  </a:lnTo>
                  <a:lnTo>
                    <a:pt x="1863090" y="1570990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6" name="Freeform 6"/>
            <p:cNvSpPr/>
            <p:nvPr/>
          </p:nvSpPr>
          <p:spPr>
            <a:xfrm>
              <a:off x="906780" y="0"/>
              <a:ext cx="5992020" cy="1570990"/>
            </a:xfrm>
            <a:custGeom>
              <a:avLst/>
              <a:gdLst/>
              <a:ahLst/>
              <a:cxnLst/>
              <a:rect l="l" t="t" r="r" b="b"/>
              <a:pathLst>
                <a:path w="5992020" h="1570990">
                  <a:moveTo>
                    <a:pt x="5085240" y="0"/>
                  </a:moveTo>
                  <a:lnTo>
                    <a:pt x="0" y="0"/>
                  </a:lnTo>
                  <a:lnTo>
                    <a:pt x="906780" y="1570990"/>
                  </a:lnTo>
                  <a:lnTo>
                    <a:pt x="5992020" y="1570990"/>
                  </a:lnTo>
                  <a:close/>
                </a:path>
              </a:pathLst>
            </a:custGeom>
            <a:solidFill>
              <a:srgbClr val="FFFFFF"/>
            </a:solidFill>
          </p:spPr>
        </p:sp>
      </p:grpSp>
      <p:sp>
        <p:nvSpPr>
          <p:cNvPr id="15" name="TextBox 14">
            <a:extLst>
              <a:ext uri="{FF2B5EF4-FFF2-40B4-BE49-F238E27FC236}">
                <a16:creationId xmlns:a16="http://schemas.microsoft.com/office/drawing/2014/main" id="{B5022F7D-BB5E-1533-B523-8A8A4B3A7F71}"/>
              </a:ext>
            </a:extLst>
          </p:cNvPr>
          <p:cNvSpPr txBox="1"/>
          <p:nvPr/>
        </p:nvSpPr>
        <p:spPr>
          <a:xfrm>
            <a:off x="132834" y="9492960"/>
            <a:ext cx="4191000" cy="58285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5094"/>
              </a:lnSpc>
            </a:pPr>
            <a:r>
              <a:rPr lang="en-US" sz="2400" dirty="0">
                <a:solidFill>
                  <a:schemeClr val="accent5">
                    <a:lumMod val="75000"/>
                  </a:schemeClr>
                </a:solidFill>
                <a:latin typeface="Josefin Sans Regular"/>
              </a:rPr>
              <a:t>#QualitySocialServices</a:t>
            </a:r>
          </a:p>
        </p:txBody>
      </p:sp>
      <p:pic>
        <p:nvPicPr>
          <p:cNvPr id="21" name="Imagen 20">
            <a:extLst>
              <a:ext uri="{FF2B5EF4-FFF2-40B4-BE49-F238E27FC236}">
                <a16:creationId xmlns:a16="http://schemas.microsoft.com/office/drawing/2014/main" id="{721BA78C-C859-4AD7-8892-3CC0F597E2D3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420123" y="6970805"/>
            <a:ext cx="3151877" cy="1123876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 rot="-5400000">
            <a:off x="-4631079" y="5378332"/>
            <a:ext cx="9539745" cy="277589"/>
            <a:chOff x="0" y="0"/>
            <a:chExt cx="4022673" cy="517899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4022673" cy="517899"/>
            </a:xfrm>
            <a:custGeom>
              <a:avLst/>
              <a:gdLst/>
              <a:ahLst/>
              <a:cxnLst/>
              <a:rect l="l" t="t" r="r" b="b"/>
              <a:pathLst>
                <a:path w="4022673" h="517899">
                  <a:moveTo>
                    <a:pt x="0" y="0"/>
                  </a:moveTo>
                  <a:lnTo>
                    <a:pt x="4022673" y="0"/>
                  </a:lnTo>
                  <a:lnTo>
                    <a:pt x="4022673" y="517899"/>
                  </a:lnTo>
                  <a:lnTo>
                    <a:pt x="0" y="517899"/>
                  </a:lnTo>
                  <a:close/>
                </a:path>
              </a:pathLst>
            </a:custGeom>
            <a:solidFill>
              <a:srgbClr val="D72B60"/>
            </a:solidFill>
          </p:spPr>
        </p:sp>
      </p:grpSp>
      <p:pic>
        <p:nvPicPr>
          <p:cNvPr id="7" name="Picture 7"/>
          <p:cNvPicPr>
            <a:picLocks noChangeAspect="1"/>
          </p:cNvPicPr>
          <p:nvPr/>
        </p:nvPicPr>
        <p:blipFill>
          <a:blip r:embed="rId2"/>
          <a:srcRect l="8845" t="17520" r="7328" b="19856"/>
          <a:stretch>
            <a:fillRect/>
          </a:stretch>
        </p:blipFill>
        <p:spPr>
          <a:xfrm>
            <a:off x="14726034" y="0"/>
            <a:ext cx="3561966" cy="1727221"/>
          </a:xfrm>
          <a:prstGeom prst="rect">
            <a:avLst/>
          </a:prstGeom>
        </p:spPr>
      </p:pic>
      <p:grpSp>
        <p:nvGrpSpPr>
          <p:cNvPr id="4" name="Group 4"/>
          <p:cNvGrpSpPr/>
          <p:nvPr/>
        </p:nvGrpSpPr>
        <p:grpSpPr>
          <a:xfrm rot="16200000">
            <a:off x="-1053119" y="1114617"/>
            <a:ext cx="2566759" cy="460522"/>
            <a:chOff x="0" y="0"/>
            <a:chExt cx="6898800" cy="1570990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1863090" cy="1570990"/>
            </a:xfrm>
            <a:custGeom>
              <a:avLst/>
              <a:gdLst/>
              <a:ahLst/>
              <a:cxnLst/>
              <a:rect l="l" t="t" r="r" b="b"/>
              <a:pathLst>
                <a:path w="1863090" h="1570990">
                  <a:moveTo>
                    <a:pt x="956310" y="0"/>
                  </a:moveTo>
                  <a:lnTo>
                    <a:pt x="906780" y="0"/>
                  </a:lnTo>
                  <a:lnTo>
                    <a:pt x="0" y="1570990"/>
                  </a:lnTo>
                  <a:lnTo>
                    <a:pt x="49530" y="1570990"/>
                  </a:lnTo>
                  <a:lnTo>
                    <a:pt x="901700" y="1570990"/>
                  </a:lnTo>
                  <a:lnTo>
                    <a:pt x="951230" y="1570990"/>
                  </a:lnTo>
                  <a:lnTo>
                    <a:pt x="1813560" y="1570990"/>
                  </a:lnTo>
                  <a:lnTo>
                    <a:pt x="1863090" y="1570990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6" name="Freeform 6"/>
            <p:cNvSpPr/>
            <p:nvPr/>
          </p:nvSpPr>
          <p:spPr>
            <a:xfrm>
              <a:off x="906780" y="0"/>
              <a:ext cx="5992020" cy="1570990"/>
            </a:xfrm>
            <a:custGeom>
              <a:avLst/>
              <a:gdLst/>
              <a:ahLst/>
              <a:cxnLst/>
              <a:rect l="l" t="t" r="r" b="b"/>
              <a:pathLst>
                <a:path w="5992020" h="1570990">
                  <a:moveTo>
                    <a:pt x="5085240" y="0"/>
                  </a:moveTo>
                  <a:lnTo>
                    <a:pt x="0" y="0"/>
                  </a:lnTo>
                  <a:lnTo>
                    <a:pt x="906780" y="1570990"/>
                  </a:lnTo>
                  <a:lnTo>
                    <a:pt x="5992020" y="1570990"/>
                  </a:lnTo>
                  <a:close/>
                </a:path>
              </a:pathLst>
            </a:custGeom>
            <a:solidFill>
              <a:srgbClr val="FFFFFF"/>
            </a:solidFill>
          </p:spPr>
        </p:sp>
      </p:grpSp>
      <p:sp>
        <p:nvSpPr>
          <p:cNvPr id="8" name="TextBox 7">
            <a:extLst>
              <a:ext uri="{FF2B5EF4-FFF2-40B4-BE49-F238E27FC236}">
                <a16:creationId xmlns:a16="http://schemas.microsoft.com/office/drawing/2014/main" id="{068B8922-51B4-412D-1D10-D6FCA25ECEA6}"/>
              </a:ext>
            </a:extLst>
          </p:cNvPr>
          <p:cNvSpPr txBox="1"/>
          <p:nvPr/>
        </p:nvSpPr>
        <p:spPr>
          <a:xfrm>
            <a:off x="-88853" y="9539746"/>
            <a:ext cx="4191000" cy="58285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5094"/>
              </a:lnSpc>
            </a:pPr>
            <a:r>
              <a:rPr lang="en-US" sz="2400" dirty="0">
                <a:solidFill>
                  <a:schemeClr val="accent5">
                    <a:lumMod val="75000"/>
                  </a:schemeClr>
                </a:solidFill>
                <a:latin typeface="Josefin Sans Regular"/>
              </a:rPr>
              <a:t>#QualitySocialServices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89CF2C30-6C78-4493-A2C8-00AD371E8DD4}"/>
              </a:ext>
            </a:extLst>
          </p:cNvPr>
          <p:cNvSpPr txBox="1"/>
          <p:nvPr/>
        </p:nvSpPr>
        <p:spPr>
          <a:xfrm>
            <a:off x="1219200" y="342900"/>
            <a:ext cx="14782800" cy="116378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9872"/>
              </a:lnSpc>
            </a:pPr>
            <a:r>
              <a:rPr lang="en-US" sz="6000" dirty="0">
                <a:solidFill>
                  <a:srgbClr val="000000"/>
                </a:solidFill>
                <a:latin typeface="Oswald"/>
              </a:rPr>
              <a:t>Accessibility requirements in online services  </a:t>
            </a:r>
          </a:p>
        </p:txBody>
      </p:sp>
      <p:sp>
        <p:nvSpPr>
          <p:cNvPr id="13" name="TextBox 14">
            <a:extLst>
              <a:ext uri="{FF2B5EF4-FFF2-40B4-BE49-F238E27FC236}">
                <a16:creationId xmlns:a16="http://schemas.microsoft.com/office/drawing/2014/main" id="{00E4EA6C-C445-400A-B611-82C838EE7BCD}"/>
              </a:ext>
            </a:extLst>
          </p:cNvPr>
          <p:cNvSpPr txBox="1"/>
          <p:nvPr/>
        </p:nvSpPr>
        <p:spPr>
          <a:xfrm>
            <a:off x="1066801" y="2634574"/>
            <a:ext cx="12572999" cy="433772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685800" indent="-685800">
              <a:lnSpc>
                <a:spcPts val="5094"/>
              </a:lnSpc>
              <a:spcAft>
                <a:spcPts val="2400"/>
              </a:spcAft>
              <a:buFont typeface="Arial" panose="020B0604020202020204" pitchFamily="34" charset="0"/>
              <a:buChar char="•"/>
            </a:pPr>
            <a:r>
              <a:rPr lang="en-US" sz="4548" dirty="0">
                <a:solidFill>
                  <a:srgbClr val="000000"/>
                </a:solidFill>
                <a:latin typeface="Josefin Sans Regular"/>
              </a:rPr>
              <a:t>Recommendations for devices</a:t>
            </a:r>
          </a:p>
          <a:p>
            <a:pPr marL="1600200" lvl="2" indent="-685800">
              <a:lnSpc>
                <a:spcPts val="5094"/>
              </a:lnSpc>
              <a:spcAft>
                <a:spcPts val="3000"/>
              </a:spcAft>
              <a:buFont typeface="Wingdings" panose="05000000000000000000" pitchFamily="2" charset="2"/>
              <a:buChar char="Ø"/>
            </a:pPr>
            <a:r>
              <a:rPr lang="en-US" sz="4000" dirty="0">
                <a:solidFill>
                  <a:srgbClr val="000000"/>
                </a:solidFill>
                <a:latin typeface="Josefin Sans Regular"/>
              </a:rPr>
              <a:t>Compatibility with health platforms (Web/App)</a:t>
            </a:r>
          </a:p>
          <a:p>
            <a:pPr marL="1600200" lvl="2" indent="-685800">
              <a:lnSpc>
                <a:spcPts val="5094"/>
              </a:lnSpc>
              <a:spcAft>
                <a:spcPts val="3000"/>
              </a:spcAft>
              <a:buFont typeface="Wingdings" panose="05000000000000000000" pitchFamily="2" charset="2"/>
              <a:buChar char="Ø"/>
            </a:pPr>
            <a:r>
              <a:rPr lang="en-US" sz="4000" dirty="0">
                <a:solidFill>
                  <a:srgbClr val="000000"/>
                </a:solidFill>
                <a:latin typeface="Josefin Sans Regular"/>
              </a:rPr>
              <a:t>Users must be involved in the creation of the products.</a:t>
            </a:r>
          </a:p>
          <a:p>
            <a:pPr marL="1600200" lvl="2" indent="-685800">
              <a:lnSpc>
                <a:spcPts val="5094"/>
              </a:lnSpc>
              <a:spcAft>
                <a:spcPts val="3000"/>
              </a:spcAft>
              <a:buFont typeface="Wingdings" panose="05000000000000000000" pitchFamily="2" charset="2"/>
              <a:buChar char="Ø"/>
            </a:pPr>
            <a:endParaRPr lang="en-US" sz="4000" dirty="0">
              <a:solidFill>
                <a:srgbClr val="000000"/>
              </a:solidFill>
              <a:latin typeface="Josefin Sans Regular"/>
            </a:endParaRPr>
          </a:p>
        </p:txBody>
      </p:sp>
      <p:pic>
        <p:nvPicPr>
          <p:cNvPr id="11" name="Picture 8">
            <a:extLst>
              <a:ext uri="{FF2B5EF4-FFF2-40B4-BE49-F238E27FC236}">
                <a16:creationId xmlns:a16="http://schemas.microsoft.com/office/drawing/2014/main" id="{621F71C0-CD86-4AC9-BDF5-6B75F49EB4B5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8326189" y="9563100"/>
            <a:ext cx="2875211" cy="606408"/>
          </a:xfrm>
          <a:prstGeom prst="rect">
            <a:avLst/>
          </a:prstGeom>
        </p:spPr>
      </p:pic>
      <p:pic>
        <p:nvPicPr>
          <p:cNvPr id="14" name="Imagen 13">
            <a:extLst>
              <a:ext uri="{FF2B5EF4-FFF2-40B4-BE49-F238E27FC236}">
                <a16:creationId xmlns:a16="http://schemas.microsoft.com/office/drawing/2014/main" id="{79E086D2-2D85-47A0-B42A-E4001F6C31B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118353" y="9563100"/>
            <a:ext cx="1864847" cy="6649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438758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 rot="-5400000">
            <a:off x="-4631079" y="5378332"/>
            <a:ext cx="9539745" cy="277589"/>
            <a:chOff x="0" y="0"/>
            <a:chExt cx="4022673" cy="517899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4022673" cy="517899"/>
            </a:xfrm>
            <a:custGeom>
              <a:avLst/>
              <a:gdLst/>
              <a:ahLst/>
              <a:cxnLst/>
              <a:rect l="l" t="t" r="r" b="b"/>
              <a:pathLst>
                <a:path w="4022673" h="517899">
                  <a:moveTo>
                    <a:pt x="0" y="0"/>
                  </a:moveTo>
                  <a:lnTo>
                    <a:pt x="4022673" y="0"/>
                  </a:lnTo>
                  <a:lnTo>
                    <a:pt x="4022673" y="517899"/>
                  </a:lnTo>
                  <a:lnTo>
                    <a:pt x="0" y="517899"/>
                  </a:lnTo>
                  <a:close/>
                </a:path>
              </a:pathLst>
            </a:custGeom>
            <a:solidFill>
              <a:srgbClr val="D72B60"/>
            </a:solidFill>
          </p:spPr>
        </p:sp>
      </p:grpSp>
      <p:pic>
        <p:nvPicPr>
          <p:cNvPr id="7" name="Picture 7"/>
          <p:cNvPicPr>
            <a:picLocks noChangeAspect="1"/>
          </p:cNvPicPr>
          <p:nvPr/>
        </p:nvPicPr>
        <p:blipFill>
          <a:blip r:embed="rId2"/>
          <a:srcRect l="8845" t="17520" r="7328" b="19856"/>
          <a:stretch>
            <a:fillRect/>
          </a:stretch>
        </p:blipFill>
        <p:spPr>
          <a:xfrm>
            <a:off x="14726034" y="0"/>
            <a:ext cx="3561966" cy="1727221"/>
          </a:xfrm>
          <a:prstGeom prst="rect">
            <a:avLst/>
          </a:prstGeom>
        </p:spPr>
      </p:pic>
      <p:grpSp>
        <p:nvGrpSpPr>
          <p:cNvPr id="4" name="Group 4"/>
          <p:cNvGrpSpPr/>
          <p:nvPr/>
        </p:nvGrpSpPr>
        <p:grpSpPr>
          <a:xfrm rot="16200000">
            <a:off x="-1053119" y="1114617"/>
            <a:ext cx="2566759" cy="460522"/>
            <a:chOff x="0" y="0"/>
            <a:chExt cx="6898800" cy="1570990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1863090" cy="1570990"/>
            </a:xfrm>
            <a:custGeom>
              <a:avLst/>
              <a:gdLst/>
              <a:ahLst/>
              <a:cxnLst/>
              <a:rect l="l" t="t" r="r" b="b"/>
              <a:pathLst>
                <a:path w="1863090" h="1570990">
                  <a:moveTo>
                    <a:pt x="956310" y="0"/>
                  </a:moveTo>
                  <a:lnTo>
                    <a:pt x="906780" y="0"/>
                  </a:lnTo>
                  <a:lnTo>
                    <a:pt x="0" y="1570990"/>
                  </a:lnTo>
                  <a:lnTo>
                    <a:pt x="49530" y="1570990"/>
                  </a:lnTo>
                  <a:lnTo>
                    <a:pt x="901700" y="1570990"/>
                  </a:lnTo>
                  <a:lnTo>
                    <a:pt x="951230" y="1570990"/>
                  </a:lnTo>
                  <a:lnTo>
                    <a:pt x="1813560" y="1570990"/>
                  </a:lnTo>
                  <a:lnTo>
                    <a:pt x="1863090" y="1570990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6" name="Freeform 6"/>
            <p:cNvSpPr/>
            <p:nvPr/>
          </p:nvSpPr>
          <p:spPr>
            <a:xfrm>
              <a:off x="906780" y="0"/>
              <a:ext cx="5992020" cy="1570990"/>
            </a:xfrm>
            <a:custGeom>
              <a:avLst/>
              <a:gdLst/>
              <a:ahLst/>
              <a:cxnLst/>
              <a:rect l="l" t="t" r="r" b="b"/>
              <a:pathLst>
                <a:path w="5992020" h="1570990">
                  <a:moveTo>
                    <a:pt x="5085240" y="0"/>
                  </a:moveTo>
                  <a:lnTo>
                    <a:pt x="0" y="0"/>
                  </a:lnTo>
                  <a:lnTo>
                    <a:pt x="906780" y="1570990"/>
                  </a:lnTo>
                  <a:lnTo>
                    <a:pt x="5992020" y="1570990"/>
                  </a:lnTo>
                  <a:close/>
                </a:path>
              </a:pathLst>
            </a:custGeom>
            <a:solidFill>
              <a:srgbClr val="FFFFFF"/>
            </a:solidFill>
          </p:spPr>
        </p:sp>
      </p:grpSp>
      <p:sp>
        <p:nvSpPr>
          <p:cNvPr id="8" name="TextBox 7">
            <a:extLst>
              <a:ext uri="{FF2B5EF4-FFF2-40B4-BE49-F238E27FC236}">
                <a16:creationId xmlns:a16="http://schemas.microsoft.com/office/drawing/2014/main" id="{068B8922-51B4-412D-1D10-D6FCA25ECEA6}"/>
              </a:ext>
            </a:extLst>
          </p:cNvPr>
          <p:cNvSpPr txBox="1"/>
          <p:nvPr/>
        </p:nvSpPr>
        <p:spPr>
          <a:xfrm>
            <a:off x="-88853" y="9539746"/>
            <a:ext cx="4191000" cy="58285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5094"/>
              </a:lnSpc>
            </a:pPr>
            <a:r>
              <a:rPr lang="en-US" sz="2400" dirty="0">
                <a:solidFill>
                  <a:schemeClr val="accent5">
                    <a:lumMod val="75000"/>
                  </a:schemeClr>
                </a:solidFill>
                <a:latin typeface="Josefin Sans Regular"/>
              </a:rPr>
              <a:t>#QualitySocialServices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0CFD6446-D1A2-49B4-A81F-AEB0BC9B2711}"/>
              </a:ext>
            </a:extLst>
          </p:cNvPr>
          <p:cNvSpPr txBox="1"/>
          <p:nvPr/>
        </p:nvSpPr>
        <p:spPr>
          <a:xfrm>
            <a:off x="1219200" y="266700"/>
            <a:ext cx="14782800" cy="116378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9872"/>
              </a:lnSpc>
            </a:pPr>
            <a:r>
              <a:rPr lang="en-US" sz="6000" dirty="0">
                <a:solidFill>
                  <a:srgbClr val="000000"/>
                </a:solidFill>
                <a:latin typeface="Oswald"/>
              </a:rPr>
              <a:t>Accessibility requirements in online services  </a:t>
            </a:r>
          </a:p>
        </p:txBody>
      </p:sp>
      <p:sp>
        <p:nvSpPr>
          <p:cNvPr id="13" name="TextBox 14">
            <a:extLst>
              <a:ext uri="{FF2B5EF4-FFF2-40B4-BE49-F238E27FC236}">
                <a16:creationId xmlns:a16="http://schemas.microsoft.com/office/drawing/2014/main" id="{9EEF6C82-4377-4B5C-A45E-498335BE9F45}"/>
              </a:ext>
            </a:extLst>
          </p:cNvPr>
          <p:cNvSpPr txBox="1"/>
          <p:nvPr/>
        </p:nvSpPr>
        <p:spPr>
          <a:xfrm>
            <a:off x="1676401" y="1638300"/>
            <a:ext cx="12572999" cy="799257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685800" indent="-685800">
              <a:lnSpc>
                <a:spcPts val="5094"/>
              </a:lnSpc>
              <a:spcAft>
                <a:spcPts val="2400"/>
              </a:spcAft>
              <a:buFont typeface="Arial" panose="020B0604020202020204" pitchFamily="34" charset="0"/>
              <a:buChar char="•"/>
            </a:pPr>
            <a:r>
              <a:rPr lang="en-US" sz="4548" dirty="0">
                <a:solidFill>
                  <a:srgbClr val="000000"/>
                </a:solidFill>
                <a:latin typeface="Josefin Sans Regular"/>
              </a:rPr>
              <a:t>Recommendations for web-based platforms </a:t>
            </a:r>
            <a:r>
              <a:rPr lang="en-US" sz="4800" dirty="0">
                <a:solidFill>
                  <a:srgbClr val="000000"/>
                </a:solidFill>
                <a:latin typeface="Josefin Sans Regular"/>
              </a:rPr>
              <a:t>W3C Web Content Accessibility Guidelines (WCAG 2.1)</a:t>
            </a:r>
            <a:r>
              <a:rPr lang="sv-SE" sz="4800" dirty="0">
                <a:solidFill>
                  <a:srgbClr val="000000"/>
                </a:solidFill>
                <a:latin typeface="Josefin Sans Regular"/>
              </a:rPr>
              <a:t> </a:t>
            </a:r>
            <a:endParaRPr lang="en-US" sz="4800" dirty="0">
              <a:solidFill>
                <a:srgbClr val="000000"/>
              </a:solidFill>
              <a:latin typeface="Josefin Sans Regular"/>
            </a:endParaRPr>
          </a:p>
          <a:p>
            <a:pPr marL="1600200" lvl="2" indent="-685800">
              <a:lnSpc>
                <a:spcPts val="5094"/>
              </a:lnSpc>
              <a:spcAft>
                <a:spcPts val="3000"/>
              </a:spcAft>
              <a:buFont typeface="Wingdings" panose="05000000000000000000" pitchFamily="2" charset="2"/>
              <a:buChar char="Ø"/>
            </a:pPr>
            <a:r>
              <a:rPr lang="en-US" sz="4000" dirty="0">
                <a:solidFill>
                  <a:srgbClr val="000000"/>
                </a:solidFill>
                <a:latin typeface="Josefin Sans Regular"/>
              </a:rPr>
              <a:t>Provide text alternatives for non-text content.</a:t>
            </a:r>
          </a:p>
          <a:p>
            <a:pPr marL="1600200" lvl="2" indent="-685800">
              <a:lnSpc>
                <a:spcPts val="5094"/>
              </a:lnSpc>
              <a:spcAft>
                <a:spcPts val="3000"/>
              </a:spcAft>
              <a:buFont typeface="Wingdings" panose="05000000000000000000" pitchFamily="2" charset="2"/>
              <a:buChar char="Ø"/>
            </a:pPr>
            <a:r>
              <a:rPr lang="en-US" sz="4000" dirty="0">
                <a:solidFill>
                  <a:srgbClr val="000000"/>
                </a:solidFill>
                <a:latin typeface="Josefin Sans Regular"/>
              </a:rPr>
              <a:t>Provide captions and other alternatives for multimedia.</a:t>
            </a:r>
          </a:p>
          <a:p>
            <a:pPr marL="1600200" lvl="2" indent="-685800">
              <a:lnSpc>
                <a:spcPts val="5094"/>
              </a:lnSpc>
              <a:spcAft>
                <a:spcPts val="3000"/>
              </a:spcAft>
              <a:buFont typeface="Wingdings" panose="05000000000000000000" pitchFamily="2" charset="2"/>
              <a:buChar char="Ø"/>
            </a:pPr>
            <a:r>
              <a:rPr lang="en-US" sz="4000" dirty="0">
                <a:solidFill>
                  <a:srgbClr val="000000"/>
                </a:solidFill>
                <a:latin typeface="Josefin Sans Regular"/>
              </a:rPr>
              <a:t>Create content that can be presented by assistive technologies, without losing meaning.</a:t>
            </a:r>
          </a:p>
          <a:p>
            <a:pPr marL="1600200" lvl="2" indent="-685800">
              <a:lnSpc>
                <a:spcPts val="5094"/>
              </a:lnSpc>
              <a:spcAft>
                <a:spcPts val="3000"/>
              </a:spcAft>
              <a:buFont typeface="Wingdings" panose="05000000000000000000" pitchFamily="2" charset="2"/>
              <a:buChar char="Ø"/>
            </a:pPr>
            <a:r>
              <a:rPr lang="en-US" sz="4000" dirty="0">
                <a:solidFill>
                  <a:srgbClr val="000000"/>
                </a:solidFill>
                <a:latin typeface="Josefin Sans Regular"/>
              </a:rPr>
              <a:t>Make all functionality available from a keyboard.</a:t>
            </a:r>
          </a:p>
        </p:txBody>
      </p:sp>
      <p:pic>
        <p:nvPicPr>
          <p:cNvPr id="11" name="Picture 8">
            <a:extLst>
              <a:ext uri="{FF2B5EF4-FFF2-40B4-BE49-F238E27FC236}">
                <a16:creationId xmlns:a16="http://schemas.microsoft.com/office/drawing/2014/main" id="{815E6000-073F-4FC4-ACA9-462499C9312F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8326189" y="9563100"/>
            <a:ext cx="2875211" cy="606408"/>
          </a:xfrm>
          <a:prstGeom prst="rect">
            <a:avLst/>
          </a:prstGeom>
        </p:spPr>
      </p:pic>
      <p:pic>
        <p:nvPicPr>
          <p:cNvPr id="14" name="Imagen 13">
            <a:extLst>
              <a:ext uri="{FF2B5EF4-FFF2-40B4-BE49-F238E27FC236}">
                <a16:creationId xmlns:a16="http://schemas.microsoft.com/office/drawing/2014/main" id="{05F201FB-4DB0-4CC6-A331-9F3F7C2EACE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118353" y="9563100"/>
            <a:ext cx="1864847" cy="6649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013639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 rot="-5400000">
            <a:off x="-4631079" y="5378332"/>
            <a:ext cx="9539745" cy="277589"/>
            <a:chOff x="0" y="0"/>
            <a:chExt cx="4022673" cy="517899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4022673" cy="517899"/>
            </a:xfrm>
            <a:custGeom>
              <a:avLst/>
              <a:gdLst/>
              <a:ahLst/>
              <a:cxnLst/>
              <a:rect l="l" t="t" r="r" b="b"/>
              <a:pathLst>
                <a:path w="4022673" h="517899">
                  <a:moveTo>
                    <a:pt x="0" y="0"/>
                  </a:moveTo>
                  <a:lnTo>
                    <a:pt x="4022673" y="0"/>
                  </a:lnTo>
                  <a:lnTo>
                    <a:pt x="4022673" y="517899"/>
                  </a:lnTo>
                  <a:lnTo>
                    <a:pt x="0" y="517899"/>
                  </a:lnTo>
                  <a:close/>
                </a:path>
              </a:pathLst>
            </a:custGeom>
            <a:solidFill>
              <a:srgbClr val="D72B60"/>
            </a:solidFill>
          </p:spPr>
        </p:sp>
      </p:grpSp>
      <p:pic>
        <p:nvPicPr>
          <p:cNvPr id="7" name="Picture 7"/>
          <p:cNvPicPr>
            <a:picLocks noChangeAspect="1"/>
          </p:cNvPicPr>
          <p:nvPr/>
        </p:nvPicPr>
        <p:blipFill>
          <a:blip r:embed="rId2"/>
          <a:srcRect l="8845" t="17520" r="7328" b="19856"/>
          <a:stretch>
            <a:fillRect/>
          </a:stretch>
        </p:blipFill>
        <p:spPr>
          <a:xfrm>
            <a:off x="14726034" y="0"/>
            <a:ext cx="3561966" cy="1727221"/>
          </a:xfrm>
          <a:prstGeom prst="rect">
            <a:avLst/>
          </a:prstGeom>
        </p:spPr>
      </p:pic>
      <p:grpSp>
        <p:nvGrpSpPr>
          <p:cNvPr id="4" name="Group 4"/>
          <p:cNvGrpSpPr/>
          <p:nvPr/>
        </p:nvGrpSpPr>
        <p:grpSpPr>
          <a:xfrm rot="16200000">
            <a:off x="-1053119" y="1114617"/>
            <a:ext cx="2566759" cy="460522"/>
            <a:chOff x="0" y="0"/>
            <a:chExt cx="6898800" cy="1570990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1863090" cy="1570990"/>
            </a:xfrm>
            <a:custGeom>
              <a:avLst/>
              <a:gdLst/>
              <a:ahLst/>
              <a:cxnLst/>
              <a:rect l="l" t="t" r="r" b="b"/>
              <a:pathLst>
                <a:path w="1863090" h="1570990">
                  <a:moveTo>
                    <a:pt x="956310" y="0"/>
                  </a:moveTo>
                  <a:lnTo>
                    <a:pt x="906780" y="0"/>
                  </a:lnTo>
                  <a:lnTo>
                    <a:pt x="0" y="1570990"/>
                  </a:lnTo>
                  <a:lnTo>
                    <a:pt x="49530" y="1570990"/>
                  </a:lnTo>
                  <a:lnTo>
                    <a:pt x="901700" y="1570990"/>
                  </a:lnTo>
                  <a:lnTo>
                    <a:pt x="951230" y="1570990"/>
                  </a:lnTo>
                  <a:lnTo>
                    <a:pt x="1813560" y="1570990"/>
                  </a:lnTo>
                  <a:lnTo>
                    <a:pt x="1863090" y="1570990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6" name="Freeform 6"/>
            <p:cNvSpPr/>
            <p:nvPr/>
          </p:nvSpPr>
          <p:spPr>
            <a:xfrm>
              <a:off x="906780" y="0"/>
              <a:ext cx="5992020" cy="1570990"/>
            </a:xfrm>
            <a:custGeom>
              <a:avLst/>
              <a:gdLst/>
              <a:ahLst/>
              <a:cxnLst/>
              <a:rect l="l" t="t" r="r" b="b"/>
              <a:pathLst>
                <a:path w="5992020" h="1570990">
                  <a:moveTo>
                    <a:pt x="5085240" y="0"/>
                  </a:moveTo>
                  <a:lnTo>
                    <a:pt x="0" y="0"/>
                  </a:lnTo>
                  <a:lnTo>
                    <a:pt x="906780" y="1570990"/>
                  </a:lnTo>
                  <a:lnTo>
                    <a:pt x="5992020" y="1570990"/>
                  </a:lnTo>
                  <a:close/>
                </a:path>
              </a:pathLst>
            </a:custGeom>
            <a:solidFill>
              <a:srgbClr val="FFFFFF"/>
            </a:solidFill>
          </p:spPr>
        </p:sp>
      </p:grpSp>
      <p:sp>
        <p:nvSpPr>
          <p:cNvPr id="8" name="TextBox 7">
            <a:extLst>
              <a:ext uri="{FF2B5EF4-FFF2-40B4-BE49-F238E27FC236}">
                <a16:creationId xmlns:a16="http://schemas.microsoft.com/office/drawing/2014/main" id="{068B8922-51B4-412D-1D10-D6FCA25ECEA6}"/>
              </a:ext>
            </a:extLst>
          </p:cNvPr>
          <p:cNvSpPr txBox="1"/>
          <p:nvPr/>
        </p:nvSpPr>
        <p:spPr>
          <a:xfrm>
            <a:off x="-88853" y="9539746"/>
            <a:ext cx="4191000" cy="58285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5094"/>
              </a:lnSpc>
            </a:pPr>
            <a:r>
              <a:rPr lang="en-US" sz="2400" dirty="0">
                <a:solidFill>
                  <a:schemeClr val="accent5">
                    <a:lumMod val="75000"/>
                  </a:schemeClr>
                </a:solidFill>
                <a:latin typeface="Josefin Sans Regular"/>
              </a:rPr>
              <a:t>#QualitySocialServices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0CFD6446-D1A2-49B4-A81F-AEB0BC9B2711}"/>
              </a:ext>
            </a:extLst>
          </p:cNvPr>
          <p:cNvSpPr txBox="1"/>
          <p:nvPr/>
        </p:nvSpPr>
        <p:spPr>
          <a:xfrm>
            <a:off x="1219200" y="342900"/>
            <a:ext cx="14782800" cy="116378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9872"/>
              </a:lnSpc>
            </a:pPr>
            <a:r>
              <a:rPr lang="en-US" sz="6000" dirty="0">
                <a:solidFill>
                  <a:srgbClr val="000000"/>
                </a:solidFill>
                <a:latin typeface="Oswald"/>
              </a:rPr>
              <a:t>Accessibility requirements in online services  </a:t>
            </a:r>
          </a:p>
        </p:txBody>
      </p:sp>
      <p:sp>
        <p:nvSpPr>
          <p:cNvPr id="13" name="TextBox 14">
            <a:extLst>
              <a:ext uri="{FF2B5EF4-FFF2-40B4-BE49-F238E27FC236}">
                <a16:creationId xmlns:a16="http://schemas.microsoft.com/office/drawing/2014/main" id="{9EEF6C82-4377-4B5C-A45E-498335BE9F45}"/>
              </a:ext>
            </a:extLst>
          </p:cNvPr>
          <p:cNvSpPr txBox="1"/>
          <p:nvPr/>
        </p:nvSpPr>
        <p:spPr>
          <a:xfrm>
            <a:off x="1447801" y="2113601"/>
            <a:ext cx="12572999" cy="699229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685800" indent="-685800">
              <a:lnSpc>
                <a:spcPts val="5094"/>
              </a:lnSpc>
              <a:spcAft>
                <a:spcPts val="2400"/>
              </a:spcAft>
              <a:buFont typeface="Arial" panose="020B0604020202020204" pitchFamily="34" charset="0"/>
              <a:buChar char="•"/>
            </a:pPr>
            <a:r>
              <a:rPr lang="en-US" sz="4548" dirty="0">
                <a:solidFill>
                  <a:srgbClr val="000000"/>
                </a:solidFill>
                <a:latin typeface="Josefin Sans Regular"/>
              </a:rPr>
              <a:t>Recommendations for web-based platforms </a:t>
            </a:r>
            <a:r>
              <a:rPr lang="en-US" sz="4800" dirty="0">
                <a:solidFill>
                  <a:srgbClr val="000000"/>
                </a:solidFill>
                <a:latin typeface="Josefin Sans Regular"/>
              </a:rPr>
              <a:t>W3C Web Content Accessibility Guidelines (WCAG 2.1)</a:t>
            </a:r>
            <a:r>
              <a:rPr lang="sv-SE" sz="4800" dirty="0">
                <a:solidFill>
                  <a:srgbClr val="000000"/>
                </a:solidFill>
                <a:latin typeface="Josefin Sans Regular"/>
              </a:rPr>
              <a:t> </a:t>
            </a:r>
            <a:endParaRPr lang="en-US" sz="4800" dirty="0">
              <a:solidFill>
                <a:srgbClr val="000000"/>
              </a:solidFill>
              <a:latin typeface="Josefin Sans Regular"/>
            </a:endParaRPr>
          </a:p>
          <a:p>
            <a:pPr marL="1600200" lvl="2" indent="-685800">
              <a:lnSpc>
                <a:spcPts val="5094"/>
              </a:lnSpc>
              <a:spcBef>
                <a:spcPts val="2400"/>
              </a:spcBef>
              <a:spcAft>
                <a:spcPts val="3000"/>
              </a:spcAft>
              <a:buFont typeface="Wingdings" panose="05000000000000000000" pitchFamily="2" charset="2"/>
              <a:buChar char="Ø"/>
            </a:pPr>
            <a:r>
              <a:rPr lang="en-US" sz="4000" dirty="0">
                <a:solidFill>
                  <a:srgbClr val="000000"/>
                </a:solidFill>
                <a:latin typeface="Josefin Sans Regular"/>
              </a:rPr>
              <a:t>Help users navigate and find content.</a:t>
            </a:r>
          </a:p>
          <a:p>
            <a:pPr marL="1600200" lvl="2" indent="-685800">
              <a:lnSpc>
                <a:spcPts val="5094"/>
              </a:lnSpc>
              <a:spcAft>
                <a:spcPts val="3000"/>
              </a:spcAft>
              <a:buFont typeface="Wingdings" panose="05000000000000000000" pitchFamily="2" charset="2"/>
              <a:buChar char="Ø"/>
            </a:pPr>
            <a:r>
              <a:rPr lang="en-US" sz="4000" dirty="0">
                <a:solidFill>
                  <a:srgbClr val="000000"/>
                </a:solidFill>
                <a:latin typeface="Josefin Sans Regular"/>
              </a:rPr>
              <a:t>Make it easier to use inputs other than keyboard.</a:t>
            </a:r>
          </a:p>
          <a:p>
            <a:pPr marL="1600200" lvl="2" indent="-685800">
              <a:lnSpc>
                <a:spcPts val="5094"/>
              </a:lnSpc>
              <a:spcAft>
                <a:spcPts val="3000"/>
              </a:spcAft>
              <a:buFont typeface="Wingdings" panose="05000000000000000000" pitchFamily="2" charset="2"/>
              <a:buChar char="Ø"/>
            </a:pPr>
            <a:r>
              <a:rPr lang="en-US" sz="4000" dirty="0">
                <a:solidFill>
                  <a:srgbClr val="000000"/>
                </a:solidFill>
                <a:latin typeface="Josefin Sans Regular"/>
              </a:rPr>
              <a:t>Make text readable and understandable.</a:t>
            </a:r>
          </a:p>
          <a:p>
            <a:pPr marL="1600200" lvl="2" indent="-685800">
              <a:lnSpc>
                <a:spcPts val="5094"/>
              </a:lnSpc>
              <a:spcAft>
                <a:spcPts val="3000"/>
              </a:spcAft>
              <a:buFont typeface="Wingdings" panose="05000000000000000000" pitchFamily="2" charset="2"/>
              <a:buChar char="Ø"/>
            </a:pPr>
            <a:r>
              <a:rPr lang="en-US" sz="4000" dirty="0">
                <a:solidFill>
                  <a:srgbClr val="000000"/>
                </a:solidFill>
                <a:latin typeface="Josefin Sans Regular"/>
              </a:rPr>
              <a:t>Help users avoid and correct mistakes.</a:t>
            </a:r>
          </a:p>
        </p:txBody>
      </p:sp>
      <p:pic>
        <p:nvPicPr>
          <p:cNvPr id="11" name="Picture 8">
            <a:extLst>
              <a:ext uri="{FF2B5EF4-FFF2-40B4-BE49-F238E27FC236}">
                <a16:creationId xmlns:a16="http://schemas.microsoft.com/office/drawing/2014/main" id="{2504F47A-C81F-49CC-B3B9-59A09ED32956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8326189" y="9563100"/>
            <a:ext cx="2875211" cy="606408"/>
          </a:xfrm>
          <a:prstGeom prst="rect">
            <a:avLst/>
          </a:prstGeom>
        </p:spPr>
      </p:pic>
      <p:pic>
        <p:nvPicPr>
          <p:cNvPr id="14" name="Imagen 13">
            <a:extLst>
              <a:ext uri="{FF2B5EF4-FFF2-40B4-BE49-F238E27FC236}">
                <a16:creationId xmlns:a16="http://schemas.microsoft.com/office/drawing/2014/main" id="{4583027C-9D6C-44FA-8198-56DC76D2F7E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118353" y="9563100"/>
            <a:ext cx="1864847" cy="6649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366618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 rot="-5400000">
            <a:off x="-4637038" y="5384293"/>
            <a:ext cx="9539745" cy="265671"/>
            <a:chOff x="0" y="0"/>
            <a:chExt cx="4022673" cy="517899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4022673" cy="517899"/>
            </a:xfrm>
            <a:custGeom>
              <a:avLst/>
              <a:gdLst/>
              <a:ahLst/>
              <a:cxnLst/>
              <a:rect l="l" t="t" r="r" b="b"/>
              <a:pathLst>
                <a:path w="4022673" h="517899">
                  <a:moveTo>
                    <a:pt x="0" y="0"/>
                  </a:moveTo>
                  <a:lnTo>
                    <a:pt x="4022673" y="0"/>
                  </a:lnTo>
                  <a:lnTo>
                    <a:pt x="4022673" y="517899"/>
                  </a:lnTo>
                  <a:lnTo>
                    <a:pt x="0" y="517899"/>
                  </a:lnTo>
                  <a:close/>
                </a:path>
              </a:pathLst>
            </a:custGeom>
            <a:solidFill>
              <a:srgbClr val="D72B60"/>
            </a:solidFill>
          </p:spPr>
        </p:sp>
      </p:grpSp>
      <p:pic>
        <p:nvPicPr>
          <p:cNvPr id="7" name="Picture 7"/>
          <p:cNvPicPr>
            <a:picLocks noChangeAspect="1"/>
          </p:cNvPicPr>
          <p:nvPr/>
        </p:nvPicPr>
        <p:blipFill>
          <a:blip r:embed="rId2"/>
          <a:srcRect l="8845" t="17520" r="7328" b="19856"/>
          <a:stretch>
            <a:fillRect/>
          </a:stretch>
        </p:blipFill>
        <p:spPr>
          <a:xfrm>
            <a:off x="13811223" y="0"/>
            <a:ext cx="4476777" cy="2170819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7270401" y="9559500"/>
            <a:ext cx="3152802" cy="664955"/>
          </a:xfrm>
          <a:prstGeom prst="rect">
            <a:avLst/>
          </a:prstGeom>
        </p:spPr>
      </p:pic>
      <p:grpSp>
        <p:nvGrpSpPr>
          <p:cNvPr id="9" name="Group 9"/>
          <p:cNvGrpSpPr>
            <a:grpSpLocks noChangeAspect="1"/>
          </p:cNvGrpSpPr>
          <p:nvPr/>
        </p:nvGrpSpPr>
        <p:grpSpPr>
          <a:xfrm>
            <a:off x="10880643" y="2628257"/>
            <a:ext cx="6666491" cy="6666465"/>
            <a:chOff x="0" y="0"/>
            <a:chExt cx="6350000" cy="6349975"/>
          </a:xfrm>
        </p:grpSpPr>
        <p:sp>
          <p:nvSpPr>
            <p:cNvPr id="10" name="Freeform 10"/>
            <p:cNvSpPr/>
            <p:nvPr/>
          </p:nvSpPr>
          <p:spPr>
            <a:xfrm>
              <a:off x="0" y="0"/>
              <a:ext cx="6350000" cy="6349974"/>
            </a:xfrm>
            <a:custGeom>
              <a:avLst/>
              <a:gdLst/>
              <a:ahLst/>
              <a:cxnLst/>
              <a:rect l="l" t="t" r="r" b="b"/>
              <a:pathLst>
                <a:path w="6350000" h="6349974">
                  <a:moveTo>
                    <a:pt x="6350000" y="3175025"/>
                  </a:moveTo>
                  <a:cubicBezTo>
                    <a:pt x="6350000" y="4928451"/>
                    <a:pt x="4928476" y="6349974"/>
                    <a:pt x="3175000" y="6349974"/>
                  </a:cubicBezTo>
                  <a:cubicBezTo>
                    <a:pt x="1421498" y="6349974"/>
                    <a:pt x="0" y="4928451"/>
                    <a:pt x="0" y="3175025"/>
                  </a:cubicBezTo>
                  <a:cubicBezTo>
                    <a:pt x="0" y="1421511"/>
                    <a:pt x="1421498" y="0"/>
                    <a:pt x="3175000" y="0"/>
                  </a:cubicBezTo>
                  <a:cubicBezTo>
                    <a:pt x="4928501" y="0"/>
                    <a:pt x="6350000" y="1421511"/>
                    <a:pt x="6350000" y="3175025"/>
                  </a:cubicBezTo>
                  <a:close/>
                </a:path>
              </a:pathLst>
            </a:custGeom>
            <a:blipFill>
              <a:blip r:embed="rId4"/>
              <a:stretch>
                <a:fillRect l="-20035" r="-69387"/>
              </a:stretch>
            </a:blipFill>
          </p:spPr>
        </p:sp>
      </p:grpSp>
      <p:sp>
        <p:nvSpPr>
          <p:cNvPr id="11" name="TextBox 11"/>
          <p:cNvSpPr txBox="1"/>
          <p:nvPr/>
        </p:nvSpPr>
        <p:spPr>
          <a:xfrm>
            <a:off x="2997984" y="626920"/>
            <a:ext cx="5993616" cy="116378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9872"/>
              </a:lnSpc>
            </a:pPr>
            <a:r>
              <a:rPr lang="en-US" sz="7051" dirty="0">
                <a:solidFill>
                  <a:srgbClr val="000000"/>
                </a:solidFill>
                <a:latin typeface="Oswald"/>
              </a:rPr>
              <a:t>ACCESSIBILITECH</a:t>
            </a:r>
          </a:p>
        </p:txBody>
      </p:sp>
      <p:pic>
        <p:nvPicPr>
          <p:cNvPr id="13" name="Picture 1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>
            <a:off x="10591800" y="2269715"/>
            <a:ext cx="7302805" cy="7209861"/>
          </a:xfrm>
          <a:prstGeom prst="rect">
            <a:avLst/>
          </a:prstGeom>
        </p:spPr>
      </p:pic>
      <p:sp>
        <p:nvSpPr>
          <p:cNvPr id="14" name="TextBox 14"/>
          <p:cNvSpPr txBox="1"/>
          <p:nvPr/>
        </p:nvSpPr>
        <p:spPr>
          <a:xfrm>
            <a:off x="1073058" y="4108845"/>
            <a:ext cx="4687330" cy="131946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5094"/>
              </a:lnSpc>
            </a:pPr>
            <a:r>
              <a:rPr lang="en-US" sz="4548" dirty="0">
                <a:solidFill>
                  <a:srgbClr val="000000"/>
                </a:solidFill>
                <a:latin typeface="Josefin Sans Regular"/>
              </a:rPr>
              <a:t>Antonio Ingelmo</a:t>
            </a:r>
          </a:p>
          <a:p>
            <a:pPr>
              <a:lnSpc>
                <a:spcPts val="5094"/>
              </a:lnSpc>
            </a:pPr>
            <a:r>
              <a:rPr lang="en-US" sz="4548" dirty="0">
                <a:solidFill>
                  <a:srgbClr val="000000"/>
                </a:solidFill>
                <a:latin typeface="Josefin Sans Regular"/>
              </a:rPr>
              <a:t>Enrique García</a:t>
            </a:r>
          </a:p>
        </p:txBody>
      </p:sp>
      <p:grpSp>
        <p:nvGrpSpPr>
          <p:cNvPr id="4" name="Group 4"/>
          <p:cNvGrpSpPr/>
          <p:nvPr/>
        </p:nvGrpSpPr>
        <p:grpSpPr>
          <a:xfrm rot="16200000">
            <a:off x="-1053119" y="1114617"/>
            <a:ext cx="2566759" cy="460522"/>
            <a:chOff x="0" y="0"/>
            <a:chExt cx="6898800" cy="1570990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1863090" cy="1570990"/>
            </a:xfrm>
            <a:custGeom>
              <a:avLst/>
              <a:gdLst/>
              <a:ahLst/>
              <a:cxnLst/>
              <a:rect l="l" t="t" r="r" b="b"/>
              <a:pathLst>
                <a:path w="1863090" h="1570990">
                  <a:moveTo>
                    <a:pt x="956310" y="0"/>
                  </a:moveTo>
                  <a:lnTo>
                    <a:pt x="906780" y="0"/>
                  </a:lnTo>
                  <a:lnTo>
                    <a:pt x="0" y="1570990"/>
                  </a:lnTo>
                  <a:lnTo>
                    <a:pt x="49530" y="1570990"/>
                  </a:lnTo>
                  <a:lnTo>
                    <a:pt x="901700" y="1570990"/>
                  </a:lnTo>
                  <a:lnTo>
                    <a:pt x="951230" y="1570990"/>
                  </a:lnTo>
                  <a:lnTo>
                    <a:pt x="1813560" y="1570990"/>
                  </a:lnTo>
                  <a:lnTo>
                    <a:pt x="1863090" y="1570990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6" name="Freeform 6"/>
            <p:cNvSpPr/>
            <p:nvPr/>
          </p:nvSpPr>
          <p:spPr>
            <a:xfrm>
              <a:off x="906780" y="0"/>
              <a:ext cx="5992020" cy="1570990"/>
            </a:xfrm>
            <a:custGeom>
              <a:avLst/>
              <a:gdLst/>
              <a:ahLst/>
              <a:cxnLst/>
              <a:rect l="l" t="t" r="r" b="b"/>
              <a:pathLst>
                <a:path w="5992020" h="1570990">
                  <a:moveTo>
                    <a:pt x="5085240" y="0"/>
                  </a:moveTo>
                  <a:lnTo>
                    <a:pt x="0" y="0"/>
                  </a:lnTo>
                  <a:lnTo>
                    <a:pt x="906780" y="1570990"/>
                  </a:lnTo>
                  <a:lnTo>
                    <a:pt x="5992020" y="1570990"/>
                  </a:lnTo>
                  <a:close/>
                </a:path>
              </a:pathLst>
            </a:custGeom>
            <a:solidFill>
              <a:srgbClr val="FFFFFF"/>
            </a:solidFill>
          </p:spPr>
        </p:sp>
      </p:grpSp>
      <p:sp>
        <p:nvSpPr>
          <p:cNvPr id="15" name="TextBox 14">
            <a:extLst>
              <a:ext uri="{FF2B5EF4-FFF2-40B4-BE49-F238E27FC236}">
                <a16:creationId xmlns:a16="http://schemas.microsoft.com/office/drawing/2014/main" id="{B5022F7D-BB5E-1533-B523-8A8A4B3A7F71}"/>
              </a:ext>
            </a:extLst>
          </p:cNvPr>
          <p:cNvSpPr txBox="1"/>
          <p:nvPr/>
        </p:nvSpPr>
        <p:spPr>
          <a:xfrm>
            <a:off x="132834" y="9547824"/>
            <a:ext cx="4191000" cy="58285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5094"/>
              </a:lnSpc>
            </a:pPr>
            <a:r>
              <a:rPr lang="en-US" sz="2400" dirty="0">
                <a:solidFill>
                  <a:schemeClr val="accent5">
                    <a:lumMod val="75000"/>
                  </a:schemeClr>
                </a:solidFill>
                <a:latin typeface="Josefin Sans Regular"/>
              </a:rPr>
              <a:t>#QualitySocialServices</a:t>
            </a:r>
          </a:p>
        </p:txBody>
      </p:sp>
      <p:pic>
        <p:nvPicPr>
          <p:cNvPr id="21" name="Imagen 20">
            <a:extLst>
              <a:ext uri="{FF2B5EF4-FFF2-40B4-BE49-F238E27FC236}">
                <a16:creationId xmlns:a16="http://schemas.microsoft.com/office/drawing/2014/main" id="{721BA78C-C859-4AD7-8892-3CC0F597E2D3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49365" y="7432721"/>
            <a:ext cx="4241001" cy="1512229"/>
          </a:xfrm>
          <a:prstGeom prst="rect">
            <a:avLst/>
          </a:prstGeom>
        </p:spPr>
      </p:pic>
      <p:sp>
        <p:nvSpPr>
          <p:cNvPr id="16" name="TextBox 14">
            <a:extLst>
              <a:ext uri="{FF2B5EF4-FFF2-40B4-BE49-F238E27FC236}">
                <a16:creationId xmlns:a16="http://schemas.microsoft.com/office/drawing/2014/main" id="{D14B09DB-3EB1-4B67-A829-F50FABB8CAE6}"/>
              </a:ext>
            </a:extLst>
          </p:cNvPr>
          <p:cNvSpPr txBox="1"/>
          <p:nvPr/>
        </p:nvSpPr>
        <p:spPr>
          <a:xfrm>
            <a:off x="749365" y="2439786"/>
            <a:ext cx="9878239" cy="67518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5094"/>
              </a:lnSpc>
            </a:pPr>
            <a:r>
              <a:rPr lang="en-US" sz="4800" dirty="0">
                <a:solidFill>
                  <a:srgbClr val="000000"/>
                </a:solidFill>
                <a:latin typeface="Josefin Sans Regular"/>
              </a:rPr>
              <a:t>Thanks for your attention</a:t>
            </a:r>
          </a:p>
        </p:txBody>
      </p:sp>
      <p:sp>
        <p:nvSpPr>
          <p:cNvPr id="26" name="TextBox 14">
            <a:extLst>
              <a:ext uri="{FF2B5EF4-FFF2-40B4-BE49-F238E27FC236}">
                <a16:creationId xmlns:a16="http://schemas.microsoft.com/office/drawing/2014/main" id="{CFD51F0C-B7C8-45ED-910C-B3F3A51986AF}"/>
              </a:ext>
            </a:extLst>
          </p:cNvPr>
          <p:cNvSpPr txBox="1"/>
          <p:nvPr/>
        </p:nvSpPr>
        <p:spPr>
          <a:xfrm>
            <a:off x="554514" y="6031647"/>
            <a:ext cx="12857511" cy="67518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5094"/>
              </a:lnSpc>
              <a:spcBef>
                <a:spcPts val="1800"/>
              </a:spcBef>
              <a:spcAft>
                <a:spcPts val="1800"/>
              </a:spcAft>
            </a:pPr>
            <a:r>
              <a:rPr lang="en-US" sz="4400" dirty="0">
                <a:solidFill>
                  <a:srgbClr val="000000"/>
                </a:solidFill>
                <a:latin typeface="Josefin Sans Regular"/>
                <a:hlinkClick r:id="rId8"/>
              </a:rPr>
              <a:t>accessibilitech@gen.fundaciononce.es</a:t>
            </a:r>
            <a:r>
              <a:rPr lang="en-US" sz="4400" dirty="0">
                <a:solidFill>
                  <a:srgbClr val="000000"/>
                </a:solidFill>
                <a:latin typeface="Josefin Sans Regular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36133638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 rot="-5400000">
            <a:off x="-4637038" y="5384293"/>
            <a:ext cx="9539745" cy="265671"/>
            <a:chOff x="0" y="0"/>
            <a:chExt cx="4022673" cy="517899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4022673" cy="517899"/>
            </a:xfrm>
            <a:custGeom>
              <a:avLst/>
              <a:gdLst/>
              <a:ahLst/>
              <a:cxnLst/>
              <a:rect l="l" t="t" r="r" b="b"/>
              <a:pathLst>
                <a:path w="4022673" h="517899">
                  <a:moveTo>
                    <a:pt x="0" y="0"/>
                  </a:moveTo>
                  <a:lnTo>
                    <a:pt x="4022673" y="0"/>
                  </a:lnTo>
                  <a:lnTo>
                    <a:pt x="4022673" y="517899"/>
                  </a:lnTo>
                  <a:lnTo>
                    <a:pt x="0" y="517899"/>
                  </a:lnTo>
                  <a:close/>
                </a:path>
              </a:pathLst>
            </a:custGeom>
            <a:solidFill>
              <a:srgbClr val="D72B60"/>
            </a:solidFill>
          </p:spPr>
        </p:sp>
      </p:grpSp>
      <p:pic>
        <p:nvPicPr>
          <p:cNvPr id="7" name="Picture 7"/>
          <p:cNvPicPr>
            <a:picLocks noChangeAspect="1"/>
          </p:cNvPicPr>
          <p:nvPr/>
        </p:nvPicPr>
        <p:blipFill>
          <a:blip r:embed="rId2"/>
          <a:srcRect l="8845" t="17520" r="7328" b="19856"/>
          <a:stretch>
            <a:fillRect/>
          </a:stretch>
        </p:blipFill>
        <p:spPr>
          <a:xfrm>
            <a:off x="13811223" y="0"/>
            <a:ext cx="4476777" cy="2170819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7270401" y="9559500"/>
            <a:ext cx="3152802" cy="664955"/>
          </a:xfrm>
          <a:prstGeom prst="rect">
            <a:avLst/>
          </a:prstGeom>
        </p:spPr>
      </p:pic>
      <p:grpSp>
        <p:nvGrpSpPr>
          <p:cNvPr id="9" name="Group 9"/>
          <p:cNvGrpSpPr>
            <a:grpSpLocks noChangeAspect="1"/>
          </p:cNvGrpSpPr>
          <p:nvPr/>
        </p:nvGrpSpPr>
        <p:grpSpPr>
          <a:xfrm>
            <a:off x="10880643" y="2628257"/>
            <a:ext cx="6666491" cy="6666465"/>
            <a:chOff x="0" y="0"/>
            <a:chExt cx="6350000" cy="6349975"/>
          </a:xfrm>
        </p:grpSpPr>
        <p:sp>
          <p:nvSpPr>
            <p:cNvPr id="10" name="Freeform 10"/>
            <p:cNvSpPr/>
            <p:nvPr/>
          </p:nvSpPr>
          <p:spPr>
            <a:xfrm>
              <a:off x="0" y="0"/>
              <a:ext cx="6350000" cy="6349974"/>
            </a:xfrm>
            <a:custGeom>
              <a:avLst/>
              <a:gdLst/>
              <a:ahLst/>
              <a:cxnLst/>
              <a:rect l="l" t="t" r="r" b="b"/>
              <a:pathLst>
                <a:path w="6350000" h="6349974">
                  <a:moveTo>
                    <a:pt x="6350000" y="3175025"/>
                  </a:moveTo>
                  <a:cubicBezTo>
                    <a:pt x="6350000" y="4928451"/>
                    <a:pt x="4928476" y="6349974"/>
                    <a:pt x="3175000" y="6349974"/>
                  </a:cubicBezTo>
                  <a:cubicBezTo>
                    <a:pt x="1421498" y="6349974"/>
                    <a:pt x="0" y="4928451"/>
                    <a:pt x="0" y="3175025"/>
                  </a:cubicBezTo>
                  <a:cubicBezTo>
                    <a:pt x="0" y="1421511"/>
                    <a:pt x="1421498" y="0"/>
                    <a:pt x="3175000" y="0"/>
                  </a:cubicBezTo>
                  <a:cubicBezTo>
                    <a:pt x="4928501" y="0"/>
                    <a:pt x="6350000" y="1421511"/>
                    <a:pt x="6350000" y="3175025"/>
                  </a:cubicBezTo>
                  <a:close/>
                </a:path>
              </a:pathLst>
            </a:custGeom>
            <a:blipFill>
              <a:blip r:embed="rId4"/>
              <a:stretch>
                <a:fillRect l="-20035" r="-69387"/>
              </a:stretch>
            </a:blipFill>
          </p:spPr>
        </p:sp>
      </p:grpSp>
      <p:sp>
        <p:nvSpPr>
          <p:cNvPr id="11" name="TextBox 11"/>
          <p:cNvSpPr txBox="1"/>
          <p:nvPr/>
        </p:nvSpPr>
        <p:spPr>
          <a:xfrm>
            <a:off x="2997984" y="626920"/>
            <a:ext cx="5993616" cy="116378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9872"/>
              </a:lnSpc>
            </a:pPr>
            <a:r>
              <a:rPr lang="en-US" sz="7051" dirty="0">
                <a:solidFill>
                  <a:srgbClr val="000000"/>
                </a:solidFill>
                <a:latin typeface="Oswald"/>
              </a:rPr>
              <a:t>ACCESSIBILITECH</a:t>
            </a:r>
          </a:p>
        </p:txBody>
      </p:sp>
      <p:pic>
        <p:nvPicPr>
          <p:cNvPr id="13" name="Picture 1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>
            <a:off x="10591800" y="2269715"/>
            <a:ext cx="7302805" cy="7209861"/>
          </a:xfrm>
          <a:prstGeom prst="rect">
            <a:avLst/>
          </a:prstGeom>
        </p:spPr>
      </p:pic>
      <p:sp>
        <p:nvSpPr>
          <p:cNvPr id="14" name="TextBox 14"/>
          <p:cNvSpPr txBox="1"/>
          <p:nvPr/>
        </p:nvSpPr>
        <p:spPr>
          <a:xfrm>
            <a:off x="1143000" y="5600700"/>
            <a:ext cx="4687330" cy="131946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5094"/>
              </a:lnSpc>
            </a:pPr>
            <a:r>
              <a:rPr lang="en-US" sz="4548" dirty="0">
                <a:solidFill>
                  <a:srgbClr val="000000"/>
                </a:solidFill>
                <a:latin typeface="Josefin Sans Regular"/>
              </a:rPr>
              <a:t>Antonio Ingelmo</a:t>
            </a:r>
          </a:p>
          <a:p>
            <a:pPr>
              <a:lnSpc>
                <a:spcPts val="5094"/>
              </a:lnSpc>
            </a:pPr>
            <a:r>
              <a:rPr lang="en-US" sz="4548" dirty="0">
                <a:solidFill>
                  <a:srgbClr val="000000"/>
                </a:solidFill>
                <a:latin typeface="Josefin Sans Regular"/>
              </a:rPr>
              <a:t>Enrique García</a:t>
            </a:r>
          </a:p>
        </p:txBody>
      </p:sp>
      <p:grpSp>
        <p:nvGrpSpPr>
          <p:cNvPr id="4" name="Group 4"/>
          <p:cNvGrpSpPr/>
          <p:nvPr/>
        </p:nvGrpSpPr>
        <p:grpSpPr>
          <a:xfrm rot="16200000">
            <a:off x="-1053119" y="1114617"/>
            <a:ext cx="2566759" cy="460522"/>
            <a:chOff x="0" y="0"/>
            <a:chExt cx="6898800" cy="1570990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1863090" cy="1570990"/>
            </a:xfrm>
            <a:custGeom>
              <a:avLst/>
              <a:gdLst/>
              <a:ahLst/>
              <a:cxnLst/>
              <a:rect l="l" t="t" r="r" b="b"/>
              <a:pathLst>
                <a:path w="1863090" h="1570990">
                  <a:moveTo>
                    <a:pt x="956310" y="0"/>
                  </a:moveTo>
                  <a:lnTo>
                    <a:pt x="906780" y="0"/>
                  </a:lnTo>
                  <a:lnTo>
                    <a:pt x="0" y="1570990"/>
                  </a:lnTo>
                  <a:lnTo>
                    <a:pt x="49530" y="1570990"/>
                  </a:lnTo>
                  <a:lnTo>
                    <a:pt x="901700" y="1570990"/>
                  </a:lnTo>
                  <a:lnTo>
                    <a:pt x="951230" y="1570990"/>
                  </a:lnTo>
                  <a:lnTo>
                    <a:pt x="1813560" y="1570990"/>
                  </a:lnTo>
                  <a:lnTo>
                    <a:pt x="1863090" y="1570990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6" name="Freeform 6"/>
            <p:cNvSpPr/>
            <p:nvPr/>
          </p:nvSpPr>
          <p:spPr>
            <a:xfrm>
              <a:off x="906780" y="0"/>
              <a:ext cx="5992020" cy="1570990"/>
            </a:xfrm>
            <a:custGeom>
              <a:avLst/>
              <a:gdLst/>
              <a:ahLst/>
              <a:cxnLst/>
              <a:rect l="l" t="t" r="r" b="b"/>
              <a:pathLst>
                <a:path w="5992020" h="1570990">
                  <a:moveTo>
                    <a:pt x="5085240" y="0"/>
                  </a:moveTo>
                  <a:lnTo>
                    <a:pt x="0" y="0"/>
                  </a:lnTo>
                  <a:lnTo>
                    <a:pt x="906780" y="1570990"/>
                  </a:lnTo>
                  <a:lnTo>
                    <a:pt x="5992020" y="1570990"/>
                  </a:lnTo>
                  <a:close/>
                </a:path>
              </a:pathLst>
            </a:custGeom>
            <a:solidFill>
              <a:srgbClr val="FFFFFF"/>
            </a:solidFill>
          </p:spPr>
        </p:sp>
      </p:grpSp>
      <p:sp>
        <p:nvSpPr>
          <p:cNvPr id="15" name="TextBox 14">
            <a:extLst>
              <a:ext uri="{FF2B5EF4-FFF2-40B4-BE49-F238E27FC236}">
                <a16:creationId xmlns:a16="http://schemas.microsoft.com/office/drawing/2014/main" id="{B5022F7D-BB5E-1533-B523-8A8A4B3A7F71}"/>
              </a:ext>
            </a:extLst>
          </p:cNvPr>
          <p:cNvSpPr txBox="1"/>
          <p:nvPr/>
        </p:nvSpPr>
        <p:spPr>
          <a:xfrm>
            <a:off x="132834" y="9547824"/>
            <a:ext cx="4191000" cy="58285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5094"/>
              </a:lnSpc>
            </a:pPr>
            <a:r>
              <a:rPr lang="en-US" sz="2400" dirty="0">
                <a:solidFill>
                  <a:schemeClr val="accent5">
                    <a:lumMod val="75000"/>
                  </a:schemeClr>
                </a:solidFill>
                <a:latin typeface="Josefin Sans Regular"/>
              </a:rPr>
              <a:t>#QualitySocialServices</a:t>
            </a:r>
          </a:p>
        </p:txBody>
      </p:sp>
      <p:pic>
        <p:nvPicPr>
          <p:cNvPr id="21" name="Imagen 20">
            <a:extLst>
              <a:ext uri="{FF2B5EF4-FFF2-40B4-BE49-F238E27FC236}">
                <a16:creationId xmlns:a16="http://schemas.microsoft.com/office/drawing/2014/main" id="{721BA78C-C859-4AD7-8892-3CC0F597E2D3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49365" y="7432721"/>
            <a:ext cx="4241001" cy="1512229"/>
          </a:xfrm>
          <a:prstGeom prst="rect">
            <a:avLst/>
          </a:prstGeom>
        </p:spPr>
      </p:pic>
      <p:sp>
        <p:nvSpPr>
          <p:cNvPr id="16" name="TextBox 14">
            <a:extLst>
              <a:ext uri="{FF2B5EF4-FFF2-40B4-BE49-F238E27FC236}">
                <a16:creationId xmlns:a16="http://schemas.microsoft.com/office/drawing/2014/main" id="{D14B09DB-3EB1-4B67-A829-F50FABB8CAE6}"/>
              </a:ext>
            </a:extLst>
          </p:cNvPr>
          <p:cNvSpPr txBox="1"/>
          <p:nvPr/>
        </p:nvSpPr>
        <p:spPr>
          <a:xfrm>
            <a:off x="749365" y="2439786"/>
            <a:ext cx="9878239" cy="262751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5094"/>
              </a:lnSpc>
            </a:pPr>
            <a:r>
              <a:rPr lang="en-US" sz="4548" dirty="0">
                <a:solidFill>
                  <a:srgbClr val="000000"/>
                </a:solidFill>
                <a:latin typeface="Josefin Sans Regular"/>
              </a:rPr>
              <a:t>Advanced Methodologies to Identify, Assess and Transfer Innovative</a:t>
            </a:r>
          </a:p>
          <a:p>
            <a:pPr>
              <a:lnSpc>
                <a:spcPts val="5094"/>
              </a:lnSpc>
            </a:pPr>
            <a:r>
              <a:rPr lang="en-US" sz="4548" dirty="0">
                <a:solidFill>
                  <a:srgbClr val="000000"/>
                </a:solidFill>
                <a:latin typeface="Josefin Sans Regular"/>
              </a:rPr>
              <a:t>Solutions for the Accessibility of People with Disabilities</a:t>
            </a:r>
          </a:p>
        </p:txBody>
      </p:sp>
      <p:grpSp>
        <p:nvGrpSpPr>
          <p:cNvPr id="17" name="Grupo 16" descr="Partner logos: Fundación ONCE; Inserta Innovación, Digital Europe, EASPD, EDF, EFC, SEE">
            <a:extLst>
              <a:ext uri="{FF2B5EF4-FFF2-40B4-BE49-F238E27FC236}">
                <a16:creationId xmlns:a16="http://schemas.microsoft.com/office/drawing/2014/main" id="{119BB696-3382-4F87-94F8-D91092EBFDF6}"/>
              </a:ext>
            </a:extLst>
          </p:cNvPr>
          <p:cNvGrpSpPr/>
          <p:nvPr/>
        </p:nvGrpSpPr>
        <p:grpSpPr>
          <a:xfrm>
            <a:off x="5740233" y="5517128"/>
            <a:ext cx="5193883" cy="3251134"/>
            <a:chOff x="0" y="0"/>
            <a:chExt cx="4942386" cy="3173640"/>
          </a:xfrm>
        </p:grpSpPr>
        <p:pic>
          <p:nvPicPr>
            <p:cNvPr id="18" name="Imagen 17" descr="Fundacion ONCE Logo">
              <a:extLst>
                <a:ext uri="{FF2B5EF4-FFF2-40B4-BE49-F238E27FC236}">
                  <a16:creationId xmlns:a16="http://schemas.microsoft.com/office/drawing/2014/main" id="{040F87F8-D0C7-470E-9F68-2AC115A8D535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68828" y="0"/>
              <a:ext cx="2273300" cy="77406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9" name="Imagen 18" descr="Digital Europe Logo">
              <a:extLst>
                <a:ext uri="{FF2B5EF4-FFF2-40B4-BE49-F238E27FC236}">
                  <a16:creationId xmlns:a16="http://schemas.microsoft.com/office/drawing/2014/main" id="{A96C0EEE-3A0E-424C-8CA8-BD1816803819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4428" y="1284515"/>
              <a:ext cx="2568575" cy="79248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0" name="Imagen 19" descr="EASPD Logo">
              <a:extLst>
                <a:ext uri="{FF2B5EF4-FFF2-40B4-BE49-F238E27FC236}">
                  <a16:creationId xmlns:a16="http://schemas.microsoft.com/office/drawing/2014/main" id="{51C6C74F-13FE-44AB-9EE5-ACF4B88AFB71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75857" y="1284515"/>
              <a:ext cx="1736725" cy="81851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2" name="Imagen 21" descr="Inserta Innovacion Logo">
              <a:extLst>
                <a:ext uri="{FF2B5EF4-FFF2-40B4-BE49-F238E27FC236}">
                  <a16:creationId xmlns:a16="http://schemas.microsoft.com/office/drawing/2014/main" id="{922FFF29-7ADE-4F68-B408-1CAD8EB3C52A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4171" y="783772"/>
              <a:ext cx="4152900" cy="52451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3" name="Imagen 22" descr="European Disability Forum Logo">
              <a:extLst>
                <a:ext uri="{FF2B5EF4-FFF2-40B4-BE49-F238E27FC236}">
                  <a16:creationId xmlns:a16="http://schemas.microsoft.com/office/drawing/2014/main" id="{4095995F-E312-4B8F-9D62-F430EE6A8C8D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2198915"/>
              <a:ext cx="848360" cy="97472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4" name="Imagen 23">
              <a:extLst>
                <a:ext uri="{FF2B5EF4-FFF2-40B4-BE49-F238E27FC236}">
                  <a16:creationId xmlns:a16="http://schemas.microsoft.com/office/drawing/2014/main" id="{5DCC576B-4AD9-40A8-90E8-F88BE2201249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>
              <a:off x="968844" y="2317396"/>
              <a:ext cx="1965401" cy="61355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5" name="Imagen 24" descr="Social Economy Europe Logo">
              <a:extLst>
                <a:ext uri="{FF2B5EF4-FFF2-40B4-BE49-F238E27FC236}">
                  <a16:creationId xmlns:a16="http://schemas.microsoft.com/office/drawing/2014/main" id="{E0C32472-868A-4DD7-BD99-9BD4904D942E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12571" y="2046515"/>
              <a:ext cx="2329815" cy="1055370"/>
            </a:xfrm>
            <a:prstGeom prst="rect">
              <a:avLst/>
            </a:prstGeom>
            <a:noFill/>
            <a:ln>
              <a:noFill/>
            </a:ln>
          </p:spPr>
        </p:pic>
      </p:grpSp>
    </p:spTree>
    <p:extLst>
      <p:ext uri="{BB962C8B-B14F-4D97-AF65-F5344CB8AC3E}">
        <p14:creationId xmlns:p14="http://schemas.microsoft.com/office/powerpoint/2010/main" val="140553868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 rot="-5400000">
            <a:off x="-4631079" y="5378332"/>
            <a:ext cx="9539745" cy="277589"/>
            <a:chOff x="0" y="0"/>
            <a:chExt cx="4022673" cy="517899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4022673" cy="517899"/>
            </a:xfrm>
            <a:custGeom>
              <a:avLst/>
              <a:gdLst/>
              <a:ahLst/>
              <a:cxnLst/>
              <a:rect l="l" t="t" r="r" b="b"/>
              <a:pathLst>
                <a:path w="4022673" h="517899">
                  <a:moveTo>
                    <a:pt x="0" y="0"/>
                  </a:moveTo>
                  <a:lnTo>
                    <a:pt x="4022673" y="0"/>
                  </a:lnTo>
                  <a:lnTo>
                    <a:pt x="4022673" y="517899"/>
                  </a:lnTo>
                  <a:lnTo>
                    <a:pt x="0" y="517899"/>
                  </a:lnTo>
                  <a:close/>
                </a:path>
              </a:pathLst>
            </a:custGeom>
            <a:solidFill>
              <a:srgbClr val="D72B60"/>
            </a:solidFill>
          </p:spPr>
        </p:sp>
      </p:grpSp>
      <p:pic>
        <p:nvPicPr>
          <p:cNvPr id="7" name="Picture 7"/>
          <p:cNvPicPr>
            <a:picLocks noChangeAspect="1"/>
          </p:cNvPicPr>
          <p:nvPr/>
        </p:nvPicPr>
        <p:blipFill>
          <a:blip r:embed="rId2"/>
          <a:srcRect l="8845" t="17520" r="7328" b="19856"/>
          <a:stretch>
            <a:fillRect/>
          </a:stretch>
        </p:blipFill>
        <p:spPr>
          <a:xfrm>
            <a:off x="14726034" y="0"/>
            <a:ext cx="3561966" cy="1727221"/>
          </a:xfrm>
          <a:prstGeom prst="rect">
            <a:avLst/>
          </a:prstGeom>
        </p:spPr>
      </p:pic>
      <p:sp>
        <p:nvSpPr>
          <p:cNvPr id="11" name="TextBox 11"/>
          <p:cNvSpPr txBox="1"/>
          <p:nvPr/>
        </p:nvSpPr>
        <p:spPr>
          <a:xfrm>
            <a:off x="1219200" y="342899"/>
            <a:ext cx="11430000" cy="113223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9872"/>
              </a:lnSpc>
            </a:pPr>
            <a:r>
              <a:rPr lang="en-US" sz="6000" dirty="0">
                <a:solidFill>
                  <a:srgbClr val="000000"/>
                </a:solidFill>
                <a:latin typeface="Oswald"/>
              </a:rPr>
              <a:t>ACCESSIBILITECH PROJECT</a:t>
            </a:r>
          </a:p>
        </p:txBody>
      </p:sp>
      <p:grpSp>
        <p:nvGrpSpPr>
          <p:cNvPr id="4" name="Group 4"/>
          <p:cNvGrpSpPr/>
          <p:nvPr/>
        </p:nvGrpSpPr>
        <p:grpSpPr>
          <a:xfrm rot="16200000">
            <a:off x="-1053119" y="1114617"/>
            <a:ext cx="2566759" cy="460522"/>
            <a:chOff x="0" y="0"/>
            <a:chExt cx="6898800" cy="1570990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1863090" cy="1570990"/>
            </a:xfrm>
            <a:custGeom>
              <a:avLst/>
              <a:gdLst/>
              <a:ahLst/>
              <a:cxnLst/>
              <a:rect l="l" t="t" r="r" b="b"/>
              <a:pathLst>
                <a:path w="1863090" h="1570990">
                  <a:moveTo>
                    <a:pt x="956310" y="0"/>
                  </a:moveTo>
                  <a:lnTo>
                    <a:pt x="906780" y="0"/>
                  </a:lnTo>
                  <a:lnTo>
                    <a:pt x="0" y="1570990"/>
                  </a:lnTo>
                  <a:lnTo>
                    <a:pt x="49530" y="1570990"/>
                  </a:lnTo>
                  <a:lnTo>
                    <a:pt x="901700" y="1570990"/>
                  </a:lnTo>
                  <a:lnTo>
                    <a:pt x="951230" y="1570990"/>
                  </a:lnTo>
                  <a:lnTo>
                    <a:pt x="1813560" y="1570990"/>
                  </a:lnTo>
                  <a:lnTo>
                    <a:pt x="1863090" y="1570990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6" name="Freeform 6"/>
            <p:cNvSpPr/>
            <p:nvPr/>
          </p:nvSpPr>
          <p:spPr>
            <a:xfrm>
              <a:off x="906780" y="0"/>
              <a:ext cx="5992020" cy="1570990"/>
            </a:xfrm>
            <a:custGeom>
              <a:avLst/>
              <a:gdLst/>
              <a:ahLst/>
              <a:cxnLst/>
              <a:rect l="l" t="t" r="r" b="b"/>
              <a:pathLst>
                <a:path w="5992020" h="1570990">
                  <a:moveTo>
                    <a:pt x="5085240" y="0"/>
                  </a:moveTo>
                  <a:lnTo>
                    <a:pt x="0" y="0"/>
                  </a:lnTo>
                  <a:lnTo>
                    <a:pt x="906780" y="1570990"/>
                  </a:lnTo>
                  <a:lnTo>
                    <a:pt x="5992020" y="1570990"/>
                  </a:lnTo>
                  <a:close/>
                </a:path>
              </a:pathLst>
            </a:custGeom>
            <a:solidFill>
              <a:srgbClr val="FFFFFF"/>
            </a:solidFill>
          </p:spPr>
        </p:sp>
      </p:grpSp>
      <p:sp>
        <p:nvSpPr>
          <p:cNvPr id="8" name="TextBox 7">
            <a:extLst>
              <a:ext uri="{FF2B5EF4-FFF2-40B4-BE49-F238E27FC236}">
                <a16:creationId xmlns:a16="http://schemas.microsoft.com/office/drawing/2014/main" id="{068B8922-51B4-412D-1D10-D6FCA25ECEA6}"/>
              </a:ext>
            </a:extLst>
          </p:cNvPr>
          <p:cNvSpPr txBox="1"/>
          <p:nvPr/>
        </p:nvSpPr>
        <p:spPr>
          <a:xfrm>
            <a:off x="-88853" y="9539746"/>
            <a:ext cx="4191000" cy="58285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5094"/>
              </a:lnSpc>
            </a:pPr>
            <a:r>
              <a:rPr lang="en-US" sz="2400" dirty="0">
                <a:solidFill>
                  <a:schemeClr val="accent5">
                    <a:lumMod val="75000"/>
                  </a:schemeClr>
                </a:solidFill>
                <a:latin typeface="Josefin Sans Regular"/>
              </a:rPr>
              <a:t>#QualitySocialServices</a:t>
            </a:r>
          </a:p>
        </p:txBody>
      </p:sp>
      <p:pic>
        <p:nvPicPr>
          <p:cNvPr id="24" name="Picture 8">
            <a:extLst>
              <a:ext uri="{FF2B5EF4-FFF2-40B4-BE49-F238E27FC236}">
                <a16:creationId xmlns:a16="http://schemas.microsoft.com/office/drawing/2014/main" id="{D2C7251C-698A-4AE0-933D-C66B8AA2E4FF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8326189" y="9563100"/>
            <a:ext cx="2875211" cy="606408"/>
          </a:xfrm>
          <a:prstGeom prst="rect">
            <a:avLst/>
          </a:prstGeom>
        </p:spPr>
      </p:pic>
      <p:pic>
        <p:nvPicPr>
          <p:cNvPr id="25" name="Imagen 24">
            <a:extLst>
              <a:ext uri="{FF2B5EF4-FFF2-40B4-BE49-F238E27FC236}">
                <a16:creationId xmlns:a16="http://schemas.microsoft.com/office/drawing/2014/main" id="{C96EBDFF-1875-444E-A26A-D362E0F33EE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118353" y="9563100"/>
            <a:ext cx="1864847" cy="664955"/>
          </a:xfrm>
          <a:prstGeom prst="rect">
            <a:avLst/>
          </a:prstGeom>
        </p:spPr>
      </p:pic>
      <p:sp>
        <p:nvSpPr>
          <p:cNvPr id="26" name="TextBox 14">
            <a:extLst>
              <a:ext uri="{FF2B5EF4-FFF2-40B4-BE49-F238E27FC236}">
                <a16:creationId xmlns:a16="http://schemas.microsoft.com/office/drawing/2014/main" id="{E5C75D17-CCA0-417B-B3E5-0100C0BA9E8C}"/>
              </a:ext>
            </a:extLst>
          </p:cNvPr>
          <p:cNvSpPr txBox="1"/>
          <p:nvPr/>
        </p:nvSpPr>
        <p:spPr>
          <a:xfrm>
            <a:off x="11887200" y="2781300"/>
            <a:ext cx="5970809" cy="326050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lvl="1">
              <a:lnSpc>
                <a:spcPts val="5094"/>
              </a:lnSpc>
            </a:pPr>
            <a:r>
              <a:rPr lang="en-US" sz="4000" dirty="0">
                <a:solidFill>
                  <a:srgbClr val="000000"/>
                </a:solidFill>
                <a:latin typeface="Josefin Sans Regular"/>
              </a:rPr>
              <a:t>Identify and map accessible solutions in</a:t>
            </a:r>
          </a:p>
          <a:p>
            <a:pPr marL="1028700" lvl="1" indent="-571500">
              <a:lnSpc>
                <a:spcPts val="5094"/>
              </a:lnSpc>
              <a:buFont typeface="Arial" panose="020B0604020202020204" pitchFamily="34" charset="0"/>
              <a:buChar char="•"/>
            </a:pPr>
            <a:r>
              <a:rPr lang="en-US" sz="4000" dirty="0">
                <a:solidFill>
                  <a:srgbClr val="000000"/>
                </a:solidFill>
                <a:latin typeface="Josefin Sans Regular"/>
              </a:rPr>
              <a:t>Telecare</a:t>
            </a:r>
          </a:p>
          <a:p>
            <a:pPr marL="1028700" lvl="1" indent="-571500">
              <a:lnSpc>
                <a:spcPts val="5094"/>
              </a:lnSpc>
              <a:buFont typeface="Arial" panose="020B0604020202020204" pitchFamily="34" charset="0"/>
              <a:buChar char="•"/>
            </a:pPr>
            <a:r>
              <a:rPr lang="en-US" sz="4000" dirty="0">
                <a:solidFill>
                  <a:srgbClr val="000000"/>
                </a:solidFill>
                <a:latin typeface="Josefin Sans Regular"/>
              </a:rPr>
              <a:t>Teleworking</a:t>
            </a:r>
          </a:p>
          <a:p>
            <a:pPr marL="1028700" lvl="1" indent="-571500">
              <a:lnSpc>
                <a:spcPts val="5094"/>
              </a:lnSpc>
              <a:buFont typeface="Arial" panose="020B0604020202020204" pitchFamily="34" charset="0"/>
              <a:buChar char="•"/>
            </a:pPr>
            <a:r>
              <a:rPr lang="en-US" sz="4000" dirty="0">
                <a:solidFill>
                  <a:srgbClr val="000000"/>
                </a:solidFill>
                <a:latin typeface="Josefin Sans Regular"/>
              </a:rPr>
              <a:t>eLearning</a:t>
            </a:r>
          </a:p>
        </p:txBody>
      </p:sp>
      <p:pic>
        <p:nvPicPr>
          <p:cNvPr id="28" name="Imagen 27" descr="ACCESSIBILITECH Mapping Tool">
            <a:extLst>
              <a:ext uri="{FF2B5EF4-FFF2-40B4-BE49-F238E27FC236}">
                <a16:creationId xmlns:a16="http://schemas.microsoft.com/office/drawing/2014/main" id="{1715759A-4A0F-43F2-929E-1C75314F2E9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1400" y="2095500"/>
            <a:ext cx="10464800" cy="4629150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4" name="TextBox 14">
            <a:extLst>
              <a:ext uri="{FF2B5EF4-FFF2-40B4-BE49-F238E27FC236}">
                <a16:creationId xmlns:a16="http://schemas.microsoft.com/office/drawing/2014/main" id="{A57932D1-9D23-496E-A600-6DB7657281DD}"/>
              </a:ext>
            </a:extLst>
          </p:cNvPr>
          <p:cNvSpPr txBox="1"/>
          <p:nvPr/>
        </p:nvSpPr>
        <p:spPr>
          <a:xfrm>
            <a:off x="2106391" y="8430715"/>
            <a:ext cx="13362209" cy="67518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5094"/>
              </a:lnSpc>
            </a:pPr>
            <a:r>
              <a:rPr lang="en-US" sz="4800" dirty="0">
                <a:solidFill>
                  <a:srgbClr val="000000"/>
                </a:solidFill>
                <a:latin typeface="Josefin Sans Regular"/>
                <a:hlinkClick r:id="rId6"/>
              </a:rPr>
              <a:t>https://accessibilitech.accessibilitas.es/en/home/</a:t>
            </a:r>
            <a:r>
              <a:rPr lang="en-US" sz="4800" dirty="0">
                <a:solidFill>
                  <a:srgbClr val="000000"/>
                </a:solidFill>
                <a:latin typeface="Josefin Sans Regular"/>
              </a:rPr>
              <a:t> </a:t>
            </a:r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6A3AE7A8-B44C-47BB-9C65-0A305DBA3195}"/>
              </a:ext>
            </a:extLst>
          </p:cNvPr>
          <p:cNvSpPr txBox="1"/>
          <p:nvPr/>
        </p:nvSpPr>
        <p:spPr>
          <a:xfrm>
            <a:off x="1627260" y="7166094"/>
            <a:ext cx="8202540" cy="64440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>
            <a:defPPr>
              <a:defRPr lang="en-US"/>
            </a:defPPr>
            <a:lvl2pPr lvl="1">
              <a:lnSpc>
                <a:spcPts val="5094"/>
              </a:lnSpc>
              <a:defRPr sz="4000">
                <a:solidFill>
                  <a:srgbClr val="000000"/>
                </a:solidFill>
                <a:latin typeface="Josefin Sans Regular"/>
              </a:defRPr>
            </a:lvl2pPr>
          </a:lstStyle>
          <a:p>
            <a:pPr lvl="1"/>
            <a:r>
              <a:rPr lang="en-US" dirty="0"/>
              <a:t>February 2021 to January 2023</a:t>
            </a:r>
          </a:p>
        </p:txBody>
      </p:sp>
    </p:spTree>
    <p:extLst>
      <p:ext uri="{BB962C8B-B14F-4D97-AF65-F5344CB8AC3E}">
        <p14:creationId xmlns:p14="http://schemas.microsoft.com/office/powerpoint/2010/main" val="378402828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7">
            <a:extLst>
              <a:ext uri="{FF2B5EF4-FFF2-40B4-BE49-F238E27FC236}">
                <a16:creationId xmlns:a16="http://schemas.microsoft.com/office/drawing/2014/main" id="{0DD42795-4A0E-471E-9A8F-422EC9AA6F6C}"/>
              </a:ext>
            </a:extLst>
          </p:cNvPr>
          <p:cNvSpPr txBox="1"/>
          <p:nvPr/>
        </p:nvSpPr>
        <p:spPr>
          <a:xfrm>
            <a:off x="-88853" y="9539746"/>
            <a:ext cx="4191000" cy="58285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5094"/>
              </a:lnSpc>
            </a:pPr>
            <a:r>
              <a:rPr lang="en-US" sz="2400" dirty="0">
                <a:solidFill>
                  <a:schemeClr val="accent5">
                    <a:lumMod val="75000"/>
                  </a:schemeClr>
                </a:solidFill>
                <a:latin typeface="Josefin Sans Regular"/>
              </a:rPr>
              <a:t>#QualitySocialServices</a:t>
            </a:r>
          </a:p>
        </p:txBody>
      </p:sp>
      <p:pic>
        <p:nvPicPr>
          <p:cNvPr id="8" name="Picture 8">
            <a:extLst>
              <a:ext uri="{FF2B5EF4-FFF2-40B4-BE49-F238E27FC236}">
                <a16:creationId xmlns:a16="http://schemas.microsoft.com/office/drawing/2014/main" id="{78248074-03DF-4A05-8961-7815B7226321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8326189" y="9563100"/>
            <a:ext cx="2875211" cy="606408"/>
          </a:xfrm>
          <a:prstGeom prst="rect">
            <a:avLst/>
          </a:prstGeom>
        </p:spPr>
      </p:pic>
      <p:pic>
        <p:nvPicPr>
          <p:cNvPr id="9" name="Imagen 8">
            <a:extLst>
              <a:ext uri="{FF2B5EF4-FFF2-40B4-BE49-F238E27FC236}">
                <a16:creationId xmlns:a16="http://schemas.microsoft.com/office/drawing/2014/main" id="{191BD089-7C4B-4FCF-ABDE-136EB523A59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118353" y="9563100"/>
            <a:ext cx="1864847" cy="664955"/>
          </a:xfrm>
          <a:prstGeom prst="rect">
            <a:avLst/>
          </a:prstGeom>
        </p:spPr>
      </p:pic>
      <p:sp>
        <p:nvSpPr>
          <p:cNvPr id="10" name="TextBox 11">
            <a:extLst>
              <a:ext uri="{FF2B5EF4-FFF2-40B4-BE49-F238E27FC236}">
                <a16:creationId xmlns:a16="http://schemas.microsoft.com/office/drawing/2014/main" id="{B08CF56B-AFF1-42A0-9A39-88F326AB055D}"/>
              </a:ext>
            </a:extLst>
          </p:cNvPr>
          <p:cNvSpPr txBox="1"/>
          <p:nvPr/>
        </p:nvSpPr>
        <p:spPr>
          <a:xfrm>
            <a:off x="685800" y="278158"/>
            <a:ext cx="16154400" cy="116378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9872"/>
              </a:lnSpc>
            </a:pPr>
            <a:r>
              <a:rPr lang="en-US" sz="7051" dirty="0">
                <a:solidFill>
                  <a:srgbClr val="000000"/>
                </a:solidFill>
                <a:latin typeface="Oswald"/>
              </a:rPr>
              <a:t>About</a:t>
            </a:r>
          </a:p>
        </p:txBody>
      </p:sp>
      <p:pic>
        <p:nvPicPr>
          <p:cNvPr id="13" name="Picture 7">
            <a:extLst>
              <a:ext uri="{FF2B5EF4-FFF2-40B4-BE49-F238E27FC236}">
                <a16:creationId xmlns:a16="http://schemas.microsoft.com/office/drawing/2014/main" id="{22637668-F319-4534-9D18-5B24537818EC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l="8845" t="17520" r="7328" b="19856"/>
          <a:stretch>
            <a:fillRect/>
          </a:stretch>
        </p:blipFill>
        <p:spPr>
          <a:xfrm>
            <a:off x="13811223" y="0"/>
            <a:ext cx="4476777" cy="2170819"/>
          </a:xfrm>
          <a:prstGeom prst="rect">
            <a:avLst/>
          </a:prstGeom>
        </p:spPr>
      </p:pic>
      <p:pic>
        <p:nvPicPr>
          <p:cNvPr id="16" name="Imagen 15">
            <a:extLst>
              <a:ext uri="{FF2B5EF4-FFF2-40B4-BE49-F238E27FC236}">
                <a16:creationId xmlns:a16="http://schemas.microsoft.com/office/drawing/2014/main" id="{55A7E584-0D0D-6439-B4D7-9A702A4F44F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43200" y="96502"/>
            <a:ext cx="4024375" cy="1434985"/>
          </a:xfrm>
          <a:prstGeom prst="rect">
            <a:avLst/>
          </a:prstGeom>
        </p:spPr>
      </p:pic>
      <p:pic>
        <p:nvPicPr>
          <p:cNvPr id="19" name="Imagen 18">
            <a:extLst>
              <a:ext uri="{FF2B5EF4-FFF2-40B4-BE49-F238E27FC236}">
                <a16:creationId xmlns:a16="http://schemas.microsoft.com/office/drawing/2014/main" id="{08C8ED88-D3A3-5C2F-0455-B76FE5C26190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3111" t="13550" r="2114"/>
          <a:stretch/>
        </p:blipFill>
        <p:spPr>
          <a:xfrm>
            <a:off x="0" y="1349831"/>
            <a:ext cx="12954000" cy="8251369"/>
          </a:xfrm>
          <a:prstGeom prst="rect">
            <a:avLst/>
          </a:prstGeom>
        </p:spPr>
      </p:pic>
      <p:sp>
        <p:nvSpPr>
          <p:cNvPr id="20" name="CuadroTexto 19">
            <a:extLst>
              <a:ext uri="{FF2B5EF4-FFF2-40B4-BE49-F238E27FC236}">
                <a16:creationId xmlns:a16="http://schemas.microsoft.com/office/drawing/2014/main" id="{5141DD22-CD16-6E8B-02C1-336BB66E3AA4}"/>
              </a:ext>
            </a:extLst>
          </p:cNvPr>
          <p:cNvSpPr txBox="1"/>
          <p:nvPr/>
        </p:nvSpPr>
        <p:spPr>
          <a:xfrm>
            <a:off x="13106400" y="2288463"/>
            <a:ext cx="5181600" cy="64940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3200" b="1" dirty="0"/>
              <a:t>February 2021 to January 2023</a:t>
            </a:r>
          </a:p>
          <a:p>
            <a:endParaRPr lang="en-GB" sz="3200" b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3200" b="1" dirty="0"/>
              <a:t>Contributing to the future AccessibleEU centre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GB" sz="3200" b="1" dirty="0"/>
              <a:t>Learnings &amp; recommendations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GB" sz="3200" b="1" dirty="0"/>
              <a:t>Mapping Tool on solutions 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GB" sz="3200" b="1" dirty="0"/>
              <a:t>Awareness-raising materials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GB" sz="3200" b="1" dirty="0"/>
              <a:t>Creating synergies</a:t>
            </a:r>
          </a:p>
          <a:p>
            <a:pPr lvl="1"/>
            <a:endParaRPr lang="en-GB" sz="3200" b="1" dirty="0"/>
          </a:p>
        </p:txBody>
      </p:sp>
    </p:spTree>
    <p:extLst>
      <p:ext uri="{BB962C8B-B14F-4D97-AF65-F5344CB8AC3E}">
        <p14:creationId xmlns:p14="http://schemas.microsoft.com/office/powerpoint/2010/main" val="378570489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 rot="-5400000">
            <a:off x="-4631079" y="5378332"/>
            <a:ext cx="9539745" cy="277589"/>
            <a:chOff x="0" y="0"/>
            <a:chExt cx="4022673" cy="517899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4022673" cy="517899"/>
            </a:xfrm>
            <a:custGeom>
              <a:avLst/>
              <a:gdLst/>
              <a:ahLst/>
              <a:cxnLst/>
              <a:rect l="l" t="t" r="r" b="b"/>
              <a:pathLst>
                <a:path w="4022673" h="517899">
                  <a:moveTo>
                    <a:pt x="0" y="0"/>
                  </a:moveTo>
                  <a:lnTo>
                    <a:pt x="4022673" y="0"/>
                  </a:lnTo>
                  <a:lnTo>
                    <a:pt x="4022673" y="517899"/>
                  </a:lnTo>
                  <a:lnTo>
                    <a:pt x="0" y="517899"/>
                  </a:lnTo>
                  <a:close/>
                </a:path>
              </a:pathLst>
            </a:custGeom>
            <a:solidFill>
              <a:srgbClr val="D72B60"/>
            </a:solidFill>
          </p:spPr>
        </p:sp>
      </p:grpSp>
      <p:pic>
        <p:nvPicPr>
          <p:cNvPr id="7" name="Picture 7"/>
          <p:cNvPicPr>
            <a:picLocks noChangeAspect="1"/>
          </p:cNvPicPr>
          <p:nvPr/>
        </p:nvPicPr>
        <p:blipFill>
          <a:blip r:embed="rId2"/>
          <a:srcRect l="8845" t="17520" r="7328" b="19856"/>
          <a:stretch>
            <a:fillRect/>
          </a:stretch>
        </p:blipFill>
        <p:spPr>
          <a:xfrm>
            <a:off x="14726034" y="0"/>
            <a:ext cx="3561966" cy="1727221"/>
          </a:xfrm>
          <a:prstGeom prst="rect">
            <a:avLst/>
          </a:prstGeom>
        </p:spPr>
      </p:pic>
      <p:grpSp>
        <p:nvGrpSpPr>
          <p:cNvPr id="4" name="Group 4"/>
          <p:cNvGrpSpPr/>
          <p:nvPr/>
        </p:nvGrpSpPr>
        <p:grpSpPr>
          <a:xfrm rot="16200000">
            <a:off x="-1053119" y="1114617"/>
            <a:ext cx="2566759" cy="460522"/>
            <a:chOff x="0" y="0"/>
            <a:chExt cx="6898800" cy="1570990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1863090" cy="1570990"/>
            </a:xfrm>
            <a:custGeom>
              <a:avLst/>
              <a:gdLst/>
              <a:ahLst/>
              <a:cxnLst/>
              <a:rect l="l" t="t" r="r" b="b"/>
              <a:pathLst>
                <a:path w="1863090" h="1570990">
                  <a:moveTo>
                    <a:pt x="956310" y="0"/>
                  </a:moveTo>
                  <a:lnTo>
                    <a:pt x="906780" y="0"/>
                  </a:lnTo>
                  <a:lnTo>
                    <a:pt x="0" y="1570990"/>
                  </a:lnTo>
                  <a:lnTo>
                    <a:pt x="49530" y="1570990"/>
                  </a:lnTo>
                  <a:lnTo>
                    <a:pt x="901700" y="1570990"/>
                  </a:lnTo>
                  <a:lnTo>
                    <a:pt x="951230" y="1570990"/>
                  </a:lnTo>
                  <a:lnTo>
                    <a:pt x="1813560" y="1570990"/>
                  </a:lnTo>
                  <a:lnTo>
                    <a:pt x="1863090" y="1570990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6" name="Freeform 6"/>
            <p:cNvSpPr/>
            <p:nvPr/>
          </p:nvSpPr>
          <p:spPr>
            <a:xfrm>
              <a:off x="906780" y="0"/>
              <a:ext cx="5992020" cy="1570990"/>
            </a:xfrm>
            <a:custGeom>
              <a:avLst/>
              <a:gdLst/>
              <a:ahLst/>
              <a:cxnLst/>
              <a:rect l="l" t="t" r="r" b="b"/>
              <a:pathLst>
                <a:path w="5992020" h="1570990">
                  <a:moveTo>
                    <a:pt x="5085240" y="0"/>
                  </a:moveTo>
                  <a:lnTo>
                    <a:pt x="0" y="0"/>
                  </a:lnTo>
                  <a:lnTo>
                    <a:pt x="906780" y="1570990"/>
                  </a:lnTo>
                  <a:lnTo>
                    <a:pt x="5992020" y="1570990"/>
                  </a:lnTo>
                  <a:close/>
                </a:path>
              </a:pathLst>
            </a:custGeom>
            <a:solidFill>
              <a:srgbClr val="FFFFFF"/>
            </a:solidFill>
          </p:spPr>
        </p:sp>
      </p:grpSp>
      <p:sp>
        <p:nvSpPr>
          <p:cNvPr id="8" name="TextBox 7">
            <a:extLst>
              <a:ext uri="{FF2B5EF4-FFF2-40B4-BE49-F238E27FC236}">
                <a16:creationId xmlns:a16="http://schemas.microsoft.com/office/drawing/2014/main" id="{068B8922-51B4-412D-1D10-D6FCA25ECEA6}"/>
              </a:ext>
            </a:extLst>
          </p:cNvPr>
          <p:cNvSpPr txBox="1"/>
          <p:nvPr/>
        </p:nvSpPr>
        <p:spPr>
          <a:xfrm>
            <a:off x="-88853" y="9539746"/>
            <a:ext cx="4191000" cy="58285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5094"/>
              </a:lnSpc>
            </a:pPr>
            <a:r>
              <a:rPr lang="en-US" sz="2400" dirty="0">
                <a:solidFill>
                  <a:schemeClr val="accent5">
                    <a:lumMod val="75000"/>
                  </a:schemeClr>
                </a:solidFill>
                <a:latin typeface="Josefin Sans Regular"/>
              </a:rPr>
              <a:t>#QualitySocialServices</a:t>
            </a:r>
          </a:p>
        </p:txBody>
      </p:sp>
      <p:pic>
        <p:nvPicPr>
          <p:cNvPr id="24" name="Picture 8">
            <a:extLst>
              <a:ext uri="{FF2B5EF4-FFF2-40B4-BE49-F238E27FC236}">
                <a16:creationId xmlns:a16="http://schemas.microsoft.com/office/drawing/2014/main" id="{D2C7251C-698A-4AE0-933D-C66B8AA2E4FF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8326189" y="9563100"/>
            <a:ext cx="2875211" cy="606408"/>
          </a:xfrm>
          <a:prstGeom prst="rect">
            <a:avLst/>
          </a:prstGeom>
        </p:spPr>
      </p:pic>
      <p:pic>
        <p:nvPicPr>
          <p:cNvPr id="25" name="Imagen 24">
            <a:extLst>
              <a:ext uri="{FF2B5EF4-FFF2-40B4-BE49-F238E27FC236}">
                <a16:creationId xmlns:a16="http://schemas.microsoft.com/office/drawing/2014/main" id="{C96EBDFF-1875-444E-A26A-D362E0F33EE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118353" y="9563100"/>
            <a:ext cx="1864847" cy="664955"/>
          </a:xfrm>
          <a:prstGeom prst="rect">
            <a:avLst/>
          </a:prstGeom>
        </p:spPr>
      </p:pic>
      <p:sp>
        <p:nvSpPr>
          <p:cNvPr id="14" name="TextBox 14">
            <a:extLst>
              <a:ext uri="{FF2B5EF4-FFF2-40B4-BE49-F238E27FC236}">
                <a16:creationId xmlns:a16="http://schemas.microsoft.com/office/drawing/2014/main" id="{EE222838-033A-4A5C-AD4F-0AA66C77D431}"/>
              </a:ext>
            </a:extLst>
          </p:cNvPr>
          <p:cNvSpPr txBox="1"/>
          <p:nvPr/>
        </p:nvSpPr>
        <p:spPr>
          <a:xfrm>
            <a:off x="457200" y="1866900"/>
            <a:ext cx="7013273" cy="573810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685800" indent="-685800">
              <a:lnSpc>
                <a:spcPts val="5094"/>
              </a:lnSpc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en-US" sz="4800" dirty="0">
                <a:solidFill>
                  <a:srgbClr val="000000"/>
                </a:solidFill>
                <a:latin typeface="Josefin Sans Regular"/>
              </a:rPr>
              <a:t>Register in </a:t>
            </a:r>
          </a:p>
          <a:p>
            <a:pPr>
              <a:lnSpc>
                <a:spcPts val="5094"/>
              </a:lnSpc>
              <a:spcAft>
                <a:spcPts val="1800"/>
              </a:spcAft>
            </a:pPr>
            <a:r>
              <a:rPr lang="en-US" sz="4800" dirty="0">
                <a:solidFill>
                  <a:srgbClr val="000000"/>
                </a:solidFill>
                <a:latin typeface="Josefin Sans Regular"/>
              </a:rPr>
              <a:t>	ACCESSIBILITECH</a:t>
            </a:r>
          </a:p>
          <a:p>
            <a:pPr>
              <a:lnSpc>
                <a:spcPts val="5094"/>
              </a:lnSpc>
              <a:spcAft>
                <a:spcPts val="1800"/>
              </a:spcAft>
            </a:pPr>
            <a:r>
              <a:rPr lang="en-US" sz="4800" dirty="0">
                <a:solidFill>
                  <a:srgbClr val="000000"/>
                </a:solidFill>
                <a:latin typeface="Josefin Sans Regular"/>
              </a:rPr>
              <a:t>	Mapping Tool your </a:t>
            </a:r>
          </a:p>
          <a:p>
            <a:pPr marL="1143000" lvl="1" indent="-685800">
              <a:lnSpc>
                <a:spcPts val="5094"/>
              </a:lnSpc>
              <a:spcAft>
                <a:spcPts val="1200"/>
              </a:spcAft>
              <a:buFont typeface="Wingdings" panose="05000000000000000000" pitchFamily="2" charset="2"/>
              <a:buChar char="Ø"/>
            </a:pPr>
            <a:r>
              <a:rPr lang="en-US" sz="4400" dirty="0">
                <a:solidFill>
                  <a:srgbClr val="000000"/>
                </a:solidFill>
                <a:latin typeface="Josefin Sans Regular"/>
              </a:rPr>
              <a:t>Projects</a:t>
            </a:r>
          </a:p>
          <a:p>
            <a:pPr marL="1143000" lvl="1" indent="-685800">
              <a:lnSpc>
                <a:spcPts val="5094"/>
              </a:lnSpc>
              <a:spcAft>
                <a:spcPts val="1200"/>
              </a:spcAft>
              <a:buFont typeface="Wingdings" panose="05000000000000000000" pitchFamily="2" charset="2"/>
              <a:buChar char="Ø"/>
            </a:pPr>
            <a:r>
              <a:rPr lang="en-US" sz="4400" dirty="0">
                <a:solidFill>
                  <a:srgbClr val="000000"/>
                </a:solidFill>
                <a:latin typeface="Josefin Sans Regular"/>
              </a:rPr>
              <a:t>Solutions</a:t>
            </a:r>
          </a:p>
          <a:p>
            <a:pPr marL="1143000" lvl="1" indent="-685800">
              <a:lnSpc>
                <a:spcPts val="5094"/>
              </a:lnSpc>
              <a:spcAft>
                <a:spcPts val="1200"/>
              </a:spcAft>
              <a:buFont typeface="Wingdings" panose="05000000000000000000" pitchFamily="2" charset="2"/>
              <a:buChar char="Ø"/>
            </a:pPr>
            <a:r>
              <a:rPr lang="en-US" sz="4400" dirty="0">
                <a:solidFill>
                  <a:srgbClr val="000000"/>
                </a:solidFill>
                <a:latin typeface="Josefin Sans Regular"/>
              </a:rPr>
              <a:t>Service</a:t>
            </a:r>
          </a:p>
          <a:p>
            <a:pPr marL="1143000" lvl="1" indent="-685800">
              <a:lnSpc>
                <a:spcPts val="5094"/>
              </a:lnSpc>
              <a:spcAft>
                <a:spcPts val="1200"/>
              </a:spcAft>
              <a:buFont typeface="Wingdings" panose="05000000000000000000" pitchFamily="2" charset="2"/>
              <a:buChar char="Ø"/>
            </a:pPr>
            <a:r>
              <a:rPr lang="en-US" sz="4400" dirty="0">
                <a:solidFill>
                  <a:srgbClr val="000000"/>
                </a:solidFill>
                <a:latin typeface="Josefin Sans Regular"/>
              </a:rPr>
              <a:t>Product</a:t>
            </a:r>
          </a:p>
        </p:txBody>
      </p:sp>
      <p:sp>
        <p:nvSpPr>
          <p:cNvPr id="16" name="TextBox 14">
            <a:extLst>
              <a:ext uri="{FF2B5EF4-FFF2-40B4-BE49-F238E27FC236}">
                <a16:creationId xmlns:a16="http://schemas.microsoft.com/office/drawing/2014/main" id="{65491137-0E34-44AD-97ED-2E4C4BA73AC2}"/>
              </a:ext>
            </a:extLst>
          </p:cNvPr>
          <p:cNvSpPr txBox="1"/>
          <p:nvPr/>
        </p:nvSpPr>
        <p:spPr>
          <a:xfrm>
            <a:off x="685800" y="8506915"/>
            <a:ext cx="16687800" cy="67518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5094"/>
              </a:lnSpc>
            </a:pPr>
            <a:r>
              <a:rPr lang="en-US" sz="4800" dirty="0">
                <a:solidFill>
                  <a:srgbClr val="000000"/>
                </a:solidFill>
                <a:latin typeface="Josefin Sans Regular"/>
                <a:hlinkClick r:id="rId5"/>
              </a:rPr>
              <a:t>https://mappingtool.projects-espaciainserta.com/new-project</a:t>
            </a:r>
            <a:r>
              <a:rPr lang="en-US" sz="4800" dirty="0">
                <a:solidFill>
                  <a:srgbClr val="000000"/>
                </a:solidFill>
                <a:latin typeface="Josefin Sans Regular"/>
              </a:rPr>
              <a:t> </a:t>
            </a:r>
          </a:p>
        </p:txBody>
      </p:sp>
      <p:pic>
        <p:nvPicPr>
          <p:cNvPr id="15" name="Imagen 14" descr="Project registration Form">
            <a:extLst>
              <a:ext uri="{FF2B5EF4-FFF2-40B4-BE49-F238E27FC236}">
                <a16:creationId xmlns:a16="http://schemas.microsoft.com/office/drawing/2014/main" id="{D0238595-8760-4838-B9BF-84AA84B7C90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53407" y="876300"/>
            <a:ext cx="5529193" cy="7226444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40884317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7">
            <a:extLst>
              <a:ext uri="{FF2B5EF4-FFF2-40B4-BE49-F238E27FC236}">
                <a16:creationId xmlns:a16="http://schemas.microsoft.com/office/drawing/2014/main" id="{0DD42795-4A0E-471E-9A8F-422EC9AA6F6C}"/>
              </a:ext>
            </a:extLst>
          </p:cNvPr>
          <p:cNvSpPr txBox="1"/>
          <p:nvPr/>
        </p:nvSpPr>
        <p:spPr>
          <a:xfrm>
            <a:off x="-88853" y="9539746"/>
            <a:ext cx="4191000" cy="58285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5094"/>
              </a:lnSpc>
            </a:pPr>
            <a:r>
              <a:rPr lang="en-US" sz="2400" dirty="0">
                <a:solidFill>
                  <a:schemeClr val="accent5">
                    <a:lumMod val="75000"/>
                  </a:schemeClr>
                </a:solidFill>
                <a:latin typeface="Josefin Sans Regular"/>
              </a:rPr>
              <a:t>#QualitySocialServices</a:t>
            </a:r>
          </a:p>
        </p:txBody>
      </p:sp>
      <p:pic>
        <p:nvPicPr>
          <p:cNvPr id="8" name="Picture 8">
            <a:extLst>
              <a:ext uri="{FF2B5EF4-FFF2-40B4-BE49-F238E27FC236}">
                <a16:creationId xmlns:a16="http://schemas.microsoft.com/office/drawing/2014/main" id="{78248074-03DF-4A05-8961-7815B7226321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8326189" y="9563100"/>
            <a:ext cx="2875211" cy="606408"/>
          </a:xfrm>
          <a:prstGeom prst="rect">
            <a:avLst/>
          </a:prstGeom>
        </p:spPr>
      </p:pic>
      <p:pic>
        <p:nvPicPr>
          <p:cNvPr id="9" name="Imagen 8">
            <a:extLst>
              <a:ext uri="{FF2B5EF4-FFF2-40B4-BE49-F238E27FC236}">
                <a16:creationId xmlns:a16="http://schemas.microsoft.com/office/drawing/2014/main" id="{191BD089-7C4B-4FCF-ABDE-136EB523A59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118353" y="9563100"/>
            <a:ext cx="1864847" cy="664955"/>
          </a:xfrm>
          <a:prstGeom prst="rect">
            <a:avLst/>
          </a:prstGeom>
        </p:spPr>
      </p:pic>
      <p:sp>
        <p:nvSpPr>
          <p:cNvPr id="10" name="TextBox 11">
            <a:extLst>
              <a:ext uri="{FF2B5EF4-FFF2-40B4-BE49-F238E27FC236}">
                <a16:creationId xmlns:a16="http://schemas.microsoft.com/office/drawing/2014/main" id="{B08CF56B-AFF1-42A0-9A39-88F326AB055D}"/>
              </a:ext>
            </a:extLst>
          </p:cNvPr>
          <p:cNvSpPr txBox="1"/>
          <p:nvPr/>
        </p:nvSpPr>
        <p:spPr>
          <a:xfrm>
            <a:off x="1091184" y="952500"/>
            <a:ext cx="16154400" cy="116378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9872"/>
              </a:lnSpc>
            </a:pPr>
            <a:r>
              <a:rPr lang="en-US" sz="7051" dirty="0">
                <a:solidFill>
                  <a:srgbClr val="000000"/>
                </a:solidFill>
                <a:latin typeface="Oswald"/>
              </a:rPr>
              <a:t>Join                    ’s Mapping Tool </a:t>
            </a:r>
          </a:p>
        </p:txBody>
      </p:sp>
      <p:sp>
        <p:nvSpPr>
          <p:cNvPr id="11" name="TextBox 14">
            <a:extLst>
              <a:ext uri="{FF2B5EF4-FFF2-40B4-BE49-F238E27FC236}">
                <a16:creationId xmlns:a16="http://schemas.microsoft.com/office/drawing/2014/main" id="{539F21F4-F424-48BA-87AB-087A77D4BD1D}"/>
              </a:ext>
            </a:extLst>
          </p:cNvPr>
          <p:cNvSpPr txBox="1"/>
          <p:nvPr/>
        </p:nvSpPr>
        <p:spPr>
          <a:xfrm>
            <a:off x="706089" y="3532335"/>
            <a:ext cx="11866911" cy="290656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685800" indent="-685800">
              <a:lnSpc>
                <a:spcPts val="5094"/>
              </a:lnSpc>
              <a:spcBef>
                <a:spcPts val="1800"/>
              </a:spcBef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en-US" sz="4800" dirty="0">
                <a:solidFill>
                  <a:srgbClr val="000000"/>
                </a:solidFill>
                <a:latin typeface="Josefin Sans Regular"/>
              </a:rPr>
              <a:t>Showcase for your products and services</a:t>
            </a:r>
          </a:p>
          <a:p>
            <a:pPr marL="685800" indent="-685800">
              <a:lnSpc>
                <a:spcPts val="5094"/>
              </a:lnSpc>
              <a:spcBef>
                <a:spcPts val="1800"/>
              </a:spcBef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en-US" sz="4800" dirty="0">
                <a:solidFill>
                  <a:srgbClr val="000000"/>
                </a:solidFill>
                <a:latin typeface="Josefin Sans Regular"/>
              </a:rPr>
              <a:t>Manual feed &gt; market niche.</a:t>
            </a:r>
          </a:p>
          <a:p>
            <a:pPr marL="685800" indent="-685800">
              <a:lnSpc>
                <a:spcPts val="5094"/>
              </a:lnSpc>
              <a:spcBef>
                <a:spcPts val="1800"/>
              </a:spcBef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en-US" sz="4800" dirty="0">
                <a:solidFill>
                  <a:srgbClr val="000000"/>
                </a:solidFill>
                <a:latin typeface="Josefin Sans Regular"/>
              </a:rPr>
              <a:t>Reliable source of information</a:t>
            </a: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82ED57B9-D9D4-4BDF-971A-26DB684613C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030201" y="3238500"/>
            <a:ext cx="4916424" cy="3772781"/>
          </a:xfrm>
          <a:prstGeom prst="rect">
            <a:avLst/>
          </a:prstGeom>
        </p:spPr>
      </p:pic>
      <p:pic>
        <p:nvPicPr>
          <p:cNvPr id="13" name="Picture 7">
            <a:extLst>
              <a:ext uri="{FF2B5EF4-FFF2-40B4-BE49-F238E27FC236}">
                <a16:creationId xmlns:a16="http://schemas.microsoft.com/office/drawing/2014/main" id="{22637668-F319-4534-9D18-5B24537818EC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 l="8845" t="17520" r="7328" b="19856"/>
          <a:stretch>
            <a:fillRect/>
          </a:stretch>
        </p:blipFill>
        <p:spPr>
          <a:xfrm>
            <a:off x="13811223" y="0"/>
            <a:ext cx="4476777" cy="2170819"/>
          </a:xfrm>
          <a:prstGeom prst="rect">
            <a:avLst/>
          </a:prstGeom>
        </p:spPr>
      </p:pic>
      <p:pic>
        <p:nvPicPr>
          <p:cNvPr id="2" name="Imagen 1">
            <a:extLst>
              <a:ext uri="{FF2B5EF4-FFF2-40B4-BE49-F238E27FC236}">
                <a16:creationId xmlns:a16="http://schemas.microsoft.com/office/drawing/2014/main" id="{33AB0F74-B90C-5B67-D941-43879833BD0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38400" y="952500"/>
            <a:ext cx="4024375" cy="1434985"/>
          </a:xfrm>
          <a:prstGeom prst="rect">
            <a:avLst/>
          </a:prstGeom>
        </p:spPr>
      </p:pic>
      <p:sp>
        <p:nvSpPr>
          <p:cNvPr id="12" name="CuadroTexto 11">
            <a:extLst>
              <a:ext uri="{FF2B5EF4-FFF2-40B4-BE49-F238E27FC236}">
                <a16:creationId xmlns:a16="http://schemas.microsoft.com/office/drawing/2014/main" id="{16335F8A-27DF-4558-8E75-64AA84FF4AD3}"/>
              </a:ext>
            </a:extLst>
          </p:cNvPr>
          <p:cNvSpPr txBox="1"/>
          <p:nvPr/>
        </p:nvSpPr>
        <p:spPr>
          <a:xfrm>
            <a:off x="1295400" y="7734301"/>
            <a:ext cx="14478000" cy="67518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>
            <a:defPPr>
              <a:defRPr lang="en-US"/>
            </a:defPPr>
            <a:lvl1pPr marL="685800" indent="-685800">
              <a:lnSpc>
                <a:spcPts val="5094"/>
              </a:lnSpc>
              <a:spcBef>
                <a:spcPts val="1800"/>
              </a:spcBef>
              <a:spcAft>
                <a:spcPts val="1800"/>
              </a:spcAft>
              <a:buFont typeface="Arial" panose="020B0604020202020204" pitchFamily="34" charset="0"/>
              <a:buChar char="•"/>
              <a:defRPr sz="4800">
                <a:solidFill>
                  <a:srgbClr val="000000"/>
                </a:solidFill>
                <a:latin typeface="Josefin Sans Regular"/>
              </a:defRPr>
            </a:lvl1pPr>
          </a:lstStyle>
          <a:p>
            <a:pPr marL="0" indent="0">
              <a:buNone/>
            </a:pPr>
            <a:r>
              <a:rPr lang="es-ES" dirty="0">
                <a:hlinkClick r:id="rId6"/>
              </a:rPr>
              <a:t>https://mappingtool.projects-espaciainserta.com/tool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59823732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 rot="-5400000">
            <a:off x="-4631079" y="5378332"/>
            <a:ext cx="9539745" cy="277589"/>
            <a:chOff x="0" y="0"/>
            <a:chExt cx="4022673" cy="517899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4022673" cy="517899"/>
            </a:xfrm>
            <a:custGeom>
              <a:avLst/>
              <a:gdLst/>
              <a:ahLst/>
              <a:cxnLst/>
              <a:rect l="l" t="t" r="r" b="b"/>
              <a:pathLst>
                <a:path w="4022673" h="517899">
                  <a:moveTo>
                    <a:pt x="0" y="0"/>
                  </a:moveTo>
                  <a:lnTo>
                    <a:pt x="4022673" y="0"/>
                  </a:lnTo>
                  <a:lnTo>
                    <a:pt x="4022673" y="517899"/>
                  </a:lnTo>
                  <a:lnTo>
                    <a:pt x="0" y="517899"/>
                  </a:lnTo>
                  <a:close/>
                </a:path>
              </a:pathLst>
            </a:custGeom>
            <a:solidFill>
              <a:srgbClr val="D72B60"/>
            </a:solidFill>
          </p:spPr>
        </p:sp>
      </p:grpSp>
      <p:pic>
        <p:nvPicPr>
          <p:cNvPr id="7" name="Picture 7"/>
          <p:cNvPicPr>
            <a:picLocks noChangeAspect="1"/>
          </p:cNvPicPr>
          <p:nvPr/>
        </p:nvPicPr>
        <p:blipFill>
          <a:blip r:embed="rId2"/>
          <a:srcRect l="8845" t="17520" r="7328" b="19856"/>
          <a:stretch>
            <a:fillRect/>
          </a:stretch>
        </p:blipFill>
        <p:spPr>
          <a:xfrm>
            <a:off x="14726034" y="0"/>
            <a:ext cx="3561966" cy="1727221"/>
          </a:xfrm>
          <a:prstGeom prst="rect">
            <a:avLst/>
          </a:prstGeom>
        </p:spPr>
      </p:pic>
      <p:grpSp>
        <p:nvGrpSpPr>
          <p:cNvPr id="4" name="Group 4"/>
          <p:cNvGrpSpPr/>
          <p:nvPr/>
        </p:nvGrpSpPr>
        <p:grpSpPr>
          <a:xfrm rot="16200000">
            <a:off x="-1053119" y="1114617"/>
            <a:ext cx="2566759" cy="460522"/>
            <a:chOff x="0" y="0"/>
            <a:chExt cx="6898800" cy="1570990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1863090" cy="1570990"/>
            </a:xfrm>
            <a:custGeom>
              <a:avLst/>
              <a:gdLst/>
              <a:ahLst/>
              <a:cxnLst/>
              <a:rect l="l" t="t" r="r" b="b"/>
              <a:pathLst>
                <a:path w="1863090" h="1570990">
                  <a:moveTo>
                    <a:pt x="956310" y="0"/>
                  </a:moveTo>
                  <a:lnTo>
                    <a:pt x="906780" y="0"/>
                  </a:lnTo>
                  <a:lnTo>
                    <a:pt x="0" y="1570990"/>
                  </a:lnTo>
                  <a:lnTo>
                    <a:pt x="49530" y="1570990"/>
                  </a:lnTo>
                  <a:lnTo>
                    <a:pt x="901700" y="1570990"/>
                  </a:lnTo>
                  <a:lnTo>
                    <a:pt x="951230" y="1570990"/>
                  </a:lnTo>
                  <a:lnTo>
                    <a:pt x="1813560" y="1570990"/>
                  </a:lnTo>
                  <a:lnTo>
                    <a:pt x="1863090" y="1570990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6" name="Freeform 6"/>
            <p:cNvSpPr/>
            <p:nvPr/>
          </p:nvSpPr>
          <p:spPr>
            <a:xfrm>
              <a:off x="906780" y="0"/>
              <a:ext cx="5992020" cy="1570990"/>
            </a:xfrm>
            <a:custGeom>
              <a:avLst/>
              <a:gdLst/>
              <a:ahLst/>
              <a:cxnLst/>
              <a:rect l="l" t="t" r="r" b="b"/>
              <a:pathLst>
                <a:path w="5992020" h="1570990">
                  <a:moveTo>
                    <a:pt x="5085240" y="0"/>
                  </a:moveTo>
                  <a:lnTo>
                    <a:pt x="0" y="0"/>
                  </a:lnTo>
                  <a:lnTo>
                    <a:pt x="906780" y="1570990"/>
                  </a:lnTo>
                  <a:lnTo>
                    <a:pt x="5992020" y="1570990"/>
                  </a:lnTo>
                  <a:close/>
                </a:path>
              </a:pathLst>
            </a:custGeom>
            <a:solidFill>
              <a:srgbClr val="FFFFFF"/>
            </a:solidFill>
          </p:spPr>
        </p:sp>
      </p:grpSp>
      <p:sp>
        <p:nvSpPr>
          <p:cNvPr id="8" name="TextBox 7">
            <a:extLst>
              <a:ext uri="{FF2B5EF4-FFF2-40B4-BE49-F238E27FC236}">
                <a16:creationId xmlns:a16="http://schemas.microsoft.com/office/drawing/2014/main" id="{068B8922-51B4-412D-1D10-D6FCA25ECEA6}"/>
              </a:ext>
            </a:extLst>
          </p:cNvPr>
          <p:cNvSpPr txBox="1"/>
          <p:nvPr/>
        </p:nvSpPr>
        <p:spPr>
          <a:xfrm>
            <a:off x="-88853" y="9539746"/>
            <a:ext cx="4191000" cy="58285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5094"/>
              </a:lnSpc>
            </a:pPr>
            <a:r>
              <a:rPr lang="en-US" sz="2400" dirty="0">
                <a:solidFill>
                  <a:schemeClr val="accent5">
                    <a:lumMod val="75000"/>
                  </a:schemeClr>
                </a:solidFill>
                <a:latin typeface="Josefin Sans Regular"/>
              </a:rPr>
              <a:t>#QualitySocialServices</a:t>
            </a:r>
          </a:p>
        </p:txBody>
      </p:sp>
      <p:pic>
        <p:nvPicPr>
          <p:cNvPr id="20" name="Picture 8">
            <a:extLst>
              <a:ext uri="{FF2B5EF4-FFF2-40B4-BE49-F238E27FC236}">
                <a16:creationId xmlns:a16="http://schemas.microsoft.com/office/drawing/2014/main" id="{2E513E0F-77D5-44F1-AAFE-065E09E0DE33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8326189" y="9563100"/>
            <a:ext cx="2875211" cy="606408"/>
          </a:xfrm>
          <a:prstGeom prst="rect">
            <a:avLst/>
          </a:prstGeom>
        </p:spPr>
      </p:pic>
      <p:pic>
        <p:nvPicPr>
          <p:cNvPr id="22" name="Imagen 21">
            <a:extLst>
              <a:ext uri="{FF2B5EF4-FFF2-40B4-BE49-F238E27FC236}">
                <a16:creationId xmlns:a16="http://schemas.microsoft.com/office/drawing/2014/main" id="{B4EAA06A-922B-47D9-93EA-9AB76D5672A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118353" y="9563100"/>
            <a:ext cx="1864847" cy="664955"/>
          </a:xfrm>
          <a:prstGeom prst="rect">
            <a:avLst/>
          </a:prstGeom>
        </p:spPr>
      </p:pic>
      <p:sp>
        <p:nvSpPr>
          <p:cNvPr id="13" name="TextBox 11">
            <a:extLst>
              <a:ext uri="{FF2B5EF4-FFF2-40B4-BE49-F238E27FC236}">
                <a16:creationId xmlns:a16="http://schemas.microsoft.com/office/drawing/2014/main" id="{643D333A-631C-4E0C-9113-145FDE9BB8B5}"/>
              </a:ext>
            </a:extLst>
          </p:cNvPr>
          <p:cNvSpPr txBox="1"/>
          <p:nvPr/>
        </p:nvSpPr>
        <p:spPr>
          <a:xfrm>
            <a:off x="1219200" y="342899"/>
            <a:ext cx="12268200" cy="113223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9872"/>
              </a:lnSpc>
            </a:pPr>
            <a:r>
              <a:rPr lang="en-US" sz="6000" dirty="0">
                <a:solidFill>
                  <a:srgbClr val="000000"/>
                </a:solidFill>
                <a:latin typeface="Oswald"/>
              </a:rPr>
              <a:t>ACCESSIBILITECH PROJECT’S OBJEVTIVES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673D250E-9887-4272-9227-49D951521724}"/>
              </a:ext>
            </a:extLst>
          </p:cNvPr>
          <p:cNvSpPr txBox="1"/>
          <p:nvPr/>
        </p:nvSpPr>
        <p:spPr>
          <a:xfrm>
            <a:off x="1066801" y="2309682"/>
            <a:ext cx="12572999" cy="568424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685800" indent="-685800">
              <a:lnSpc>
                <a:spcPts val="5094"/>
              </a:lnSpc>
              <a:spcAft>
                <a:spcPts val="2400"/>
              </a:spcAft>
              <a:buFont typeface="Arial" panose="020B0604020202020204" pitchFamily="34" charset="0"/>
              <a:buChar char="•"/>
            </a:pPr>
            <a:r>
              <a:rPr lang="en-US" sz="4548" dirty="0">
                <a:solidFill>
                  <a:srgbClr val="000000"/>
                </a:solidFill>
                <a:latin typeface="Josefin Sans Regular"/>
              </a:rPr>
              <a:t>Raise awareness on accessible technology</a:t>
            </a:r>
          </a:p>
          <a:p>
            <a:pPr marL="1600200" lvl="2" indent="-685800">
              <a:lnSpc>
                <a:spcPts val="5094"/>
              </a:lnSpc>
              <a:spcAft>
                <a:spcPts val="3000"/>
              </a:spcAft>
              <a:buFont typeface="Wingdings" panose="05000000000000000000" pitchFamily="2" charset="2"/>
              <a:buChar char="Ø"/>
            </a:pPr>
            <a:r>
              <a:rPr lang="en-US" sz="4000" dirty="0">
                <a:solidFill>
                  <a:srgbClr val="000000"/>
                </a:solidFill>
                <a:latin typeface="Josefin Sans Regular"/>
              </a:rPr>
              <a:t>Workshops.</a:t>
            </a:r>
          </a:p>
          <a:p>
            <a:pPr marL="1600200" lvl="2" indent="-685800">
              <a:lnSpc>
                <a:spcPts val="5094"/>
              </a:lnSpc>
              <a:spcAft>
                <a:spcPts val="3000"/>
              </a:spcAft>
              <a:buFont typeface="Wingdings" panose="05000000000000000000" pitchFamily="2" charset="2"/>
              <a:buChar char="Ø"/>
            </a:pPr>
            <a:r>
              <a:rPr lang="en-US" sz="4000" dirty="0">
                <a:solidFill>
                  <a:srgbClr val="000000"/>
                </a:solidFill>
                <a:latin typeface="Josefin Sans Regular"/>
              </a:rPr>
              <a:t>Awareness-raising materials</a:t>
            </a:r>
          </a:p>
          <a:p>
            <a:pPr marL="685800" lvl="2" indent="-685800">
              <a:lnSpc>
                <a:spcPts val="5094"/>
              </a:lnSpc>
              <a:spcAft>
                <a:spcPts val="2400"/>
              </a:spcAft>
              <a:buFont typeface="Arial" panose="020B0604020202020204" pitchFamily="34" charset="0"/>
              <a:buChar char="•"/>
            </a:pPr>
            <a:r>
              <a:rPr lang="en-US" sz="4548" dirty="0">
                <a:solidFill>
                  <a:srgbClr val="000000"/>
                </a:solidFill>
                <a:latin typeface="Josefin Sans Regular"/>
              </a:rPr>
              <a:t>Learnings and recommendations</a:t>
            </a:r>
          </a:p>
          <a:p>
            <a:pPr marL="1600200" lvl="2" indent="-685800">
              <a:lnSpc>
                <a:spcPts val="5094"/>
              </a:lnSpc>
              <a:spcAft>
                <a:spcPts val="3000"/>
              </a:spcAft>
              <a:buFont typeface="Wingdings" panose="05000000000000000000" pitchFamily="2" charset="2"/>
              <a:buChar char="Ø"/>
            </a:pPr>
            <a:r>
              <a:rPr lang="en-US" sz="4000" dirty="0">
                <a:solidFill>
                  <a:srgbClr val="000000"/>
                </a:solidFill>
                <a:latin typeface="Josefin Sans Regular"/>
              </a:rPr>
              <a:t>Create synergies</a:t>
            </a:r>
          </a:p>
          <a:p>
            <a:pPr marL="1600200" lvl="2" indent="-685800">
              <a:lnSpc>
                <a:spcPts val="5094"/>
              </a:lnSpc>
              <a:spcAft>
                <a:spcPts val="3000"/>
              </a:spcAft>
              <a:buFont typeface="Wingdings" panose="05000000000000000000" pitchFamily="2" charset="2"/>
              <a:buChar char="Ø"/>
            </a:pPr>
            <a:r>
              <a:rPr lang="en-US" sz="4000" dirty="0">
                <a:solidFill>
                  <a:srgbClr val="000000"/>
                </a:solidFill>
                <a:latin typeface="Josefin Sans Regular"/>
              </a:rPr>
              <a:t>Contribute to accessibility in Europe</a:t>
            </a:r>
            <a:endParaRPr lang="sv-SE" sz="4000" dirty="0">
              <a:solidFill>
                <a:srgbClr val="000000"/>
              </a:solidFill>
              <a:latin typeface="Josefin Sans Regular"/>
            </a:endParaRPr>
          </a:p>
        </p:txBody>
      </p:sp>
    </p:spTree>
    <p:extLst>
      <p:ext uri="{BB962C8B-B14F-4D97-AF65-F5344CB8AC3E}">
        <p14:creationId xmlns:p14="http://schemas.microsoft.com/office/powerpoint/2010/main" val="287883534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 rot="-5400000">
            <a:off x="-4631079" y="5378332"/>
            <a:ext cx="9539745" cy="277589"/>
            <a:chOff x="0" y="0"/>
            <a:chExt cx="4022673" cy="517899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4022673" cy="517899"/>
            </a:xfrm>
            <a:custGeom>
              <a:avLst/>
              <a:gdLst/>
              <a:ahLst/>
              <a:cxnLst/>
              <a:rect l="l" t="t" r="r" b="b"/>
              <a:pathLst>
                <a:path w="4022673" h="517899">
                  <a:moveTo>
                    <a:pt x="0" y="0"/>
                  </a:moveTo>
                  <a:lnTo>
                    <a:pt x="4022673" y="0"/>
                  </a:lnTo>
                  <a:lnTo>
                    <a:pt x="4022673" y="517899"/>
                  </a:lnTo>
                  <a:lnTo>
                    <a:pt x="0" y="517899"/>
                  </a:lnTo>
                  <a:close/>
                </a:path>
              </a:pathLst>
            </a:custGeom>
            <a:solidFill>
              <a:srgbClr val="D72B60"/>
            </a:solidFill>
          </p:spPr>
        </p:sp>
      </p:grpSp>
      <p:pic>
        <p:nvPicPr>
          <p:cNvPr id="7" name="Picture 7"/>
          <p:cNvPicPr>
            <a:picLocks noChangeAspect="1"/>
          </p:cNvPicPr>
          <p:nvPr/>
        </p:nvPicPr>
        <p:blipFill>
          <a:blip r:embed="rId2"/>
          <a:srcRect l="8845" t="17520" r="7328" b="19856"/>
          <a:stretch>
            <a:fillRect/>
          </a:stretch>
        </p:blipFill>
        <p:spPr>
          <a:xfrm>
            <a:off x="14726034" y="0"/>
            <a:ext cx="3561966" cy="1727221"/>
          </a:xfrm>
          <a:prstGeom prst="rect">
            <a:avLst/>
          </a:prstGeom>
        </p:spPr>
      </p:pic>
      <p:sp>
        <p:nvSpPr>
          <p:cNvPr id="11" name="TextBox 11"/>
          <p:cNvSpPr txBox="1"/>
          <p:nvPr/>
        </p:nvSpPr>
        <p:spPr>
          <a:xfrm>
            <a:off x="1219200" y="342899"/>
            <a:ext cx="11430000" cy="113223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9872"/>
              </a:lnSpc>
            </a:pPr>
            <a:r>
              <a:rPr lang="en-US" sz="6000" dirty="0">
                <a:solidFill>
                  <a:srgbClr val="000000"/>
                </a:solidFill>
                <a:latin typeface="Oswald"/>
              </a:rPr>
              <a:t>ACCESSIBILITECH PROJECT</a:t>
            </a:r>
          </a:p>
        </p:txBody>
      </p:sp>
      <p:grpSp>
        <p:nvGrpSpPr>
          <p:cNvPr id="4" name="Group 4"/>
          <p:cNvGrpSpPr/>
          <p:nvPr/>
        </p:nvGrpSpPr>
        <p:grpSpPr>
          <a:xfrm rot="16200000">
            <a:off x="-1053119" y="1114617"/>
            <a:ext cx="2566759" cy="460522"/>
            <a:chOff x="0" y="0"/>
            <a:chExt cx="6898800" cy="1570990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1863090" cy="1570990"/>
            </a:xfrm>
            <a:custGeom>
              <a:avLst/>
              <a:gdLst/>
              <a:ahLst/>
              <a:cxnLst/>
              <a:rect l="l" t="t" r="r" b="b"/>
              <a:pathLst>
                <a:path w="1863090" h="1570990">
                  <a:moveTo>
                    <a:pt x="956310" y="0"/>
                  </a:moveTo>
                  <a:lnTo>
                    <a:pt x="906780" y="0"/>
                  </a:lnTo>
                  <a:lnTo>
                    <a:pt x="0" y="1570990"/>
                  </a:lnTo>
                  <a:lnTo>
                    <a:pt x="49530" y="1570990"/>
                  </a:lnTo>
                  <a:lnTo>
                    <a:pt x="901700" y="1570990"/>
                  </a:lnTo>
                  <a:lnTo>
                    <a:pt x="951230" y="1570990"/>
                  </a:lnTo>
                  <a:lnTo>
                    <a:pt x="1813560" y="1570990"/>
                  </a:lnTo>
                  <a:lnTo>
                    <a:pt x="1863090" y="1570990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6" name="Freeform 6"/>
            <p:cNvSpPr/>
            <p:nvPr/>
          </p:nvSpPr>
          <p:spPr>
            <a:xfrm>
              <a:off x="906780" y="0"/>
              <a:ext cx="5992020" cy="1570990"/>
            </a:xfrm>
            <a:custGeom>
              <a:avLst/>
              <a:gdLst/>
              <a:ahLst/>
              <a:cxnLst/>
              <a:rect l="l" t="t" r="r" b="b"/>
              <a:pathLst>
                <a:path w="5992020" h="1570990">
                  <a:moveTo>
                    <a:pt x="5085240" y="0"/>
                  </a:moveTo>
                  <a:lnTo>
                    <a:pt x="0" y="0"/>
                  </a:lnTo>
                  <a:lnTo>
                    <a:pt x="906780" y="1570990"/>
                  </a:lnTo>
                  <a:lnTo>
                    <a:pt x="5992020" y="1570990"/>
                  </a:lnTo>
                  <a:close/>
                </a:path>
              </a:pathLst>
            </a:custGeom>
            <a:solidFill>
              <a:srgbClr val="FFFFFF"/>
            </a:solidFill>
          </p:spPr>
        </p:sp>
      </p:grpSp>
      <p:sp>
        <p:nvSpPr>
          <p:cNvPr id="8" name="TextBox 7">
            <a:extLst>
              <a:ext uri="{FF2B5EF4-FFF2-40B4-BE49-F238E27FC236}">
                <a16:creationId xmlns:a16="http://schemas.microsoft.com/office/drawing/2014/main" id="{068B8922-51B4-412D-1D10-D6FCA25ECEA6}"/>
              </a:ext>
            </a:extLst>
          </p:cNvPr>
          <p:cNvSpPr txBox="1"/>
          <p:nvPr/>
        </p:nvSpPr>
        <p:spPr>
          <a:xfrm>
            <a:off x="-88853" y="9539746"/>
            <a:ext cx="4191000" cy="58285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5094"/>
              </a:lnSpc>
            </a:pPr>
            <a:r>
              <a:rPr lang="en-US" sz="2400" dirty="0">
                <a:solidFill>
                  <a:schemeClr val="accent5">
                    <a:lumMod val="75000"/>
                  </a:schemeClr>
                </a:solidFill>
                <a:latin typeface="Josefin Sans Regular"/>
              </a:rPr>
              <a:t>#QualitySocialServices</a:t>
            </a:r>
          </a:p>
        </p:txBody>
      </p:sp>
      <p:pic>
        <p:nvPicPr>
          <p:cNvPr id="24" name="Picture 8">
            <a:extLst>
              <a:ext uri="{FF2B5EF4-FFF2-40B4-BE49-F238E27FC236}">
                <a16:creationId xmlns:a16="http://schemas.microsoft.com/office/drawing/2014/main" id="{D2C7251C-698A-4AE0-933D-C66B8AA2E4FF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8326189" y="9563100"/>
            <a:ext cx="2875211" cy="606408"/>
          </a:xfrm>
          <a:prstGeom prst="rect">
            <a:avLst/>
          </a:prstGeom>
        </p:spPr>
      </p:pic>
      <p:pic>
        <p:nvPicPr>
          <p:cNvPr id="25" name="Imagen 24">
            <a:extLst>
              <a:ext uri="{FF2B5EF4-FFF2-40B4-BE49-F238E27FC236}">
                <a16:creationId xmlns:a16="http://schemas.microsoft.com/office/drawing/2014/main" id="{C96EBDFF-1875-444E-A26A-D362E0F33EE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118353" y="9563100"/>
            <a:ext cx="1864847" cy="664955"/>
          </a:xfrm>
          <a:prstGeom prst="rect">
            <a:avLst/>
          </a:prstGeom>
        </p:spPr>
      </p:pic>
      <p:sp>
        <p:nvSpPr>
          <p:cNvPr id="26" name="TextBox 14">
            <a:extLst>
              <a:ext uri="{FF2B5EF4-FFF2-40B4-BE49-F238E27FC236}">
                <a16:creationId xmlns:a16="http://schemas.microsoft.com/office/drawing/2014/main" id="{E5C75D17-CCA0-417B-B3E5-0100C0BA9E8C}"/>
              </a:ext>
            </a:extLst>
          </p:cNvPr>
          <p:cNvSpPr txBox="1"/>
          <p:nvPr/>
        </p:nvSpPr>
        <p:spPr>
          <a:xfrm>
            <a:off x="11887200" y="2781300"/>
            <a:ext cx="5970809" cy="326050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lvl="1">
              <a:lnSpc>
                <a:spcPts val="5094"/>
              </a:lnSpc>
            </a:pPr>
            <a:r>
              <a:rPr lang="en-US" sz="4000" dirty="0">
                <a:solidFill>
                  <a:srgbClr val="000000"/>
                </a:solidFill>
                <a:latin typeface="Josefin Sans Regular"/>
              </a:rPr>
              <a:t>Identify and map accessible solutions in</a:t>
            </a:r>
          </a:p>
          <a:p>
            <a:pPr marL="1028700" lvl="1" indent="-571500">
              <a:lnSpc>
                <a:spcPts val="5094"/>
              </a:lnSpc>
              <a:buFont typeface="Arial" panose="020B0604020202020204" pitchFamily="34" charset="0"/>
              <a:buChar char="•"/>
            </a:pPr>
            <a:r>
              <a:rPr lang="en-US" sz="4000" dirty="0">
                <a:solidFill>
                  <a:srgbClr val="000000"/>
                </a:solidFill>
                <a:latin typeface="Josefin Sans Regular"/>
              </a:rPr>
              <a:t>Telecare</a:t>
            </a:r>
          </a:p>
          <a:p>
            <a:pPr marL="1028700" lvl="1" indent="-571500">
              <a:lnSpc>
                <a:spcPts val="5094"/>
              </a:lnSpc>
              <a:buFont typeface="Arial" panose="020B0604020202020204" pitchFamily="34" charset="0"/>
              <a:buChar char="•"/>
            </a:pPr>
            <a:r>
              <a:rPr lang="en-US" sz="4000" dirty="0">
                <a:solidFill>
                  <a:srgbClr val="000000"/>
                </a:solidFill>
                <a:latin typeface="Josefin Sans Regular"/>
              </a:rPr>
              <a:t>Teleworking</a:t>
            </a:r>
          </a:p>
          <a:p>
            <a:pPr marL="1028700" lvl="1" indent="-571500">
              <a:lnSpc>
                <a:spcPts val="5094"/>
              </a:lnSpc>
              <a:buFont typeface="Arial" panose="020B0604020202020204" pitchFamily="34" charset="0"/>
              <a:buChar char="•"/>
            </a:pPr>
            <a:r>
              <a:rPr lang="en-US" sz="4000" dirty="0">
                <a:solidFill>
                  <a:srgbClr val="000000"/>
                </a:solidFill>
                <a:latin typeface="Josefin Sans Regular"/>
              </a:rPr>
              <a:t>eLearning</a:t>
            </a:r>
          </a:p>
        </p:txBody>
      </p:sp>
      <p:pic>
        <p:nvPicPr>
          <p:cNvPr id="28" name="Imagen 27" descr="ACCESSIBILITECH Mapping Tool">
            <a:extLst>
              <a:ext uri="{FF2B5EF4-FFF2-40B4-BE49-F238E27FC236}">
                <a16:creationId xmlns:a16="http://schemas.microsoft.com/office/drawing/2014/main" id="{1715759A-4A0F-43F2-929E-1C75314F2E9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1400" y="2095500"/>
            <a:ext cx="10464800" cy="4629150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4" name="TextBox 14">
            <a:extLst>
              <a:ext uri="{FF2B5EF4-FFF2-40B4-BE49-F238E27FC236}">
                <a16:creationId xmlns:a16="http://schemas.microsoft.com/office/drawing/2014/main" id="{A57932D1-9D23-496E-A600-6DB7657281DD}"/>
              </a:ext>
            </a:extLst>
          </p:cNvPr>
          <p:cNvSpPr txBox="1"/>
          <p:nvPr/>
        </p:nvSpPr>
        <p:spPr>
          <a:xfrm>
            <a:off x="2106391" y="8430715"/>
            <a:ext cx="13362209" cy="67518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5094"/>
              </a:lnSpc>
            </a:pPr>
            <a:r>
              <a:rPr lang="en-US" sz="4800" dirty="0">
                <a:solidFill>
                  <a:srgbClr val="000000"/>
                </a:solidFill>
                <a:latin typeface="Josefin Sans Regular"/>
                <a:hlinkClick r:id="rId6"/>
              </a:rPr>
              <a:t>https://accessibilitech.accessibilitas.es/en/home/</a:t>
            </a:r>
            <a:r>
              <a:rPr lang="en-US" sz="4800" dirty="0">
                <a:solidFill>
                  <a:srgbClr val="000000"/>
                </a:solidFill>
                <a:latin typeface="Josefin Sans Regular"/>
              </a:rPr>
              <a:t> </a:t>
            </a:r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6A3AE7A8-B44C-47BB-9C65-0A305DBA3195}"/>
              </a:ext>
            </a:extLst>
          </p:cNvPr>
          <p:cNvSpPr txBox="1"/>
          <p:nvPr/>
        </p:nvSpPr>
        <p:spPr>
          <a:xfrm>
            <a:off x="1627260" y="7166094"/>
            <a:ext cx="8202540" cy="64440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>
            <a:defPPr>
              <a:defRPr lang="en-US"/>
            </a:defPPr>
            <a:lvl2pPr lvl="1">
              <a:lnSpc>
                <a:spcPts val="5094"/>
              </a:lnSpc>
              <a:defRPr sz="4000">
                <a:solidFill>
                  <a:srgbClr val="000000"/>
                </a:solidFill>
                <a:latin typeface="Josefin Sans Regular"/>
              </a:defRPr>
            </a:lvl2pPr>
          </a:lstStyle>
          <a:p>
            <a:pPr lvl="1"/>
            <a:r>
              <a:rPr lang="en-US" dirty="0"/>
              <a:t>February 2021 to January 2023</a:t>
            </a:r>
          </a:p>
        </p:txBody>
      </p:sp>
    </p:spTree>
    <p:extLst>
      <p:ext uri="{BB962C8B-B14F-4D97-AF65-F5344CB8AC3E}">
        <p14:creationId xmlns:p14="http://schemas.microsoft.com/office/powerpoint/2010/main" val="415014639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7">
            <a:extLst>
              <a:ext uri="{FF2B5EF4-FFF2-40B4-BE49-F238E27FC236}">
                <a16:creationId xmlns:a16="http://schemas.microsoft.com/office/drawing/2014/main" id="{0DD42795-4A0E-471E-9A8F-422EC9AA6F6C}"/>
              </a:ext>
            </a:extLst>
          </p:cNvPr>
          <p:cNvSpPr txBox="1"/>
          <p:nvPr/>
        </p:nvSpPr>
        <p:spPr>
          <a:xfrm>
            <a:off x="-88853" y="9539746"/>
            <a:ext cx="4191000" cy="58285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5094"/>
              </a:lnSpc>
            </a:pPr>
            <a:r>
              <a:rPr lang="en-US" sz="2400" dirty="0">
                <a:solidFill>
                  <a:schemeClr val="accent5">
                    <a:lumMod val="75000"/>
                  </a:schemeClr>
                </a:solidFill>
                <a:latin typeface="Josefin Sans Regular"/>
              </a:rPr>
              <a:t>#QualitySocialServices</a:t>
            </a:r>
          </a:p>
        </p:txBody>
      </p:sp>
      <p:pic>
        <p:nvPicPr>
          <p:cNvPr id="8" name="Picture 8">
            <a:extLst>
              <a:ext uri="{FF2B5EF4-FFF2-40B4-BE49-F238E27FC236}">
                <a16:creationId xmlns:a16="http://schemas.microsoft.com/office/drawing/2014/main" id="{78248074-03DF-4A05-8961-7815B7226321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8326189" y="9563100"/>
            <a:ext cx="2875211" cy="606408"/>
          </a:xfrm>
          <a:prstGeom prst="rect">
            <a:avLst/>
          </a:prstGeom>
        </p:spPr>
      </p:pic>
      <p:pic>
        <p:nvPicPr>
          <p:cNvPr id="9" name="Imagen 8">
            <a:extLst>
              <a:ext uri="{FF2B5EF4-FFF2-40B4-BE49-F238E27FC236}">
                <a16:creationId xmlns:a16="http://schemas.microsoft.com/office/drawing/2014/main" id="{191BD089-7C4B-4FCF-ABDE-136EB523A59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118353" y="9563100"/>
            <a:ext cx="1864847" cy="664955"/>
          </a:xfrm>
          <a:prstGeom prst="rect">
            <a:avLst/>
          </a:prstGeom>
        </p:spPr>
      </p:pic>
      <p:sp>
        <p:nvSpPr>
          <p:cNvPr id="10" name="TextBox 11">
            <a:extLst>
              <a:ext uri="{FF2B5EF4-FFF2-40B4-BE49-F238E27FC236}">
                <a16:creationId xmlns:a16="http://schemas.microsoft.com/office/drawing/2014/main" id="{B08CF56B-AFF1-42A0-9A39-88F326AB055D}"/>
              </a:ext>
            </a:extLst>
          </p:cNvPr>
          <p:cNvSpPr txBox="1"/>
          <p:nvPr/>
        </p:nvSpPr>
        <p:spPr>
          <a:xfrm>
            <a:off x="1091184" y="647700"/>
            <a:ext cx="16154400" cy="116378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9872"/>
              </a:lnSpc>
            </a:pPr>
            <a:r>
              <a:rPr lang="en-US" sz="7051" dirty="0">
                <a:solidFill>
                  <a:srgbClr val="000000"/>
                </a:solidFill>
                <a:latin typeface="Oswald"/>
              </a:rPr>
              <a:t>Value of </a:t>
            </a:r>
          </a:p>
        </p:txBody>
      </p:sp>
      <p:sp>
        <p:nvSpPr>
          <p:cNvPr id="11" name="TextBox 14">
            <a:extLst>
              <a:ext uri="{FF2B5EF4-FFF2-40B4-BE49-F238E27FC236}">
                <a16:creationId xmlns:a16="http://schemas.microsoft.com/office/drawing/2014/main" id="{539F21F4-F424-48BA-87AB-087A77D4BD1D}"/>
              </a:ext>
            </a:extLst>
          </p:cNvPr>
          <p:cNvSpPr txBox="1"/>
          <p:nvPr/>
        </p:nvSpPr>
        <p:spPr>
          <a:xfrm>
            <a:off x="706089" y="2857500"/>
            <a:ext cx="11866911" cy="513794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685800" indent="-685800">
              <a:lnSpc>
                <a:spcPts val="5094"/>
              </a:lnSpc>
              <a:spcBef>
                <a:spcPts val="1800"/>
              </a:spcBef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en-US" sz="4800" dirty="0">
                <a:solidFill>
                  <a:srgbClr val="000000"/>
                </a:solidFill>
                <a:latin typeface="Josefin Sans Regular"/>
              </a:rPr>
              <a:t>Knowledge - Current legislation</a:t>
            </a:r>
          </a:p>
          <a:p>
            <a:pPr marL="685800" indent="-685800">
              <a:lnSpc>
                <a:spcPts val="5094"/>
              </a:lnSpc>
              <a:spcBef>
                <a:spcPts val="1800"/>
              </a:spcBef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en-US" sz="4800" dirty="0">
                <a:solidFill>
                  <a:srgbClr val="000000"/>
                </a:solidFill>
                <a:latin typeface="Josefin Sans Regular"/>
              </a:rPr>
              <a:t>Encourage innovation</a:t>
            </a:r>
          </a:p>
          <a:p>
            <a:pPr marL="685800" indent="-685800">
              <a:lnSpc>
                <a:spcPts val="5094"/>
              </a:lnSpc>
              <a:spcBef>
                <a:spcPts val="1800"/>
              </a:spcBef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en-US" sz="4800" dirty="0">
                <a:solidFill>
                  <a:srgbClr val="000000"/>
                </a:solidFill>
                <a:latin typeface="Josefin Sans Regular"/>
              </a:rPr>
              <a:t>Improve organization’s social image</a:t>
            </a:r>
          </a:p>
          <a:p>
            <a:pPr marL="685800" indent="-685800">
              <a:lnSpc>
                <a:spcPts val="5094"/>
              </a:lnSpc>
              <a:spcBef>
                <a:spcPts val="1800"/>
              </a:spcBef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en-US" sz="4800" dirty="0">
                <a:solidFill>
                  <a:srgbClr val="000000"/>
                </a:solidFill>
                <a:latin typeface="Josefin Sans Regular"/>
              </a:rPr>
              <a:t>Increase market reach </a:t>
            </a:r>
          </a:p>
          <a:p>
            <a:pPr marL="685800" indent="-685800">
              <a:lnSpc>
                <a:spcPts val="5094"/>
              </a:lnSpc>
              <a:spcBef>
                <a:spcPts val="1800"/>
              </a:spcBef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en-US" sz="4800" dirty="0">
                <a:solidFill>
                  <a:srgbClr val="000000"/>
                </a:solidFill>
                <a:latin typeface="Josefin Sans Regular"/>
              </a:rPr>
              <a:t>Comply with legislation</a:t>
            </a:r>
          </a:p>
        </p:txBody>
      </p:sp>
      <p:pic>
        <p:nvPicPr>
          <p:cNvPr id="13" name="Picture 7">
            <a:extLst>
              <a:ext uri="{FF2B5EF4-FFF2-40B4-BE49-F238E27FC236}">
                <a16:creationId xmlns:a16="http://schemas.microsoft.com/office/drawing/2014/main" id="{22637668-F319-4534-9D18-5B24537818EC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l="8845" t="17520" r="7328" b="19856"/>
          <a:stretch>
            <a:fillRect/>
          </a:stretch>
        </p:blipFill>
        <p:spPr>
          <a:xfrm>
            <a:off x="13811223" y="0"/>
            <a:ext cx="4476777" cy="2170819"/>
          </a:xfrm>
          <a:prstGeom prst="rect">
            <a:avLst/>
          </a:prstGeom>
        </p:spPr>
      </p:pic>
      <p:pic>
        <p:nvPicPr>
          <p:cNvPr id="2" name="Imagen 1">
            <a:extLst>
              <a:ext uri="{FF2B5EF4-FFF2-40B4-BE49-F238E27FC236}">
                <a16:creationId xmlns:a16="http://schemas.microsoft.com/office/drawing/2014/main" id="{C23708C4-7E78-6D1E-1015-1ED17C0B60B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40374" y="383332"/>
            <a:ext cx="5084576" cy="1813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692984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7">
            <a:extLst>
              <a:ext uri="{FF2B5EF4-FFF2-40B4-BE49-F238E27FC236}">
                <a16:creationId xmlns:a16="http://schemas.microsoft.com/office/drawing/2014/main" id="{0DD42795-4A0E-471E-9A8F-422EC9AA6F6C}"/>
              </a:ext>
            </a:extLst>
          </p:cNvPr>
          <p:cNvSpPr txBox="1"/>
          <p:nvPr/>
        </p:nvSpPr>
        <p:spPr>
          <a:xfrm>
            <a:off x="-88853" y="9539746"/>
            <a:ext cx="4191000" cy="58285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5094"/>
              </a:lnSpc>
            </a:pPr>
            <a:r>
              <a:rPr lang="en-US" sz="2400" dirty="0">
                <a:solidFill>
                  <a:schemeClr val="accent5">
                    <a:lumMod val="75000"/>
                  </a:schemeClr>
                </a:solidFill>
                <a:latin typeface="Josefin Sans Regular"/>
              </a:rPr>
              <a:t>#QualitySocialServices</a:t>
            </a:r>
          </a:p>
        </p:txBody>
      </p:sp>
      <p:pic>
        <p:nvPicPr>
          <p:cNvPr id="8" name="Picture 8">
            <a:extLst>
              <a:ext uri="{FF2B5EF4-FFF2-40B4-BE49-F238E27FC236}">
                <a16:creationId xmlns:a16="http://schemas.microsoft.com/office/drawing/2014/main" id="{78248074-03DF-4A05-8961-7815B7226321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8326189" y="9563100"/>
            <a:ext cx="2875211" cy="606408"/>
          </a:xfrm>
          <a:prstGeom prst="rect">
            <a:avLst/>
          </a:prstGeom>
        </p:spPr>
      </p:pic>
      <p:pic>
        <p:nvPicPr>
          <p:cNvPr id="9" name="Imagen 8">
            <a:extLst>
              <a:ext uri="{FF2B5EF4-FFF2-40B4-BE49-F238E27FC236}">
                <a16:creationId xmlns:a16="http://schemas.microsoft.com/office/drawing/2014/main" id="{191BD089-7C4B-4FCF-ABDE-136EB523A59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118353" y="9563100"/>
            <a:ext cx="1864847" cy="664955"/>
          </a:xfrm>
          <a:prstGeom prst="rect">
            <a:avLst/>
          </a:prstGeom>
        </p:spPr>
      </p:pic>
      <p:sp>
        <p:nvSpPr>
          <p:cNvPr id="10" name="TextBox 11">
            <a:extLst>
              <a:ext uri="{FF2B5EF4-FFF2-40B4-BE49-F238E27FC236}">
                <a16:creationId xmlns:a16="http://schemas.microsoft.com/office/drawing/2014/main" id="{B08CF56B-AFF1-42A0-9A39-88F326AB055D}"/>
              </a:ext>
            </a:extLst>
          </p:cNvPr>
          <p:cNvSpPr txBox="1"/>
          <p:nvPr/>
        </p:nvSpPr>
        <p:spPr>
          <a:xfrm>
            <a:off x="248989" y="707955"/>
            <a:ext cx="16154400" cy="116378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9872"/>
              </a:lnSpc>
            </a:pPr>
            <a:r>
              <a:rPr lang="en-US" sz="7051" dirty="0">
                <a:solidFill>
                  <a:srgbClr val="000000"/>
                </a:solidFill>
                <a:latin typeface="Oswald"/>
              </a:rPr>
              <a:t>How I can contribute to</a:t>
            </a:r>
          </a:p>
        </p:txBody>
      </p:sp>
      <p:pic>
        <p:nvPicPr>
          <p:cNvPr id="13" name="Picture 7">
            <a:extLst>
              <a:ext uri="{FF2B5EF4-FFF2-40B4-BE49-F238E27FC236}">
                <a16:creationId xmlns:a16="http://schemas.microsoft.com/office/drawing/2014/main" id="{22637668-F319-4534-9D18-5B24537818EC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 l="8845" t="17520" r="7328" b="19856"/>
          <a:stretch>
            <a:fillRect/>
          </a:stretch>
        </p:blipFill>
        <p:spPr>
          <a:xfrm>
            <a:off x="13811223" y="0"/>
            <a:ext cx="4476777" cy="2170819"/>
          </a:xfrm>
          <a:prstGeom prst="rect">
            <a:avLst/>
          </a:prstGeom>
        </p:spPr>
      </p:pic>
      <p:graphicFrame>
        <p:nvGraphicFramePr>
          <p:cNvPr id="15" name="TextBox 14">
            <a:extLst>
              <a:ext uri="{FF2B5EF4-FFF2-40B4-BE49-F238E27FC236}">
                <a16:creationId xmlns:a16="http://schemas.microsoft.com/office/drawing/2014/main" id="{2FC13C1B-324D-C14D-F44F-363C5F4CC49C}"/>
              </a:ext>
            </a:extLst>
          </p:cNvPr>
          <p:cNvGraphicFramePr/>
          <p:nvPr/>
        </p:nvGraphicFramePr>
        <p:xfrm>
          <a:off x="276895" y="950449"/>
          <a:ext cx="17734210" cy="872489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  <p:pic>
        <p:nvPicPr>
          <p:cNvPr id="3" name="Imagen 2">
            <a:extLst>
              <a:ext uri="{FF2B5EF4-FFF2-40B4-BE49-F238E27FC236}">
                <a16:creationId xmlns:a16="http://schemas.microsoft.com/office/drawing/2014/main" id="{E43D5195-3FFC-833A-F783-380C3186CB0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02237" y="572352"/>
            <a:ext cx="4024375" cy="1434985"/>
          </a:xfrm>
          <a:prstGeom prst="rect">
            <a:avLst/>
          </a:prstGeom>
        </p:spPr>
      </p:pic>
      <p:sp>
        <p:nvSpPr>
          <p:cNvPr id="5" name="TextBox 14">
            <a:extLst>
              <a:ext uri="{FF2B5EF4-FFF2-40B4-BE49-F238E27FC236}">
                <a16:creationId xmlns:a16="http://schemas.microsoft.com/office/drawing/2014/main" id="{A3F7401F-6D15-AABF-4DE9-0D57F50840E4}"/>
              </a:ext>
            </a:extLst>
          </p:cNvPr>
          <p:cNvSpPr txBox="1"/>
          <p:nvPr/>
        </p:nvSpPr>
        <p:spPr>
          <a:xfrm>
            <a:off x="3124200" y="8506915"/>
            <a:ext cx="12857511" cy="67518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5094"/>
              </a:lnSpc>
              <a:spcBef>
                <a:spcPts val="1800"/>
              </a:spcBef>
              <a:spcAft>
                <a:spcPts val="1800"/>
              </a:spcAft>
            </a:pPr>
            <a:r>
              <a:rPr lang="en-US" sz="4800" dirty="0">
                <a:solidFill>
                  <a:srgbClr val="000000"/>
                </a:solidFill>
                <a:latin typeface="Josefin Sans Regular"/>
                <a:hlinkClick r:id="rId11"/>
              </a:rPr>
              <a:t>accessibilitech@gen.fundaciononce.es</a:t>
            </a:r>
            <a:r>
              <a:rPr lang="en-US" sz="4800" dirty="0">
                <a:solidFill>
                  <a:srgbClr val="000000"/>
                </a:solidFill>
                <a:latin typeface="Josefin Sans Regular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12067607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 rot="-5400000">
            <a:off x="-4637038" y="5384293"/>
            <a:ext cx="9539745" cy="265671"/>
            <a:chOff x="0" y="0"/>
            <a:chExt cx="4022673" cy="517899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4022673" cy="517899"/>
            </a:xfrm>
            <a:custGeom>
              <a:avLst/>
              <a:gdLst/>
              <a:ahLst/>
              <a:cxnLst/>
              <a:rect l="l" t="t" r="r" b="b"/>
              <a:pathLst>
                <a:path w="4022673" h="517899">
                  <a:moveTo>
                    <a:pt x="0" y="0"/>
                  </a:moveTo>
                  <a:lnTo>
                    <a:pt x="4022673" y="0"/>
                  </a:lnTo>
                  <a:lnTo>
                    <a:pt x="4022673" y="517899"/>
                  </a:lnTo>
                  <a:lnTo>
                    <a:pt x="0" y="517899"/>
                  </a:lnTo>
                  <a:close/>
                </a:path>
              </a:pathLst>
            </a:custGeom>
            <a:solidFill>
              <a:srgbClr val="D72B60"/>
            </a:solidFill>
          </p:spPr>
        </p:sp>
      </p:grpSp>
      <p:pic>
        <p:nvPicPr>
          <p:cNvPr id="7" name="Picture 7"/>
          <p:cNvPicPr>
            <a:picLocks noChangeAspect="1"/>
          </p:cNvPicPr>
          <p:nvPr/>
        </p:nvPicPr>
        <p:blipFill>
          <a:blip r:embed="rId2"/>
          <a:srcRect l="8845" t="17520" r="7328" b="19856"/>
          <a:stretch>
            <a:fillRect/>
          </a:stretch>
        </p:blipFill>
        <p:spPr>
          <a:xfrm>
            <a:off x="13811223" y="0"/>
            <a:ext cx="4476777" cy="2170819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7270401" y="9559500"/>
            <a:ext cx="3152802" cy="664955"/>
          </a:xfrm>
          <a:prstGeom prst="rect">
            <a:avLst/>
          </a:prstGeom>
        </p:spPr>
      </p:pic>
      <p:grpSp>
        <p:nvGrpSpPr>
          <p:cNvPr id="9" name="Group 9"/>
          <p:cNvGrpSpPr>
            <a:grpSpLocks noChangeAspect="1"/>
          </p:cNvGrpSpPr>
          <p:nvPr/>
        </p:nvGrpSpPr>
        <p:grpSpPr>
          <a:xfrm>
            <a:off x="10880643" y="2628257"/>
            <a:ext cx="6666491" cy="6666465"/>
            <a:chOff x="0" y="0"/>
            <a:chExt cx="6350000" cy="6349975"/>
          </a:xfrm>
        </p:grpSpPr>
        <p:sp>
          <p:nvSpPr>
            <p:cNvPr id="10" name="Freeform 10"/>
            <p:cNvSpPr/>
            <p:nvPr/>
          </p:nvSpPr>
          <p:spPr>
            <a:xfrm>
              <a:off x="0" y="0"/>
              <a:ext cx="6350000" cy="6349974"/>
            </a:xfrm>
            <a:custGeom>
              <a:avLst/>
              <a:gdLst/>
              <a:ahLst/>
              <a:cxnLst/>
              <a:rect l="l" t="t" r="r" b="b"/>
              <a:pathLst>
                <a:path w="6350000" h="6349974">
                  <a:moveTo>
                    <a:pt x="6350000" y="3175025"/>
                  </a:moveTo>
                  <a:cubicBezTo>
                    <a:pt x="6350000" y="4928451"/>
                    <a:pt x="4928476" y="6349974"/>
                    <a:pt x="3175000" y="6349974"/>
                  </a:cubicBezTo>
                  <a:cubicBezTo>
                    <a:pt x="1421498" y="6349974"/>
                    <a:pt x="0" y="4928451"/>
                    <a:pt x="0" y="3175025"/>
                  </a:cubicBezTo>
                  <a:cubicBezTo>
                    <a:pt x="0" y="1421511"/>
                    <a:pt x="1421498" y="0"/>
                    <a:pt x="3175000" y="0"/>
                  </a:cubicBezTo>
                  <a:cubicBezTo>
                    <a:pt x="4928501" y="0"/>
                    <a:pt x="6350000" y="1421511"/>
                    <a:pt x="6350000" y="3175025"/>
                  </a:cubicBezTo>
                  <a:close/>
                </a:path>
              </a:pathLst>
            </a:custGeom>
            <a:blipFill>
              <a:blip r:embed="rId4"/>
              <a:stretch>
                <a:fillRect l="-20035" r="-69387"/>
              </a:stretch>
            </a:blipFill>
          </p:spPr>
        </p:sp>
      </p:grpSp>
      <p:sp>
        <p:nvSpPr>
          <p:cNvPr id="11" name="TextBox 11"/>
          <p:cNvSpPr txBox="1"/>
          <p:nvPr/>
        </p:nvSpPr>
        <p:spPr>
          <a:xfrm>
            <a:off x="2997984" y="626920"/>
            <a:ext cx="5993616" cy="116378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9872"/>
              </a:lnSpc>
            </a:pPr>
            <a:r>
              <a:rPr lang="en-US" sz="7051" dirty="0">
                <a:solidFill>
                  <a:srgbClr val="000000"/>
                </a:solidFill>
                <a:latin typeface="Oswald"/>
              </a:rPr>
              <a:t>ACCESSIBILITECH</a:t>
            </a:r>
          </a:p>
        </p:txBody>
      </p:sp>
      <p:pic>
        <p:nvPicPr>
          <p:cNvPr id="13" name="Picture 1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>
            <a:off x="10591800" y="2269715"/>
            <a:ext cx="7302805" cy="7209861"/>
          </a:xfrm>
          <a:prstGeom prst="rect">
            <a:avLst/>
          </a:prstGeom>
        </p:spPr>
      </p:pic>
      <p:sp>
        <p:nvSpPr>
          <p:cNvPr id="14" name="TextBox 14"/>
          <p:cNvSpPr txBox="1"/>
          <p:nvPr/>
        </p:nvSpPr>
        <p:spPr>
          <a:xfrm>
            <a:off x="1073058" y="4108845"/>
            <a:ext cx="4687330" cy="131946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5094"/>
              </a:lnSpc>
            </a:pPr>
            <a:r>
              <a:rPr lang="en-US" sz="4548" dirty="0">
                <a:solidFill>
                  <a:srgbClr val="000000"/>
                </a:solidFill>
                <a:latin typeface="Josefin Sans Regular"/>
              </a:rPr>
              <a:t>Antonio Ingelmo</a:t>
            </a:r>
          </a:p>
          <a:p>
            <a:pPr>
              <a:lnSpc>
                <a:spcPts val="5094"/>
              </a:lnSpc>
            </a:pPr>
            <a:r>
              <a:rPr lang="en-US" sz="4548" dirty="0">
                <a:solidFill>
                  <a:srgbClr val="000000"/>
                </a:solidFill>
                <a:latin typeface="Josefin Sans Regular"/>
              </a:rPr>
              <a:t>Enrique García</a:t>
            </a:r>
          </a:p>
        </p:txBody>
      </p:sp>
      <p:grpSp>
        <p:nvGrpSpPr>
          <p:cNvPr id="4" name="Group 4"/>
          <p:cNvGrpSpPr/>
          <p:nvPr/>
        </p:nvGrpSpPr>
        <p:grpSpPr>
          <a:xfrm rot="16200000">
            <a:off x="-1053119" y="1114617"/>
            <a:ext cx="2566759" cy="460522"/>
            <a:chOff x="0" y="0"/>
            <a:chExt cx="6898800" cy="1570990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1863090" cy="1570990"/>
            </a:xfrm>
            <a:custGeom>
              <a:avLst/>
              <a:gdLst/>
              <a:ahLst/>
              <a:cxnLst/>
              <a:rect l="l" t="t" r="r" b="b"/>
              <a:pathLst>
                <a:path w="1863090" h="1570990">
                  <a:moveTo>
                    <a:pt x="956310" y="0"/>
                  </a:moveTo>
                  <a:lnTo>
                    <a:pt x="906780" y="0"/>
                  </a:lnTo>
                  <a:lnTo>
                    <a:pt x="0" y="1570990"/>
                  </a:lnTo>
                  <a:lnTo>
                    <a:pt x="49530" y="1570990"/>
                  </a:lnTo>
                  <a:lnTo>
                    <a:pt x="901700" y="1570990"/>
                  </a:lnTo>
                  <a:lnTo>
                    <a:pt x="951230" y="1570990"/>
                  </a:lnTo>
                  <a:lnTo>
                    <a:pt x="1813560" y="1570990"/>
                  </a:lnTo>
                  <a:lnTo>
                    <a:pt x="1863090" y="1570990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6" name="Freeform 6"/>
            <p:cNvSpPr/>
            <p:nvPr/>
          </p:nvSpPr>
          <p:spPr>
            <a:xfrm>
              <a:off x="906780" y="0"/>
              <a:ext cx="5992020" cy="1570990"/>
            </a:xfrm>
            <a:custGeom>
              <a:avLst/>
              <a:gdLst/>
              <a:ahLst/>
              <a:cxnLst/>
              <a:rect l="l" t="t" r="r" b="b"/>
              <a:pathLst>
                <a:path w="5992020" h="1570990">
                  <a:moveTo>
                    <a:pt x="5085240" y="0"/>
                  </a:moveTo>
                  <a:lnTo>
                    <a:pt x="0" y="0"/>
                  </a:lnTo>
                  <a:lnTo>
                    <a:pt x="906780" y="1570990"/>
                  </a:lnTo>
                  <a:lnTo>
                    <a:pt x="5992020" y="1570990"/>
                  </a:lnTo>
                  <a:close/>
                </a:path>
              </a:pathLst>
            </a:custGeom>
            <a:solidFill>
              <a:srgbClr val="FFFFFF"/>
            </a:solidFill>
          </p:spPr>
        </p:sp>
      </p:grpSp>
      <p:sp>
        <p:nvSpPr>
          <p:cNvPr id="15" name="TextBox 14">
            <a:extLst>
              <a:ext uri="{FF2B5EF4-FFF2-40B4-BE49-F238E27FC236}">
                <a16:creationId xmlns:a16="http://schemas.microsoft.com/office/drawing/2014/main" id="{B5022F7D-BB5E-1533-B523-8A8A4B3A7F71}"/>
              </a:ext>
            </a:extLst>
          </p:cNvPr>
          <p:cNvSpPr txBox="1"/>
          <p:nvPr/>
        </p:nvSpPr>
        <p:spPr>
          <a:xfrm>
            <a:off x="132834" y="9547824"/>
            <a:ext cx="4191000" cy="58285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5094"/>
              </a:lnSpc>
            </a:pPr>
            <a:r>
              <a:rPr lang="en-US" sz="2400" dirty="0">
                <a:solidFill>
                  <a:schemeClr val="accent5">
                    <a:lumMod val="75000"/>
                  </a:schemeClr>
                </a:solidFill>
                <a:latin typeface="Josefin Sans Regular"/>
              </a:rPr>
              <a:t>#QualitySocialServices</a:t>
            </a:r>
          </a:p>
        </p:txBody>
      </p:sp>
      <p:pic>
        <p:nvPicPr>
          <p:cNvPr id="21" name="Imagen 20">
            <a:extLst>
              <a:ext uri="{FF2B5EF4-FFF2-40B4-BE49-F238E27FC236}">
                <a16:creationId xmlns:a16="http://schemas.microsoft.com/office/drawing/2014/main" id="{721BA78C-C859-4AD7-8892-3CC0F597E2D3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49365" y="7432721"/>
            <a:ext cx="4241001" cy="1512229"/>
          </a:xfrm>
          <a:prstGeom prst="rect">
            <a:avLst/>
          </a:prstGeom>
        </p:spPr>
      </p:pic>
      <p:sp>
        <p:nvSpPr>
          <p:cNvPr id="16" name="TextBox 14">
            <a:extLst>
              <a:ext uri="{FF2B5EF4-FFF2-40B4-BE49-F238E27FC236}">
                <a16:creationId xmlns:a16="http://schemas.microsoft.com/office/drawing/2014/main" id="{D14B09DB-3EB1-4B67-A829-F50FABB8CAE6}"/>
              </a:ext>
            </a:extLst>
          </p:cNvPr>
          <p:cNvSpPr txBox="1"/>
          <p:nvPr/>
        </p:nvSpPr>
        <p:spPr>
          <a:xfrm>
            <a:off x="749365" y="2439786"/>
            <a:ext cx="9878239" cy="67518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5094"/>
              </a:lnSpc>
            </a:pPr>
            <a:r>
              <a:rPr lang="en-US" sz="4800" dirty="0">
                <a:solidFill>
                  <a:srgbClr val="000000"/>
                </a:solidFill>
                <a:latin typeface="Josefin Sans Regular"/>
              </a:rPr>
              <a:t>Thanks for your attention</a:t>
            </a:r>
          </a:p>
        </p:txBody>
      </p:sp>
      <p:sp>
        <p:nvSpPr>
          <p:cNvPr id="17" name="TextBox 14">
            <a:extLst>
              <a:ext uri="{FF2B5EF4-FFF2-40B4-BE49-F238E27FC236}">
                <a16:creationId xmlns:a16="http://schemas.microsoft.com/office/drawing/2014/main" id="{589E1380-0002-442C-AFE5-B8F3803ED248}"/>
              </a:ext>
            </a:extLst>
          </p:cNvPr>
          <p:cNvSpPr txBox="1"/>
          <p:nvPr/>
        </p:nvSpPr>
        <p:spPr>
          <a:xfrm>
            <a:off x="554514" y="5959681"/>
            <a:ext cx="9868689" cy="67518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5094"/>
              </a:lnSpc>
              <a:spcBef>
                <a:spcPts val="1800"/>
              </a:spcBef>
              <a:spcAft>
                <a:spcPts val="1800"/>
              </a:spcAft>
            </a:pPr>
            <a:r>
              <a:rPr lang="en-US" sz="4400" dirty="0">
                <a:solidFill>
                  <a:srgbClr val="000000"/>
                </a:solidFill>
                <a:latin typeface="Josefin Sans Regular"/>
                <a:hlinkClick r:id="rId8"/>
              </a:rPr>
              <a:t>accessibilitech@gen.fundaciononce.es</a:t>
            </a:r>
            <a:r>
              <a:rPr lang="en-US" sz="4400" dirty="0">
                <a:solidFill>
                  <a:srgbClr val="000000"/>
                </a:solidFill>
                <a:latin typeface="Josefin Sans Regular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30233289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 rot="-5400000">
            <a:off x="-4631079" y="5378332"/>
            <a:ext cx="9539745" cy="277589"/>
            <a:chOff x="0" y="0"/>
            <a:chExt cx="4022673" cy="517899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4022673" cy="517899"/>
            </a:xfrm>
            <a:custGeom>
              <a:avLst/>
              <a:gdLst/>
              <a:ahLst/>
              <a:cxnLst/>
              <a:rect l="l" t="t" r="r" b="b"/>
              <a:pathLst>
                <a:path w="4022673" h="517899">
                  <a:moveTo>
                    <a:pt x="0" y="0"/>
                  </a:moveTo>
                  <a:lnTo>
                    <a:pt x="4022673" y="0"/>
                  </a:lnTo>
                  <a:lnTo>
                    <a:pt x="4022673" y="517899"/>
                  </a:lnTo>
                  <a:lnTo>
                    <a:pt x="0" y="517899"/>
                  </a:lnTo>
                  <a:close/>
                </a:path>
              </a:pathLst>
            </a:custGeom>
            <a:solidFill>
              <a:srgbClr val="D72B60"/>
            </a:solidFill>
          </p:spPr>
        </p:sp>
      </p:grpSp>
      <p:pic>
        <p:nvPicPr>
          <p:cNvPr id="7" name="Picture 7"/>
          <p:cNvPicPr>
            <a:picLocks noChangeAspect="1"/>
          </p:cNvPicPr>
          <p:nvPr/>
        </p:nvPicPr>
        <p:blipFill>
          <a:blip r:embed="rId2"/>
          <a:srcRect l="8845" t="17520" r="7328" b="19856"/>
          <a:stretch>
            <a:fillRect/>
          </a:stretch>
        </p:blipFill>
        <p:spPr>
          <a:xfrm>
            <a:off x="14726034" y="0"/>
            <a:ext cx="3561966" cy="1727221"/>
          </a:xfrm>
          <a:prstGeom prst="rect">
            <a:avLst/>
          </a:prstGeom>
        </p:spPr>
      </p:pic>
      <p:sp>
        <p:nvSpPr>
          <p:cNvPr id="11" name="TextBox 11"/>
          <p:cNvSpPr txBox="1"/>
          <p:nvPr/>
        </p:nvSpPr>
        <p:spPr>
          <a:xfrm>
            <a:off x="1219200" y="342899"/>
            <a:ext cx="11430000" cy="113223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9872"/>
              </a:lnSpc>
            </a:pPr>
            <a:r>
              <a:rPr lang="en-US" sz="6000" dirty="0">
                <a:solidFill>
                  <a:srgbClr val="000000"/>
                </a:solidFill>
                <a:latin typeface="Oswald"/>
              </a:rPr>
              <a:t>ACCESSIBILITECH VIDEO</a:t>
            </a:r>
          </a:p>
        </p:txBody>
      </p:sp>
      <p:grpSp>
        <p:nvGrpSpPr>
          <p:cNvPr id="4" name="Group 4"/>
          <p:cNvGrpSpPr/>
          <p:nvPr/>
        </p:nvGrpSpPr>
        <p:grpSpPr>
          <a:xfrm rot="16200000">
            <a:off x="-1053119" y="1114617"/>
            <a:ext cx="2566759" cy="460522"/>
            <a:chOff x="0" y="0"/>
            <a:chExt cx="6898800" cy="1570990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1863090" cy="1570990"/>
            </a:xfrm>
            <a:custGeom>
              <a:avLst/>
              <a:gdLst/>
              <a:ahLst/>
              <a:cxnLst/>
              <a:rect l="l" t="t" r="r" b="b"/>
              <a:pathLst>
                <a:path w="1863090" h="1570990">
                  <a:moveTo>
                    <a:pt x="956310" y="0"/>
                  </a:moveTo>
                  <a:lnTo>
                    <a:pt x="906780" y="0"/>
                  </a:lnTo>
                  <a:lnTo>
                    <a:pt x="0" y="1570990"/>
                  </a:lnTo>
                  <a:lnTo>
                    <a:pt x="49530" y="1570990"/>
                  </a:lnTo>
                  <a:lnTo>
                    <a:pt x="901700" y="1570990"/>
                  </a:lnTo>
                  <a:lnTo>
                    <a:pt x="951230" y="1570990"/>
                  </a:lnTo>
                  <a:lnTo>
                    <a:pt x="1813560" y="1570990"/>
                  </a:lnTo>
                  <a:lnTo>
                    <a:pt x="1863090" y="1570990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6" name="Freeform 6"/>
            <p:cNvSpPr/>
            <p:nvPr/>
          </p:nvSpPr>
          <p:spPr>
            <a:xfrm>
              <a:off x="906780" y="0"/>
              <a:ext cx="5992020" cy="1570990"/>
            </a:xfrm>
            <a:custGeom>
              <a:avLst/>
              <a:gdLst/>
              <a:ahLst/>
              <a:cxnLst/>
              <a:rect l="l" t="t" r="r" b="b"/>
              <a:pathLst>
                <a:path w="5992020" h="1570990">
                  <a:moveTo>
                    <a:pt x="5085240" y="0"/>
                  </a:moveTo>
                  <a:lnTo>
                    <a:pt x="0" y="0"/>
                  </a:lnTo>
                  <a:lnTo>
                    <a:pt x="906780" y="1570990"/>
                  </a:lnTo>
                  <a:lnTo>
                    <a:pt x="5992020" y="1570990"/>
                  </a:lnTo>
                  <a:close/>
                </a:path>
              </a:pathLst>
            </a:custGeom>
            <a:solidFill>
              <a:srgbClr val="FFFFFF"/>
            </a:solidFill>
          </p:spPr>
        </p:sp>
      </p:grpSp>
      <p:sp>
        <p:nvSpPr>
          <p:cNvPr id="8" name="TextBox 7">
            <a:extLst>
              <a:ext uri="{FF2B5EF4-FFF2-40B4-BE49-F238E27FC236}">
                <a16:creationId xmlns:a16="http://schemas.microsoft.com/office/drawing/2014/main" id="{068B8922-51B4-412D-1D10-D6FCA25ECEA6}"/>
              </a:ext>
            </a:extLst>
          </p:cNvPr>
          <p:cNvSpPr txBox="1"/>
          <p:nvPr/>
        </p:nvSpPr>
        <p:spPr>
          <a:xfrm>
            <a:off x="-88853" y="9539746"/>
            <a:ext cx="4191000" cy="58285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5094"/>
              </a:lnSpc>
            </a:pPr>
            <a:r>
              <a:rPr lang="en-US" sz="2400" dirty="0">
                <a:solidFill>
                  <a:schemeClr val="accent5">
                    <a:lumMod val="75000"/>
                  </a:schemeClr>
                </a:solidFill>
                <a:latin typeface="Josefin Sans Regular"/>
              </a:rPr>
              <a:t>#QualitySocialServices</a:t>
            </a:r>
          </a:p>
        </p:txBody>
      </p:sp>
      <p:pic>
        <p:nvPicPr>
          <p:cNvPr id="24" name="Picture 8">
            <a:extLst>
              <a:ext uri="{FF2B5EF4-FFF2-40B4-BE49-F238E27FC236}">
                <a16:creationId xmlns:a16="http://schemas.microsoft.com/office/drawing/2014/main" id="{D2C7251C-698A-4AE0-933D-C66B8AA2E4FF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8326189" y="9563100"/>
            <a:ext cx="2875211" cy="606408"/>
          </a:xfrm>
          <a:prstGeom prst="rect">
            <a:avLst/>
          </a:prstGeom>
        </p:spPr>
      </p:pic>
      <p:pic>
        <p:nvPicPr>
          <p:cNvPr id="25" name="Imagen 24">
            <a:extLst>
              <a:ext uri="{FF2B5EF4-FFF2-40B4-BE49-F238E27FC236}">
                <a16:creationId xmlns:a16="http://schemas.microsoft.com/office/drawing/2014/main" id="{C96EBDFF-1875-444E-A26A-D362E0F33EE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118353" y="9563100"/>
            <a:ext cx="1864847" cy="664955"/>
          </a:xfrm>
          <a:prstGeom prst="rect">
            <a:avLst/>
          </a:prstGeom>
        </p:spPr>
      </p:pic>
      <p:sp>
        <p:nvSpPr>
          <p:cNvPr id="14" name="TextBox 14">
            <a:extLst>
              <a:ext uri="{FF2B5EF4-FFF2-40B4-BE49-F238E27FC236}">
                <a16:creationId xmlns:a16="http://schemas.microsoft.com/office/drawing/2014/main" id="{A57932D1-9D23-496E-A600-6DB7657281DD}"/>
              </a:ext>
            </a:extLst>
          </p:cNvPr>
          <p:cNvSpPr txBox="1"/>
          <p:nvPr/>
        </p:nvSpPr>
        <p:spPr>
          <a:xfrm>
            <a:off x="2106391" y="4637280"/>
            <a:ext cx="13362209" cy="67518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5094"/>
              </a:lnSpc>
            </a:pPr>
            <a:r>
              <a:rPr lang="en-US" sz="4800" dirty="0">
                <a:solidFill>
                  <a:srgbClr val="000000"/>
                </a:solidFill>
                <a:latin typeface="Josefin Sans Regular"/>
                <a:hlinkClick r:id="rId5"/>
              </a:rPr>
              <a:t>https://www.youtube.com/watch?v=7bfaykG-GwI</a:t>
            </a:r>
            <a:r>
              <a:rPr lang="en-US" sz="4800" dirty="0">
                <a:solidFill>
                  <a:srgbClr val="000000"/>
                </a:solidFill>
                <a:latin typeface="Josefin Sans Regular"/>
              </a:rPr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272425969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 rot="-5400000">
            <a:off x="-4631079" y="5378332"/>
            <a:ext cx="9539745" cy="277589"/>
            <a:chOff x="0" y="0"/>
            <a:chExt cx="4022673" cy="517899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4022673" cy="517899"/>
            </a:xfrm>
            <a:custGeom>
              <a:avLst/>
              <a:gdLst/>
              <a:ahLst/>
              <a:cxnLst/>
              <a:rect l="l" t="t" r="r" b="b"/>
              <a:pathLst>
                <a:path w="4022673" h="517899">
                  <a:moveTo>
                    <a:pt x="0" y="0"/>
                  </a:moveTo>
                  <a:lnTo>
                    <a:pt x="4022673" y="0"/>
                  </a:lnTo>
                  <a:lnTo>
                    <a:pt x="4022673" y="517899"/>
                  </a:lnTo>
                  <a:lnTo>
                    <a:pt x="0" y="517899"/>
                  </a:lnTo>
                  <a:close/>
                </a:path>
              </a:pathLst>
            </a:custGeom>
            <a:solidFill>
              <a:srgbClr val="D72B60"/>
            </a:solidFill>
          </p:spPr>
        </p:sp>
      </p:grpSp>
      <p:pic>
        <p:nvPicPr>
          <p:cNvPr id="7" name="Picture 7"/>
          <p:cNvPicPr>
            <a:picLocks noChangeAspect="1"/>
          </p:cNvPicPr>
          <p:nvPr/>
        </p:nvPicPr>
        <p:blipFill>
          <a:blip r:embed="rId2"/>
          <a:srcRect l="8845" t="17520" r="7328" b="19856"/>
          <a:stretch>
            <a:fillRect/>
          </a:stretch>
        </p:blipFill>
        <p:spPr>
          <a:xfrm>
            <a:off x="14726034" y="0"/>
            <a:ext cx="3561966" cy="1727221"/>
          </a:xfrm>
          <a:prstGeom prst="rect">
            <a:avLst/>
          </a:prstGeom>
        </p:spPr>
      </p:pic>
      <p:grpSp>
        <p:nvGrpSpPr>
          <p:cNvPr id="4" name="Group 4"/>
          <p:cNvGrpSpPr/>
          <p:nvPr/>
        </p:nvGrpSpPr>
        <p:grpSpPr>
          <a:xfrm rot="16200000">
            <a:off x="-1053119" y="1114617"/>
            <a:ext cx="2566759" cy="460522"/>
            <a:chOff x="0" y="0"/>
            <a:chExt cx="6898800" cy="1570990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1863090" cy="1570990"/>
            </a:xfrm>
            <a:custGeom>
              <a:avLst/>
              <a:gdLst/>
              <a:ahLst/>
              <a:cxnLst/>
              <a:rect l="l" t="t" r="r" b="b"/>
              <a:pathLst>
                <a:path w="1863090" h="1570990">
                  <a:moveTo>
                    <a:pt x="956310" y="0"/>
                  </a:moveTo>
                  <a:lnTo>
                    <a:pt x="906780" y="0"/>
                  </a:lnTo>
                  <a:lnTo>
                    <a:pt x="0" y="1570990"/>
                  </a:lnTo>
                  <a:lnTo>
                    <a:pt x="49530" y="1570990"/>
                  </a:lnTo>
                  <a:lnTo>
                    <a:pt x="901700" y="1570990"/>
                  </a:lnTo>
                  <a:lnTo>
                    <a:pt x="951230" y="1570990"/>
                  </a:lnTo>
                  <a:lnTo>
                    <a:pt x="1813560" y="1570990"/>
                  </a:lnTo>
                  <a:lnTo>
                    <a:pt x="1863090" y="1570990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6" name="Freeform 6"/>
            <p:cNvSpPr/>
            <p:nvPr/>
          </p:nvSpPr>
          <p:spPr>
            <a:xfrm>
              <a:off x="906780" y="0"/>
              <a:ext cx="5992020" cy="1570990"/>
            </a:xfrm>
            <a:custGeom>
              <a:avLst/>
              <a:gdLst/>
              <a:ahLst/>
              <a:cxnLst/>
              <a:rect l="l" t="t" r="r" b="b"/>
              <a:pathLst>
                <a:path w="5992020" h="1570990">
                  <a:moveTo>
                    <a:pt x="5085240" y="0"/>
                  </a:moveTo>
                  <a:lnTo>
                    <a:pt x="0" y="0"/>
                  </a:lnTo>
                  <a:lnTo>
                    <a:pt x="906780" y="1570990"/>
                  </a:lnTo>
                  <a:lnTo>
                    <a:pt x="5992020" y="1570990"/>
                  </a:lnTo>
                  <a:close/>
                </a:path>
              </a:pathLst>
            </a:custGeom>
            <a:solidFill>
              <a:srgbClr val="FFFFFF"/>
            </a:solidFill>
          </p:spPr>
        </p:sp>
      </p:grpSp>
      <p:sp>
        <p:nvSpPr>
          <p:cNvPr id="8" name="TextBox 7">
            <a:extLst>
              <a:ext uri="{FF2B5EF4-FFF2-40B4-BE49-F238E27FC236}">
                <a16:creationId xmlns:a16="http://schemas.microsoft.com/office/drawing/2014/main" id="{068B8922-51B4-412D-1D10-D6FCA25ECEA6}"/>
              </a:ext>
            </a:extLst>
          </p:cNvPr>
          <p:cNvSpPr txBox="1"/>
          <p:nvPr/>
        </p:nvSpPr>
        <p:spPr>
          <a:xfrm>
            <a:off x="-88853" y="9539746"/>
            <a:ext cx="4191000" cy="58285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5094"/>
              </a:lnSpc>
            </a:pPr>
            <a:r>
              <a:rPr lang="en-US" sz="2400" dirty="0">
                <a:solidFill>
                  <a:schemeClr val="accent5">
                    <a:lumMod val="75000"/>
                  </a:schemeClr>
                </a:solidFill>
                <a:latin typeface="Josefin Sans Regular"/>
              </a:rPr>
              <a:t>#QualitySocialServices</a:t>
            </a:r>
          </a:p>
        </p:txBody>
      </p:sp>
      <p:pic>
        <p:nvPicPr>
          <p:cNvPr id="24" name="Picture 8">
            <a:extLst>
              <a:ext uri="{FF2B5EF4-FFF2-40B4-BE49-F238E27FC236}">
                <a16:creationId xmlns:a16="http://schemas.microsoft.com/office/drawing/2014/main" id="{D2C7251C-698A-4AE0-933D-C66B8AA2E4FF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8326189" y="9563100"/>
            <a:ext cx="2875211" cy="606408"/>
          </a:xfrm>
          <a:prstGeom prst="rect">
            <a:avLst/>
          </a:prstGeom>
        </p:spPr>
      </p:pic>
      <p:pic>
        <p:nvPicPr>
          <p:cNvPr id="25" name="Imagen 24">
            <a:extLst>
              <a:ext uri="{FF2B5EF4-FFF2-40B4-BE49-F238E27FC236}">
                <a16:creationId xmlns:a16="http://schemas.microsoft.com/office/drawing/2014/main" id="{C96EBDFF-1875-444E-A26A-D362E0F33EE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118353" y="9563100"/>
            <a:ext cx="1864847" cy="664955"/>
          </a:xfrm>
          <a:prstGeom prst="rect">
            <a:avLst/>
          </a:prstGeom>
        </p:spPr>
      </p:pic>
      <p:sp>
        <p:nvSpPr>
          <p:cNvPr id="14" name="TextBox 14">
            <a:extLst>
              <a:ext uri="{FF2B5EF4-FFF2-40B4-BE49-F238E27FC236}">
                <a16:creationId xmlns:a16="http://schemas.microsoft.com/office/drawing/2014/main" id="{EE222838-033A-4A5C-AD4F-0AA66C77D431}"/>
              </a:ext>
            </a:extLst>
          </p:cNvPr>
          <p:cNvSpPr txBox="1"/>
          <p:nvPr/>
        </p:nvSpPr>
        <p:spPr>
          <a:xfrm>
            <a:off x="457200" y="1866900"/>
            <a:ext cx="7013273" cy="573810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685800" indent="-685800">
              <a:lnSpc>
                <a:spcPts val="5094"/>
              </a:lnSpc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en-US" sz="4800" dirty="0">
                <a:solidFill>
                  <a:srgbClr val="000000"/>
                </a:solidFill>
                <a:latin typeface="Josefin Sans Regular"/>
              </a:rPr>
              <a:t>Register in </a:t>
            </a:r>
          </a:p>
          <a:p>
            <a:pPr>
              <a:lnSpc>
                <a:spcPts val="5094"/>
              </a:lnSpc>
              <a:spcAft>
                <a:spcPts val="1800"/>
              </a:spcAft>
            </a:pPr>
            <a:r>
              <a:rPr lang="en-US" sz="4800" dirty="0">
                <a:solidFill>
                  <a:srgbClr val="000000"/>
                </a:solidFill>
                <a:latin typeface="Josefin Sans Regular"/>
              </a:rPr>
              <a:t>	ACCESSIBILITECH</a:t>
            </a:r>
          </a:p>
          <a:p>
            <a:pPr>
              <a:lnSpc>
                <a:spcPts val="5094"/>
              </a:lnSpc>
              <a:spcAft>
                <a:spcPts val="1800"/>
              </a:spcAft>
            </a:pPr>
            <a:r>
              <a:rPr lang="en-US" sz="4800" dirty="0">
                <a:solidFill>
                  <a:srgbClr val="000000"/>
                </a:solidFill>
                <a:latin typeface="Josefin Sans Regular"/>
              </a:rPr>
              <a:t>	Mapping Tool your </a:t>
            </a:r>
          </a:p>
          <a:p>
            <a:pPr marL="1143000" lvl="1" indent="-685800">
              <a:lnSpc>
                <a:spcPts val="5094"/>
              </a:lnSpc>
              <a:spcAft>
                <a:spcPts val="1200"/>
              </a:spcAft>
              <a:buFont typeface="Wingdings" panose="05000000000000000000" pitchFamily="2" charset="2"/>
              <a:buChar char="Ø"/>
            </a:pPr>
            <a:r>
              <a:rPr lang="en-US" sz="4400" dirty="0">
                <a:solidFill>
                  <a:srgbClr val="000000"/>
                </a:solidFill>
                <a:latin typeface="Josefin Sans Regular"/>
              </a:rPr>
              <a:t>Projects</a:t>
            </a:r>
          </a:p>
          <a:p>
            <a:pPr marL="1143000" lvl="1" indent="-685800">
              <a:lnSpc>
                <a:spcPts val="5094"/>
              </a:lnSpc>
              <a:spcAft>
                <a:spcPts val="1200"/>
              </a:spcAft>
              <a:buFont typeface="Wingdings" panose="05000000000000000000" pitchFamily="2" charset="2"/>
              <a:buChar char="Ø"/>
            </a:pPr>
            <a:r>
              <a:rPr lang="en-US" sz="4400" dirty="0">
                <a:solidFill>
                  <a:srgbClr val="000000"/>
                </a:solidFill>
                <a:latin typeface="Josefin Sans Regular"/>
              </a:rPr>
              <a:t>Solutions</a:t>
            </a:r>
          </a:p>
          <a:p>
            <a:pPr marL="1143000" lvl="1" indent="-685800">
              <a:lnSpc>
                <a:spcPts val="5094"/>
              </a:lnSpc>
              <a:spcAft>
                <a:spcPts val="1200"/>
              </a:spcAft>
              <a:buFont typeface="Wingdings" panose="05000000000000000000" pitchFamily="2" charset="2"/>
              <a:buChar char="Ø"/>
            </a:pPr>
            <a:r>
              <a:rPr lang="en-US" sz="4400" dirty="0">
                <a:solidFill>
                  <a:srgbClr val="000000"/>
                </a:solidFill>
                <a:latin typeface="Josefin Sans Regular"/>
              </a:rPr>
              <a:t>Service</a:t>
            </a:r>
          </a:p>
          <a:p>
            <a:pPr marL="1143000" lvl="1" indent="-685800">
              <a:lnSpc>
                <a:spcPts val="5094"/>
              </a:lnSpc>
              <a:spcAft>
                <a:spcPts val="1200"/>
              </a:spcAft>
              <a:buFont typeface="Wingdings" panose="05000000000000000000" pitchFamily="2" charset="2"/>
              <a:buChar char="Ø"/>
            </a:pPr>
            <a:r>
              <a:rPr lang="en-US" sz="4400" dirty="0">
                <a:solidFill>
                  <a:srgbClr val="000000"/>
                </a:solidFill>
                <a:latin typeface="Josefin Sans Regular"/>
              </a:rPr>
              <a:t>Product</a:t>
            </a:r>
          </a:p>
        </p:txBody>
      </p:sp>
      <p:sp>
        <p:nvSpPr>
          <p:cNvPr id="16" name="TextBox 14">
            <a:extLst>
              <a:ext uri="{FF2B5EF4-FFF2-40B4-BE49-F238E27FC236}">
                <a16:creationId xmlns:a16="http://schemas.microsoft.com/office/drawing/2014/main" id="{65491137-0E34-44AD-97ED-2E4C4BA73AC2}"/>
              </a:ext>
            </a:extLst>
          </p:cNvPr>
          <p:cNvSpPr txBox="1"/>
          <p:nvPr/>
        </p:nvSpPr>
        <p:spPr>
          <a:xfrm>
            <a:off x="685800" y="8506915"/>
            <a:ext cx="16687800" cy="67518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5094"/>
              </a:lnSpc>
            </a:pPr>
            <a:r>
              <a:rPr lang="en-US" sz="4800" dirty="0">
                <a:solidFill>
                  <a:srgbClr val="000000"/>
                </a:solidFill>
                <a:latin typeface="Josefin Sans Regular"/>
                <a:hlinkClick r:id="rId5"/>
              </a:rPr>
              <a:t>https://mappingtool.projects-espaciainserta.com/new-project</a:t>
            </a:r>
            <a:r>
              <a:rPr lang="en-US" sz="4800" dirty="0">
                <a:solidFill>
                  <a:srgbClr val="000000"/>
                </a:solidFill>
                <a:latin typeface="Josefin Sans Regular"/>
              </a:rPr>
              <a:t> </a:t>
            </a:r>
          </a:p>
        </p:txBody>
      </p:sp>
      <p:pic>
        <p:nvPicPr>
          <p:cNvPr id="15" name="Imagen 14" descr="Project registration Form">
            <a:extLst>
              <a:ext uri="{FF2B5EF4-FFF2-40B4-BE49-F238E27FC236}">
                <a16:creationId xmlns:a16="http://schemas.microsoft.com/office/drawing/2014/main" id="{D0238595-8760-4838-B9BF-84AA84B7C90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53407" y="876300"/>
            <a:ext cx="5529193" cy="7226444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89039574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 rot="-5400000">
            <a:off x="-4631079" y="5378332"/>
            <a:ext cx="9539745" cy="277589"/>
            <a:chOff x="0" y="0"/>
            <a:chExt cx="4022673" cy="517899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4022673" cy="517899"/>
            </a:xfrm>
            <a:custGeom>
              <a:avLst/>
              <a:gdLst/>
              <a:ahLst/>
              <a:cxnLst/>
              <a:rect l="l" t="t" r="r" b="b"/>
              <a:pathLst>
                <a:path w="4022673" h="517899">
                  <a:moveTo>
                    <a:pt x="0" y="0"/>
                  </a:moveTo>
                  <a:lnTo>
                    <a:pt x="4022673" y="0"/>
                  </a:lnTo>
                  <a:lnTo>
                    <a:pt x="4022673" y="517899"/>
                  </a:lnTo>
                  <a:lnTo>
                    <a:pt x="0" y="517899"/>
                  </a:lnTo>
                  <a:close/>
                </a:path>
              </a:pathLst>
            </a:custGeom>
            <a:solidFill>
              <a:srgbClr val="D72B60"/>
            </a:solidFill>
          </p:spPr>
        </p:sp>
      </p:grpSp>
      <p:pic>
        <p:nvPicPr>
          <p:cNvPr id="7" name="Picture 7"/>
          <p:cNvPicPr>
            <a:picLocks noChangeAspect="1"/>
          </p:cNvPicPr>
          <p:nvPr/>
        </p:nvPicPr>
        <p:blipFill>
          <a:blip r:embed="rId2"/>
          <a:srcRect l="8845" t="17520" r="7328" b="19856"/>
          <a:stretch>
            <a:fillRect/>
          </a:stretch>
        </p:blipFill>
        <p:spPr>
          <a:xfrm>
            <a:off x="14726034" y="0"/>
            <a:ext cx="3561966" cy="1727221"/>
          </a:xfrm>
          <a:prstGeom prst="rect">
            <a:avLst/>
          </a:prstGeom>
        </p:spPr>
      </p:pic>
      <p:sp>
        <p:nvSpPr>
          <p:cNvPr id="11" name="TextBox 11"/>
          <p:cNvSpPr txBox="1"/>
          <p:nvPr/>
        </p:nvSpPr>
        <p:spPr>
          <a:xfrm>
            <a:off x="1219200" y="342900"/>
            <a:ext cx="14782800" cy="116378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9872"/>
              </a:lnSpc>
            </a:pPr>
            <a:r>
              <a:rPr lang="en-US" sz="6000" dirty="0">
                <a:solidFill>
                  <a:srgbClr val="000000"/>
                </a:solidFill>
                <a:latin typeface="Oswald"/>
              </a:rPr>
              <a:t>Accessibility requirements in online services  </a:t>
            </a:r>
          </a:p>
        </p:txBody>
      </p:sp>
      <p:sp>
        <p:nvSpPr>
          <p:cNvPr id="14" name="TextBox 14"/>
          <p:cNvSpPr txBox="1"/>
          <p:nvPr/>
        </p:nvSpPr>
        <p:spPr>
          <a:xfrm>
            <a:off x="457200" y="2211186"/>
            <a:ext cx="17678400" cy="195245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685800" indent="-685800">
              <a:lnSpc>
                <a:spcPts val="5094"/>
              </a:lnSpc>
              <a:buFont typeface="Arial" panose="020B0604020202020204" pitchFamily="34" charset="0"/>
              <a:buChar char="•"/>
            </a:pPr>
            <a:r>
              <a:rPr lang="en-US" sz="4548" dirty="0">
                <a:solidFill>
                  <a:srgbClr val="000000"/>
                </a:solidFill>
                <a:latin typeface="Josefin Sans Regular"/>
              </a:rPr>
              <a:t>Based on an Accessibility in Health Care Telemonitoring systems research</a:t>
            </a:r>
          </a:p>
          <a:p>
            <a:pPr marL="1600200" lvl="2" indent="-685800">
              <a:lnSpc>
                <a:spcPts val="5094"/>
              </a:lnSpc>
              <a:buFont typeface="Wingdings" panose="05000000000000000000" pitchFamily="2" charset="2"/>
              <a:buChar char="Ø"/>
            </a:pPr>
            <a:r>
              <a:rPr lang="en-US" sz="4000" dirty="0">
                <a:solidFill>
                  <a:srgbClr val="000000"/>
                </a:solidFill>
                <a:latin typeface="Josefin Sans Regular"/>
              </a:rPr>
              <a:t>Analysis of devices to take biometric measurements </a:t>
            </a:r>
          </a:p>
        </p:txBody>
      </p:sp>
      <p:grpSp>
        <p:nvGrpSpPr>
          <p:cNvPr id="4" name="Group 4"/>
          <p:cNvGrpSpPr/>
          <p:nvPr/>
        </p:nvGrpSpPr>
        <p:grpSpPr>
          <a:xfrm rot="16200000">
            <a:off x="-1053119" y="1114617"/>
            <a:ext cx="2566759" cy="460522"/>
            <a:chOff x="0" y="0"/>
            <a:chExt cx="6898800" cy="1570990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1863090" cy="1570990"/>
            </a:xfrm>
            <a:custGeom>
              <a:avLst/>
              <a:gdLst/>
              <a:ahLst/>
              <a:cxnLst/>
              <a:rect l="l" t="t" r="r" b="b"/>
              <a:pathLst>
                <a:path w="1863090" h="1570990">
                  <a:moveTo>
                    <a:pt x="956310" y="0"/>
                  </a:moveTo>
                  <a:lnTo>
                    <a:pt x="906780" y="0"/>
                  </a:lnTo>
                  <a:lnTo>
                    <a:pt x="0" y="1570990"/>
                  </a:lnTo>
                  <a:lnTo>
                    <a:pt x="49530" y="1570990"/>
                  </a:lnTo>
                  <a:lnTo>
                    <a:pt x="901700" y="1570990"/>
                  </a:lnTo>
                  <a:lnTo>
                    <a:pt x="951230" y="1570990"/>
                  </a:lnTo>
                  <a:lnTo>
                    <a:pt x="1813560" y="1570990"/>
                  </a:lnTo>
                  <a:lnTo>
                    <a:pt x="1863090" y="1570990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6" name="Freeform 6"/>
            <p:cNvSpPr/>
            <p:nvPr/>
          </p:nvSpPr>
          <p:spPr>
            <a:xfrm>
              <a:off x="906780" y="0"/>
              <a:ext cx="5992020" cy="1570990"/>
            </a:xfrm>
            <a:custGeom>
              <a:avLst/>
              <a:gdLst/>
              <a:ahLst/>
              <a:cxnLst/>
              <a:rect l="l" t="t" r="r" b="b"/>
              <a:pathLst>
                <a:path w="5992020" h="1570990">
                  <a:moveTo>
                    <a:pt x="5085240" y="0"/>
                  </a:moveTo>
                  <a:lnTo>
                    <a:pt x="0" y="0"/>
                  </a:lnTo>
                  <a:lnTo>
                    <a:pt x="906780" y="1570990"/>
                  </a:lnTo>
                  <a:lnTo>
                    <a:pt x="5992020" y="1570990"/>
                  </a:lnTo>
                  <a:close/>
                </a:path>
              </a:pathLst>
            </a:custGeom>
            <a:solidFill>
              <a:srgbClr val="FFFFFF"/>
            </a:solidFill>
          </p:spPr>
        </p:sp>
      </p:grpSp>
      <p:sp>
        <p:nvSpPr>
          <p:cNvPr id="8" name="TextBox 7">
            <a:extLst>
              <a:ext uri="{FF2B5EF4-FFF2-40B4-BE49-F238E27FC236}">
                <a16:creationId xmlns:a16="http://schemas.microsoft.com/office/drawing/2014/main" id="{068B8922-51B4-412D-1D10-D6FCA25ECEA6}"/>
              </a:ext>
            </a:extLst>
          </p:cNvPr>
          <p:cNvSpPr txBox="1"/>
          <p:nvPr/>
        </p:nvSpPr>
        <p:spPr>
          <a:xfrm>
            <a:off x="-88853" y="9539746"/>
            <a:ext cx="4191000" cy="58285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5094"/>
              </a:lnSpc>
            </a:pPr>
            <a:r>
              <a:rPr lang="en-US" sz="2400" dirty="0">
                <a:solidFill>
                  <a:schemeClr val="accent5">
                    <a:lumMod val="75000"/>
                  </a:schemeClr>
                </a:solidFill>
                <a:latin typeface="Josefin Sans Regular"/>
              </a:rPr>
              <a:t>#QualitySocialServices</a:t>
            </a:r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F7C562AE-0D7F-4528-927D-B386D0F63690}"/>
              </a:ext>
            </a:extLst>
          </p:cNvPr>
          <p:cNvSpPr txBox="1"/>
          <p:nvPr/>
        </p:nvSpPr>
        <p:spPr>
          <a:xfrm>
            <a:off x="871246" y="8812897"/>
            <a:ext cx="4767554" cy="63758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>
            <a:defPPr>
              <a:defRPr lang="en-US"/>
            </a:defPPr>
            <a:lvl1pPr marL="685800" indent="-685800">
              <a:lnSpc>
                <a:spcPts val="5094"/>
              </a:lnSpc>
              <a:buFont typeface="Arial" panose="020B0604020202020204" pitchFamily="34" charset="0"/>
              <a:buChar char="•"/>
              <a:defRPr sz="4548">
                <a:solidFill>
                  <a:srgbClr val="000000"/>
                </a:solidFill>
                <a:latin typeface="Josefin Sans Regular"/>
              </a:defRPr>
            </a:lvl1pPr>
            <a:lvl3pPr marL="1600200" lvl="2" indent="-685800">
              <a:lnSpc>
                <a:spcPts val="5094"/>
              </a:lnSpc>
              <a:buFont typeface="Wingdings" panose="05000000000000000000" pitchFamily="2" charset="2"/>
              <a:buChar char="Ø"/>
              <a:defRPr sz="4000">
                <a:solidFill>
                  <a:srgbClr val="000000"/>
                </a:solidFill>
                <a:latin typeface="Josefin Sans Regular"/>
              </a:defRPr>
            </a:lvl3pPr>
          </a:lstStyle>
          <a:p>
            <a:pPr marL="0" indent="0">
              <a:buNone/>
            </a:pPr>
            <a:r>
              <a:rPr lang="en-US" sz="3600" dirty="0"/>
              <a:t>Blood pressure monitor </a:t>
            </a:r>
          </a:p>
        </p:txBody>
      </p:sp>
      <p:pic>
        <p:nvPicPr>
          <p:cNvPr id="17" name="Imagen 16" descr="Blood pressure monitor">
            <a:extLst>
              <a:ext uri="{FF2B5EF4-FFF2-40B4-BE49-F238E27FC236}">
                <a16:creationId xmlns:a16="http://schemas.microsoft.com/office/drawing/2014/main" id="{C4E55940-C185-4402-812C-D556CFE536D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4908226"/>
            <a:ext cx="3921392" cy="3588074"/>
          </a:xfrm>
          <a:prstGeom prst="rect">
            <a:avLst/>
          </a:prstGeom>
        </p:spPr>
      </p:pic>
      <p:sp>
        <p:nvSpPr>
          <p:cNvPr id="18" name="CuadroTexto 17">
            <a:extLst>
              <a:ext uri="{FF2B5EF4-FFF2-40B4-BE49-F238E27FC236}">
                <a16:creationId xmlns:a16="http://schemas.microsoft.com/office/drawing/2014/main" id="{FA2A9536-8974-4323-9534-5CCA4BFBB44B}"/>
              </a:ext>
            </a:extLst>
          </p:cNvPr>
          <p:cNvSpPr txBox="1"/>
          <p:nvPr/>
        </p:nvSpPr>
        <p:spPr>
          <a:xfrm>
            <a:off x="7129272" y="8745261"/>
            <a:ext cx="4072128" cy="62901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>
            <a:defPPr>
              <a:defRPr lang="en-US"/>
            </a:defPPr>
            <a:lvl1pPr marL="685800" indent="-685800">
              <a:lnSpc>
                <a:spcPts val="5094"/>
              </a:lnSpc>
              <a:buFont typeface="Arial" panose="020B0604020202020204" pitchFamily="34" charset="0"/>
              <a:buChar char="•"/>
              <a:defRPr sz="4548">
                <a:solidFill>
                  <a:srgbClr val="000000"/>
                </a:solidFill>
                <a:latin typeface="Josefin Sans Regular"/>
              </a:defRPr>
            </a:lvl1pPr>
            <a:lvl3pPr marL="1600200" lvl="2" indent="-685800">
              <a:lnSpc>
                <a:spcPts val="5094"/>
              </a:lnSpc>
              <a:buFont typeface="Wingdings" panose="05000000000000000000" pitchFamily="2" charset="2"/>
              <a:buChar char="Ø"/>
              <a:defRPr sz="4000">
                <a:solidFill>
                  <a:srgbClr val="000000"/>
                </a:solidFill>
                <a:latin typeface="Josefin Sans Regular"/>
              </a:defRPr>
            </a:lvl3pPr>
          </a:lstStyle>
          <a:p>
            <a:pPr marL="0" indent="0">
              <a:buNone/>
            </a:pPr>
            <a:r>
              <a:rPr lang="en-US" sz="3600" dirty="0"/>
              <a:t>Pulse oximeters </a:t>
            </a:r>
          </a:p>
        </p:txBody>
      </p:sp>
      <p:sp>
        <p:nvSpPr>
          <p:cNvPr id="19" name="CuadroTexto 18">
            <a:extLst>
              <a:ext uri="{FF2B5EF4-FFF2-40B4-BE49-F238E27FC236}">
                <a16:creationId xmlns:a16="http://schemas.microsoft.com/office/drawing/2014/main" id="{234DA102-D85B-498A-B27A-E8B435B3B222}"/>
              </a:ext>
            </a:extLst>
          </p:cNvPr>
          <p:cNvSpPr txBox="1"/>
          <p:nvPr/>
        </p:nvSpPr>
        <p:spPr>
          <a:xfrm>
            <a:off x="12649200" y="8821461"/>
            <a:ext cx="4072128" cy="62901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>
            <a:defPPr>
              <a:defRPr lang="en-US"/>
            </a:defPPr>
            <a:lvl1pPr marL="685800" indent="-685800">
              <a:lnSpc>
                <a:spcPts val="5094"/>
              </a:lnSpc>
              <a:buFont typeface="Arial" panose="020B0604020202020204" pitchFamily="34" charset="0"/>
              <a:buChar char="•"/>
              <a:defRPr sz="4548">
                <a:solidFill>
                  <a:srgbClr val="000000"/>
                </a:solidFill>
                <a:latin typeface="Josefin Sans Regular"/>
              </a:defRPr>
            </a:lvl1pPr>
            <a:lvl3pPr marL="1600200" lvl="2" indent="-685800">
              <a:lnSpc>
                <a:spcPts val="5094"/>
              </a:lnSpc>
              <a:buFont typeface="Wingdings" panose="05000000000000000000" pitchFamily="2" charset="2"/>
              <a:buChar char="Ø"/>
              <a:defRPr sz="4000">
                <a:solidFill>
                  <a:srgbClr val="000000"/>
                </a:solidFill>
                <a:latin typeface="Josefin Sans Regular"/>
              </a:defRPr>
            </a:lvl3pPr>
          </a:lstStyle>
          <a:p>
            <a:pPr marL="0" indent="0">
              <a:buNone/>
            </a:pPr>
            <a:r>
              <a:rPr lang="en-US" sz="3600" dirty="0"/>
              <a:t>Glucometer</a:t>
            </a:r>
            <a:endParaRPr lang="es-ES" sz="3600" dirty="0"/>
          </a:p>
        </p:txBody>
      </p:sp>
      <p:pic>
        <p:nvPicPr>
          <p:cNvPr id="21" name="Imagen 20" descr="Pulse oximeter &#10;">
            <a:extLst>
              <a:ext uri="{FF2B5EF4-FFF2-40B4-BE49-F238E27FC236}">
                <a16:creationId xmlns:a16="http://schemas.microsoft.com/office/drawing/2014/main" id="{3A94EFE1-8A3C-4779-9647-0559D98E1A9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1800" y="5448300"/>
            <a:ext cx="4629632" cy="2606483"/>
          </a:xfrm>
          <a:prstGeom prst="rect">
            <a:avLst/>
          </a:prstGeom>
        </p:spPr>
      </p:pic>
      <p:pic>
        <p:nvPicPr>
          <p:cNvPr id="23" name="Imagen 22" descr="Glucometer">
            <a:extLst>
              <a:ext uri="{FF2B5EF4-FFF2-40B4-BE49-F238E27FC236}">
                <a16:creationId xmlns:a16="http://schemas.microsoft.com/office/drawing/2014/main" id="{B919695D-B081-4798-96B5-C55C1E39113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55007" y="4914900"/>
            <a:ext cx="3699393" cy="3699393"/>
          </a:xfrm>
          <a:prstGeom prst="rect">
            <a:avLst/>
          </a:prstGeom>
        </p:spPr>
      </p:pic>
      <p:pic>
        <p:nvPicPr>
          <p:cNvPr id="24" name="Picture 8">
            <a:extLst>
              <a:ext uri="{FF2B5EF4-FFF2-40B4-BE49-F238E27FC236}">
                <a16:creationId xmlns:a16="http://schemas.microsoft.com/office/drawing/2014/main" id="{D2C7251C-698A-4AE0-933D-C66B8AA2E4FF}"/>
              </a:ext>
            </a:extLst>
          </p:cNvPr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>
          <a:xfrm>
            <a:off x="8326189" y="9563100"/>
            <a:ext cx="2875211" cy="606408"/>
          </a:xfrm>
          <a:prstGeom prst="rect">
            <a:avLst/>
          </a:prstGeom>
        </p:spPr>
      </p:pic>
      <p:pic>
        <p:nvPicPr>
          <p:cNvPr id="25" name="Imagen 24">
            <a:extLst>
              <a:ext uri="{FF2B5EF4-FFF2-40B4-BE49-F238E27FC236}">
                <a16:creationId xmlns:a16="http://schemas.microsoft.com/office/drawing/2014/main" id="{C96EBDFF-1875-444E-A26A-D362E0F33EE9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6118353" y="9563100"/>
            <a:ext cx="1864847" cy="6649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408588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 rot="-5400000">
            <a:off x="-4631079" y="5378332"/>
            <a:ext cx="9539745" cy="277589"/>
            <a:chOff x="0" y="0"/>
            <a:chExt cx="4022673" cy="517899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4022673" cy="517899"/>
            </a:xfrm>
            <a:custGeom>
              <a:avLst/>
              <a:gdLst/>
              <a:ahLst/>
              <a:cxnLst/>
              <a:rect l="l" t="t" r="r" b="b"/>
              <a:pathLst>
                <a:path w="4022673" h="517899">
                  <a:moveTo>
                    <a:pt x="0" y="0"/>
                  </a:moveTo>
                  <a:lnTo>
                    <a:pt x="4022673" y="0"/>
                  </a:lnTo>
                  <a:lnTo>
                    <a:pt x="4022673" y="517899"/>
                  </a:lnTo>
                  <a:lnTo>
                    <a:pt x="0" y="517899"/>
                  </a:lnTo>
                  <a:close/>
                </a:path>
              </a:pathLst>
            </a:custGeom>
            <a:solidFill>
              <a:srgbClr val="D72B60"/>
            </a:solidFill>
          </p:spPr>
        </p:sp>
      </p:grpSp>
      <p:pic>
        <p:nvPicPr>
          <p:cNvPr id="7" name="Picture 7"/>
          <p:cNvPicPr>
            <a:picLocks noChangeAspect="1"/>
          </p:cNvPicPr>
          <p:nvPr/>
        </p:nvPicPr>
        <p:blipFill>
          <a:blip r:embed="rId2"/>
          <a:srcRect l="8845" t="17520" r="7328" b="19856"/>
          <a:stretch>
            <a:fillRect/>
          </a:stretch>
        </p:blipFill>
        <p:spPr>
          <a:xfrm>
            <a:off x="14726034" y="0"/>
            <a:ext cx="3561966" cy="1727221"/>
          </a:xfrm>
          <a:prstGeom prst="rect">
            <a:avLst/>
          </a:prstGeom>
        </p:spPr>
      </p:pic>
      <p:sp>
        <p:nvSpPr>
          <p:cNvPr id="11" name="TextBox 11"/>
          <p:cNvSpPr txBox="1"/>
          <p:nvPr/>
        </p:nvSpPr>
        <p:spPr>
          <a:xfrm>
            <a:off x="1219200" y="342900"/>
            <a:ext cx="14782800" cy="116378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9872"/>
              </a:lnSpc>
            </a:pPr>
            <a:r>
              <a:rPr lang="en-US" sz="6000" dirty="0">
                <a:solidFill>
                  <a:srgbClr val="000000"/>
                </a:solidFill>
                <a:latin typeface="Oswald"/>
              </a:rPr>
              <a:t>Accessibility requirements in online services  </a:t>
            </a:r>
          </a:p>
        </p:txBody>
      </p:sp>
      <p:sp>
        <p:nvSpPr>
          <p:cNvPr id="14" name="TextBox 14"/>
          <p:cNvSpPr txBox="1"/>
          <p:nvPr/>
        </p:nvSpPr>
        <p:spPr>
          <a:xfrm>
            <a:off x="457200" y="2211186"/>
            <a:ext cx="17678400" cy="685379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1600200" lvl="2" indent="-685800">
              <a:lnSpc>
                <a:spcPts val="5094"/>
              </a:lnSpc>
              <a:spcAft>
                <a:spcPts val="1800"/>
              </a:spcAft>
              <a:buFont typeface="Wingdings" panose="05000000000000000000" pitchFamily="2" charset="2"/>
              <a:buChar char="Ø"/>
            </a:pPr>
            <a:r>
              <a:rPr lang="en-US" sz="4800" dirty="0">
                <a:solidFill>
                  <a:srgbClr val="000000"/>
                </a:solidFill>
                <a:latin typeface="Josefin Sans Regular"/>
              </a:rPr>
              <a:t>+ User experience</a:t>
            </a:r>
          </a:p>
          <a:p>
            <a:pPr marL="2514600" lvl="4" indent="-685800">
              <a:lnSpc>
                <a:spcPts val="5094"/>
              </a:lnSpc>
              <a:spcAft>
                <a:spcPts val="1800"/>
              </a:spcAft>
              <a:buFont typeface="Wingdings" panose="05000000000000000000" pitchFamily="2" charset="2"/>
              <a:buChar char="ü"/>
            </a:pPr>
            <a:r>
              <a:rPr lang="en-US" sz="4400" dirty="0">
                <a:solidFill>
                  <a:srgbClr val="000000"/>
                </a:solidFill>
                <a:latin typeface="Josefin Sans Regular"/>
              </a:rPr>
              <a:t>blind users</a:t>
            </a:r>
          </a:p>
          <a:p>
            <a:pPr marL="2514600" lvl="4" indent="-685800">
              <a:lnSpc>
                <a:spcPts val="5094"/>
              </a:lnSpc>
              <a:spcAft>
                <a:spcPts val="1800"/>
              </a:spcAft>
              <a:buFont typeface="Wingdings" panose="05000000000000000000" pitchFamily="2" charset="2"/>
              <a:buChar char="ü"/>
            </a:pPr>
            <a:r>
              <a:rPr lang="en-US" sz="4400" dirty="0">
                <a:solidFill>
                  <a:srgbClr val="000000"/>
                </a:solidFill>
                <a:latin typeface="Josefin Sans Regular"/>
              </a:rPr>
              <a:t>users with low vision</a:t>
            </a:r>
          </a:p>
          <a:p>
            <a:pPr marL="2514600" lvl="4" indent="-685800">
              <a:lnSpc>
                <a:spcPts val="5094"/>
              </a:lnSpc>
              <a:spcAft>
                <a:spcPts val="1800"/>
              </a:spcAft>
              <a:buFont typeface="Wingdings" panose="05000000000000000000" pitchFamily="2" charset="2"/>
              <a:buChar char="ü"/>
            </a:pPr>
            <a:r>
              <a:rPr lang="en-US" sz="4400" dirty="0">
                <a:solidFill>
                  <a:srgbClr val="000000"/>
                </a:solidFill>
                <a:latin typeface="Josefin Sans Regular"/>
              </a:rPr>
              <a:t>users with hearing impairment (deafness / hearing loss)</a:t>
            </a:r>
          </a:p>
          <a:p>
            <a:pPr marL="2514600" lvl="4" indent="-685800">
              <a:lnSpc>
                <a:spcPts val="5094"/>
              </a:lnSpc>
              <a:spcAft>
                <a:spcPts val="1800"/>
              </a:spcAft>
              <a:buFont typeface="Wingdings" panose="05000000000000000000" pitchFamily="2" charset="2"/>
              <a:buChar char="ü"/>
            </a:pPr>
            <a:r>
              <a:rPr lang="en-US" sz="4400" dirty="0">
                <a:solidFill>
                  <a:srgbClr val="000000"/>
                </a:solidFill>
                <a:latin typeface="Josefin Sans Regular"/>
              </a:rPr>
              <a:t>user with cognitive disability</a:t>
            </a:r>
          </a:p>
          <a:p>
            <a:pPr marL="2514600" lvl="4" indent="-685800">
              <a:lnSpc>
                <a:spcPts val="5094"/>
              </a:lnSpc>
              <a:spcAft>
                <a:spcPts val="1800"/>
              </a:spcAft>
              <a:buFont typeface="Wingdings" panose="05000000000000000000" pitchFamily="2" charset="2"/>
              <a:buChar char="ü"/>
            </a:pPr>
            <a:r>
              <a:rPr lang="en-US" sz="4400" dirty="0">
                <a:solidFill>
                  <a:srgbClr val="000000"/>
                </a:solidFill>
                <a:latin typeface="Josefin Sans Regular"/>
              </a:rPr>
              <a:t>users with motor disability</a:t>
            </a:r>
          </a:p>
          <a:p>
            <a:pPr marL="2514600" lvl="4" indent="-685800">
              <a:lnSpc>
                <a:spcPts val="5094"/>
              </a:lnSpc>
              <a:spcAft>
                <a:spcPts val="1800"/>
              </a:spcAft>
              <a:buFont typeface="Wingdings" panose="05000000000000000000" pitchFamily="2" charset="2"/>
              <a:buChar char="ü"/>
            </a:pPr>
            <a:r>
              <a:rPr lang="en-US" sz="4400" dirty="0">
                <a:solidFill>
                  <a:srgbClr val="000000"/>
                </a:solidFill>
                <a:latin typeface="Josefin Sans Regular"/>
              </a:rPr>
              <a:t>users over 65 years old</a:t>
            </a:r>
          </a:p>
          <a:p>
            <a:pPr marL="2514600" lvl="4" indent="-685800">
              <a:lnSpc>
                <a:spcPts val="5094"/>
              </a:lnSpc>
              <a:spcAft>
                <a:spcPts val="1800"/>
              </a:spcAft>
              <a:buFont typeface="Wingdings" panose="05000000000000000000" pitchFamily="2" charset="2"/>
              <a:buChar char="ü"/>
            </a:pPr>
            <a:r>
              <a:rPr lang="en-US" sz="4400" dirty="0">
                <a:solidFill>
                  <a:srgbClr val="000000"/>
                </a:solidFill>
                <a:latin typeface="Josefin Sans Regular"/>
              </a:rPr>
              <a:t>users with no  disability </a:t>
            </a:r>
          </a:p>
        </p:txBody>
      </p:sp>
      <p:grpSp>
        <p:nvGrpSpPr>
          <p:cNvPr id="4" name="Group 4"/>
          <p:cNvGrpSpPr/>
          <p:nvPr/>
        </p:nvGrpSpPr>
        <p:grpSpPr>
          <a:xfrm rot="16200000">
            <a:off x="-1053119" y="1114617"/>
            <a:ext cx="2566759" cy="460522"/>
            <a:chOff x="0" y="0"/>
            <a:chExt cx="6898800" cy="1570990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1863090" cy="1570990"/>
            </a:xfrm>
            <a:custGeom>
              <a:avLst/>
              <a:gdLst/>
              <a:ahLst/>
              <a:cxnLst/>
              <a:rect l="l" t="t" r="r" b="b"/>
              <a:pathLst>
                <a:path w="1863090" h="1570990">
                  <a:moveTo>
                    <a:pt x="956310" y="0"/>
                  </a:moveTo>
                  <a:lnTo>
                    <a:pt x="906780" y="0"/>
                  </a:lnTo>
                  <a:lnTo>
                    <a:pt x="0" y="1570990"/>
                  </a:lnTo>
                  <a:lnTo>
                    <a:pt x="49530" y="1570990"/>
                  </a:lnTo>
                  <a:lnTo>
                    <a:pt x="901700" y="1570990"/>
                  </a:lnTo>
                  <a:lnTo>
                    <a:pt x="951230" y="1570990"/>
                  </a:lnTo>
                  <a:lnTo>
                    <a:pt x="1813560" y="1570990"/>
                  </a:lnTo>
                  <a:lnTo>
                    <a:pt x="1863090" y="1570990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6" name="Freeform 6"/>
            <p:cNvSpPr/>
            <p:nvPr/>
          </p:nvSpPr>
          <p:spPr>
            <a:xfrm>
              <a:off x="906780" y="0"/>
              <a:ext cx="5992020" cy="1570990"/>
            </a:xfrm>
            <a:custGeom>
              <a:avLst/>
              <a:gdLst/>
              <a:ahLst/>
              <a:cxnLst/>
              <a:rect l="l" t="t" r="r" b="b"/>
              <a:pathLst>
                <a:path w="5992020" h="1570990">
                  <a:moveTo>
                    <a:pt x="5085240" y="0"/>
                  </a:moveTo>
                  <a:lnTo>
                    <a:pt x="0" y="0"/>
                  </a:lnTo>
                  <a:lnTo>
                    <a:pt x="906780" y="1570990"/>
                  </a:lnTo>
                  <a:lnTo>
                    <a:pt x="5992020" y="1570990"/>
                  </a:lnTo>
                  <a:close/>
                </a:path>
              </a:pathLst>
            </a:custGeom>
            <a:solidFill>
              <a:srgbClr val="FFFFFF"/>
            </a:solidFill>
          </p:spPr>
        </p:sp>
      </p:grpSp>
      <p:sp>
        <p:nvSpPr>
          <p:cNvPr id="8" name="TextBox 7">
            <a:extLst>
              <a:ext uri="{FF2B5EF4-FFF2-40B4-BE49-F238E27FC236}">
                <a16:creationId xmlns:a16="http://schemas.microsoft.com/office/drawing/2014/main" id="{068B8922-51B4-412D-1D10-D6FCA25ECEA6}"/>
              </a:ext>
            </a:extLst>
          </p:cNvPr>
          <p:cNvSpPr txBox="1"/>
          <p:nvPr/>
        </p:nvSpPr>
        <p:spPr>
          <a:xfrm>
            <a:off x="-88853" y="9539746"/>
            <a:ext cx="4191000" cy="58285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5094"/>
              </a:lnSpc>
            </a:pPr>
            <a:r>
              <a:rPr lang="en-US" sz="2400" dirty="0">
                <a:solidFill>
                  <a:schemeClr val="accent5">
                    <a:lumMod val="75000"/>
                  </a:schemeClr>
                </a:solidFill>
                <a:latin typeface="Josefin Sans Regular"/>
              </a:rPr>
              <a:t>#QualitySocialServices</a:t>
            </a:r>
          </a:p>
        </p:txBody>
      </p:sp>
      <p:pic>
        <p:nvPicPr>
          <p:cNvPr id="20" name="Picture 8">
            <a:extLst>
              <a:ext uri="{FF2B5EF4-FFF2-40B4-BE49-F238E27FC236}">
                <a16:creationId xmlns:a16="http://schemas.microsoft.com/office/drawing/2014/main" id="{2E513E0F-77D5-44F1-AAFE-065E09E0DE33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8326189" y="9563100"/>
            <a:ext cx="2875211" cy="606408"/>
          </a:xfrm>
          <a:prstGeom prst="rect">
            <a:avLst/>
          </a:prstGeom>
        </p:spPr>
      </p:pic>
      <p:pic>
        <p:nvPicPr>
          <p:cNvPr id="22" name="Imagen 21">
            <a:extLst>
              <a:ext uri="{FF2B5EF4-FFF2-40B4-BE49-F238E27FC236}">
                <a16:creationId xmlns:a16="http://schemas.microsoft.com/office/drawing/2014/main" id="{B4EAA06A-922B-47D9-93EA-9AB76D5672A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118353" y="9563100"/>
            <a:ext cx="1864847" cy="6649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559103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 rot="-5400000">
            <a:off x="-4631079" y="5378332"/>
            <a:ext cx="9539745" cy="277589"/>
            <a:chOff x="0" y="0"/>
            <a:chExt cx="4022673" cy="517899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4022673" cy="517899"/>
            </a:xfrm>
            <a:custGeom>
              <a:avLst/>
              <a:gdLst/>
              <a:ahLst/>
              <a:cxnLst/>
              <a:rect l="l" t="t" r="r" b="b"/>
              <a:pathLst>
                <a:path w="4022673" h="517899">
                  <a:moveTo>
                    <a:pt x="0" y="0"/>
                  </a:moveTo>
                  <a:lnTo>
                    <a:pt x="4022673" y="0"/>
                  </a:lnTo>
                  <a:lnTo>
                    <a:pt x="4022673" y="517899"/>
                  </a:lnTo>
                  <a:lnTo>
                    <a:pt x="0" y="517899"/>
                  </a:lnTo>
                  <a:close/>
                </a:path>
              </a:pathLst>
            </a:custGeom>
            <a:solidFill>
              <a:srgbClr val="D72B60"/>
            </a:solidFill>
          </p:spPr>
        </p:sp>
      </p:grpSp>
      <p:pic>
        <p:nvPicPr>
          <p:cNvPr id="7" name="Picture 7"/>
          <p:cNvPicPr>
            <a:picLocks noChangeAspect="1"/>
          </p:cNvPicPr>
          <p:nvPr/>
        </p:nvPicPr>
        <p:blipFill>
          <a:blip r:embed="rId2"/>
          <a:srcRect l="8845" t="17520" r="7328" b="19856"/>
          <a:stretch>
            <a:fillRect/>
          </a:stretch>
        </p:blipFill>
        <p:spPr>
          <a:xfrm>
            <a:off x="14726034" y="0"/>
            <a:ext cx="3561966" cy="1727221"/>
          </a:xfrm>
          <a:prstGeom prst="rect">
            <a:avLst/>
          </a:prstGeom>
        </p:spPr>
      </p:pic>
      <p:grpSp>
        <p:nvGrpSpPr>
          <p:cNvPr id="4" name="Group 4"/>
          <p:cNvGrpSpPr/>
          <p:nvPr/>
        </p:nvGrpSpPr>
        <p:grpSpPr>
          <a:xfrm rot="16200000">
            <a:off x="-1053119" y="1114617"/>
            <a:ext cx="2566759" cy="460522"/>
            <a:chOff x="0" y="0"/>
            <a:chExt cx="6898800" cy="1570990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1863090" cy="1570990"/>
            </a:xfrm>
            <a:custGeom>
              <a:avLst/>
              <a:gdLst/>
              <a:ahLst/>
              <a:cxnLst/>
              <a:rect l="l" t="t" r="r" b="b"/>
              <a:pathLst>
                <a:path w="1863090" h="1570990">
                  <a:moveTo>
                    <a:pt x="956310" y="0"/>
                  </a:moveTo>
                  <a:lnTo>
                    <a:pt x="906780" y="0"/>
                  </a:lnTo>
                  <a:lnTo>
                    <a:pt x="0" y="1570990"/>
                  </a:lnTo>
                  <a:lnTo>
                    <a:pt x="49530" y="1570990"/>
                  </a:lnTo>
                  <a:lnTo>
                    <a:pt x="901700" y="1570990"/>
                  </a:lnTo>
                  <a:lnTo>
                    <a:pt x="951230" y="1570990"/>
                  </a:lnTo>
                  <a:lnTo>
                    <a:pt x="1813560" y="1570990"/>
                  </a:lnTo>
                  <a:lnTo>
                    <a:pt x="1863090" y="1570990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6" name="Freeform 6"/>
            <p:cNvSpPr/>
            <p:nvPr/>
          </p:nvSpPr>
          <p:spPr>
            <a:xfrm>
              <a:off x="906780" y="0"/>
              <a:ext cx="5992020" cy="1570990"/>
            </a:xfrm>
            <a:custGeom>
              <a:avLst/>
              <a:gdLst/>
              <a:ahLst/>
              <a:cxnLst/>
              <a:rect l="l" t="t" r="r" b="b"/>
              <a:pathLst>
                <a:path w="5992020" h="1570990">
                  <a:moveTo>
                    <a:pt x="5085240" y="0"/>
                  </a:moveTo>
                  <a:lnTo>
                    <a:pt x="0" y="0"/>
                  </a:lnTo>
                  <a:lnTo>
                    <a:pt x="906780" y="1570990"/>
                  </a:lnTo>
                  <a:lnTo>
                    <a:pt x="5992020" y="1570990"/>
                  </a:lnTo>
                  <a:close/>
                </a:path>
              </a:pathLst>
            </a:custGeom>
            <a:solidFill>
              <a:srgbClr val="FFFFFF"/>
            </a:solidFill>
          </p:spPr>
        </p:sp>
      </p:grpSp>
      <p:sp>
        <p:nvSpPr>
          <p:cNvPr id="8" name="TextBox 7">
            <a:extLst>
              <a:ext uri="{FF2B5EF4-FFF2-40B4-BE49-F238E27FC236}">
                <a16:creationId xmlns:a16="http://schemas.microsoft.com/office/drawing/2014/main" id="{068B8922-51B4-412D-1D10-D6FCA25ECEA6}"/>
              </a:ext>
            </a:extLst>
          </p:cNvPr>
          <p:cNvSpPr txBox="1"/>
          <p:nvPr/>
        </p:nvSpPr>
        <p:spPr>
          <a:xfrm>
            <a:off x="-88853" y="9539746"/>
            <a:ext cx="4191000" cy="58285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5094"/>
              </a:lnSpc>
            </a:pPr>
            <a:r>
              <a:rPr lang="en-US" sz="2400" dirty="0">
                <a:solidFill>
                  <a:schemeClr val="accent5">
                    <a:lumMod val="75000"/>
                  </a:schemeClr>
                </a:solidFill>
                <a:latin typeface="Josefin Sans Regular"/>
              </a:rPr>
              <a:t>#QualitySocialServices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01442EA2-2B0E-411A-BF51-19570D902683}"/>
              </a:ext>
            </a:extLst>
          </p:cNvPr>
          <p:cNvSpPr txBox="1"/>
          <p:nvPr/>
        </p:nvSpPr>
        <p:spPr>
          <a:xfrm>
            <a:off x="1219200" y="342900"/>
            <a:ext cx="14782800" cy="116378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9872"/>
              </a:lnSpc>
            </a:pPr>
            <a:r>
              <a:rPr lang="en-US" sz="6000" dirty="0">
                <a:solidFill>
                  <a:srgbClr val="000000"/>
                </a:solidFill>
                <a:latin typeface="Oswald"/>
              </a:rPr>
              <a:t>Accessibility requirements in online services  </a:t>
            </a:r>
          </a:p>
        </p:txBody>
      </p:sp>
      <p:sp>
        <p:nvSpPr>
          <p:cNvPr id="17" name="TextBox 14">
            <a:extLst>
              <a:ext uri="{FF2B5EF4-FFF2-40B4-BE49-F238E27FC236}">
                <a16:creationId xmlns:a16="http://schemas.microsoft.com/office/drawing/2014/main" id="{DA5BE126-6D69-4C70-B6F6-2A1738EF4C3E}"/>
              </a:ext>
            </a:extLst>
          </p:cNvPr>
          <p:cNvSpPr txBox="1"/>
          <p:nvPr/>
        </p:nvSpPr>
        <p:spPr>
          <a:xfrm>
            <a:off x="457199" y="1866900"/>
            <a:ext cx="12572999" cy="564577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685800" indent="-685800">
              <a:lnSpc>
                <a:spcPts val="5094"/>
              </a:lnSpc>
              <a:spcAft>
                <a:spcPts val="2400"/>
              </a:spcAft>
              <a:buFont typeface="Arial" panose="020B0604020202020204" pitchFamily="34" charset="0"/>
              <a:buChar char="•"/>
            </a:pPr>
            <a:r>
              <a:rPr lang="en-US" sz="4548" dirty="0">
                <a:solidFill>
                  <a:srgbClr val="000000"/>
                </a:solidFill>
                <a:latin typeface="Josefin Sans Regular"/>
              </a:rPr>
              <a:t>Reference Standards</a:t>
            </a:r>
          </a:p>
          <a:p>
            <a:pPr marL="1600200" lvl="2" indent="-685800">
              <a:lnSpc>
                <a:spcPts val="5094"/>
              </a:lnSpc>
              <a:spcAft>
                <a:spcPts val="3000"/>
              </a:spcAft>
              <a:buFont typeface="Wingdings" panose="05000000000000000000" pitchFamily="2" charset="2"/>
              <a:buChar char="Ø"/>
            </a:pPr>
            <a:r>
              <a:rPr lang="en-US" sz="4000" dirty="0">
                <a:solidFill>
                  <a:srgbClr val="000000"/>
                </a:solidFill>
                <a:latin typeface="Josefin Sans Regular"/>
              </a:rPr>
              <a:t>The European Accessibility Act</a:t>
            </a:r>
          </a:p>
          <a:p>
            <a:pPr marL="1600200" lvl="2" indent="-685800">
              <a:lnSpc>
                <a:spcPts val="5094"/>
              </a:lnSpc>
              <a:spcAft>
                <a:spcPts val="3000"/>
              </a:spcAft>
              <a:buFont typeface="Wingdings" panose="05000000000000000000" pitchFamily="2" charset="2"/>
              <a:buChar char="Ø"/>
            </a:pPr>
            <a:r>
              <a:rPr lang="en-US" sz="4000" dirty="0">
                <a:solidFill>
                  <a:srgbClr val="000000"/>
                </a:solidFill>
                <a:latin typeface="Josefin Sans Regular"/>
              </a:rPr>
              <a:t> </a:t>
            </a:r>
            <a:r>
              <a:rPr lang="sv-SE" sz="4000" dirty="0">
                <a:solidFill>
                  <a:srgbClr val="000000"/>
                </a:solidFill>
                <a:latin typeface="Josefin Sans Regular"/>
              </a:rPr>
              <a:t>EN 301 549 - </a:t>
            </a:r>
            <a:r>
              <a:rPr lang="en-US" sz="4000" dirty="0">
                <a:solidFill>
                  <a:srgbClr val="000000"/>
                </a:solidFill>
                <a:latin typeface="Josefin Sans Regular"/>
              </a:rPr>
              <a:t>Accessibility requirements for ICT products and services (public procurement but recommendable for the private sector</a:t>
            </a:r>
          </a:p>
          <a:p>
            <a:pPr marL="1600200" lvl="2" indent="-685800">
              <a:lnSpc>
                <a:spcPts val="5094"/>
              </a:lnSpc>
              <a:spcAft>
                <a:spcPts val="3000"/>
              </a:spcAft>
              <a:buFont typeface="Wingdings" panose="05000000000000000000" pitchFamily="2" charset="2"/>
              <a:buChar char="Ø"/>
            </a:pPr>
            <a:r>
              <a:rPr lang="en-US" sz="4000" dirty="0">
                <a:solidFill>
                  <a:srgbClr val="000000"/>
                </a:solidFill>
                <a:latin typeface="Josefin Sans Regular"/>
              </a:rPr>
              <a:t>W3C Web Content Accessibility Guidelines (WCAG 2.1)</a:t>
            </a:r>
            <a:r>
              <a:rPr lang="sv-SE" sz="4000" dirty="0">
                <a:solidFill>
                  <a:srgbClr val="000000"/>
                </a:solidFill>
                <a:latin typeface="Josefin Sans Regular"/>
              </a:rPr>
              <a:t> </a:t>
            </a:r>
            <a:endParaRPr lang="en-US" sz="4000" dirty="0">
              <a:solidFill>
                <a:srgbClr val="000000"/>
              </a:solidFill>
              <a:latin typeface="Josefin Sans Regular"/>
            </a:endParaRPr>
          </a:p>
        </p:txBody>
      </p:sp>
      <p:pic>
        <p:nvPicPr>
          <p:cNvPr id="20" name="Imagen 19" descr="European Accessibility ACt">
            <a:extLst>
              <a:ext uri="{FF2B5EF4-FFF2-40B4-BE49-F238E27FC236}">
                <a16:creationId xmlns:a16="http://schemas.microsoft.com/office/drawing/2014/main" id="{57922BB3-093B-4624-ADE6-B547D9260D1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38828" y="2004715"/>
            <a:ext cx="4268172" cy="4687368"/>
          </a:xfrm>
          <a:prstGeom prst="rect">
            <a:avLst/>
          </a:prstGeom>
        </p:spPr>
      </p:pic>
      <p:pic>
        <p:nvPicPr>
          <p:cNvPr id="22" name="Imagen 21" descr="Standard EN 301 549">
            <a:extLst>
              <a:ext uri="{FF2B5EF4-FFF2-40B4-BE49-F238E27FC236}">
                <a16:creationId xmlns:a16="http://schemas.microsoft.com/office/drawing/2014/main" id="{EA61EBDC-0209-4BB1-B0E3-AFAF42BC770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49200" y="6989290"/>
            <a:ext cx="5257800" cy="2878610"/>
          </a:xfrm>
          <a:prstGeom prst="rect">
            <a:avLst/>
          </a:prstGeom>
        </p:spPr>
      </p:pic>
      <p:pic>
        <p:nvPicPr>
          <p:cNvPr id="24" name="Imagen 23" descr="Web Content Accessibility Guidelines">
            <a:extLst>
              <a:ext uri="{FF2B5EF4-FFF2-40B4-BE49-F238E27FC236}">
                <a16:creationId xmlns:a16="http://schemas.microsoft.com/office/drawing/2014/main" id="{E306FC2C-8B4A-4617-9728-9E333D8931E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46965" y="7886700"/>
            <a:ext cx="4711435" cy="16643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154060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4">
            <a:extLst>
              <a:ext uri="{FF2B5EF4-FFF2-40B4-BE49-F238E27FC236}">
                <a16:creationId xmlns:a16="http://schemas.microsoft.com/office/drawing/2014/main" id="{72D322F3-62D3-4E7A-964D-22C596E7DCE1}"/>
              </a:ext>
            </a:extLst>
          </p:cNvPr>
          <p:cNvSpPr txBox="1"/>
          <p:nvPr/>
        </p:nvSpPr>
        <p:spPr>
          <a:xfrm>
            <a:off x="533400" y="1790700"/>
            <a:ext cx="17145000" cy="131946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685800" indent="-685800">
              <a:lnSpc>
                <a:spcPts val="5094"/>
              </a:lnSpc>
              <a:buFont typeface="Arial" panose="020B0604020202020204" pitchFamily="34" charset="0"/>
              <a:buChar char="•"/>
            </a:pPr>
            <a:r>
              <a:rPr lang="en-US" sz="4548" dirty="0">
                <a:solidFill>
                  <a:srgbClr val="000000"/>
                </a:solidFill>
                <a:latin typeface="Josefin Sans Regular"/>
              </a:rPr>
              <a:t>Applicable to  systems composed by web platform and/or  end user’s device </a:t>
            </a:r>
          </a:p>
        </p:txBody>
      </p:sp>
      <p:pic>
        <p:nvPicPr>
          <p:cNvPr id="3" name="Imagen 2" descr="PC and tablet and biometric device">
            <a:extLst>
              <a:ext uri="{FF2B5EF4-FFF2-40B4-BE49-F238E27FC236}">
                <a16:creationId xmlns:a16="http://schemas.microsoft.com/office/drawing/2014/main" id="{AF8CAC4D-188A-4CD6-8BA7-9E2F831197E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71812" y="3467100"/>
            <a:ext cx="11753788" cy="5867400"/>
          </a:xfrm>
          <a:prstGeom prst="rect">
            <a:avLst/>
          </a:prstGeom>
        </p:spPr>
      </p:pic>
      <p:grpSp>
        <p:nvGrpSpPr>
          <p:cNvPr id="5" name="Group 2">
            <a:extLst>
              <a:ext uri="{FF2B5EF4-FFF2-40B4-BE49-F238E27FC236}">
                <a16:creationId xmlns:a16="http://schemas.microsoft.com/office/drawing/2014/main" id="{292C831A-D22A-4870-92EA-F1845F5FB7D5}"/>
              </a:ext>
            </a:extLst>
          </p:cNvPr>
          <p:cNvGrpSpPr/>
          <p:nvPr/>
        </p:nvGrpSpPr>
        <p:grpSpPr>
          <a:xfrm rot="-5400000">
            <a:off x="-4631079" y="5378332"/>
            <a:ext cx="9539745" cy="277589"/>
            <a:chOff x="0" y="0"/>
            <a:chExt cx="4022673" cy="517899"/>
          </a:xfrm>
        </p:grpSpPr>
        <p:sp>
          <p:nvSpPr>
            <p:cNvPr id="6" name="Freeform 3">
              <a:extLst>
                <a:ext uri="{FF2B5EF4-FFF2-40B4-BE49-F238E27FC236}">
                  <a16:creationId xmlns:a16="http://schemas.microsoft.com/office/drawing/2014/main" id="{F1BB5C10-4DA6-4305-BC74-E7C9457ABEE4}"/>
                </a:ext>
              </a:extLst>
            </p:cNvPr>
            <p:cNvSpPr/>
            <p:nvPr/>
          </p:nvSpPr>
          <p:spPr>
            <a:xfrm>
              <a:off x="0" y="0"/>
              <a:ext cx="4022673" cy="517899"/>
            </a:xfrm>
            <a:custGeom>
              <a:avLst/>
              <a:gdLst/>
              <a:ahLst/>
              <a:cxnLst/>
              <a:rect l="l" t="t" r="r" b="b"/>
              <a:pathLst>
                <a:path w="4022673" h="517899">
                  <a:moveTo>
                    <a:pt x="0" y="0"/>
                  </a:moveTo>
                  <a:lnTo>
                    <a:pt x="4022673" y="0"/>
                  </a:lnTo>
                  <a:lnTo>
                    <a:pt x="4022673" y="517899"/>
                  </a:lnTo>
                  <a:lnTo>
                    <a:pt x="0" y="517899"/>
                  </a:lnTo>
                  <a:close/>
                </a:path>
              </a:pathLst>
            </a:custGeom>
            <a:solidFill>
              <a:srgbClr val="D72B60"/>
            </a:solidFill>
          </p:spPr>
        </p:sp>
      </p:grpSp>
      <p:pic>
        <p:nvPicPr>
          <p:cNvPr id="7" name="Picture 7">
            <a:extLst>
              <a:ext uri="{FF2B5EF4-FFF2-40B4-BE49-F238E27FC236}">
                <a16:creationId xmlns:a16="http://schemas.microsoft.com/office/drawing/2014/main" id="{606FAEA1-0303-4630-B534-AC365D4616A1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8845" t="17520" r="7328" b="19856"/>
          <a:stretch>
            <a:fillRect/>
          </a:stretch>
        </p:blipFill>
        <p:spPr>
          <a:xfrm>
            <a:off x="14726034" y="0"/>
            <a:ext cx="3561966" cy="1727221"/>
          </a:xfrm>
          <a:prstGeom prst="rect">
            <a:avLst/>
          </a:prstGeom>
        </p:spPr>
      </p:pic>
      <p:sp>
        <p:nvSpPr>
          <p:cNvPr id="8" name="TextBox 11">
            <a:extLst>
              <a:ext uri="{FF2B5EF4-FFF2-40B4-BE49-F238E27FC236}">
                <a16:creationId xmlns:a16="http://schemas.microsoft.com/office/drawing/2014/main" id="{DAA78028-CFFF-4CF9-A302-6B450310AD5C}"/>
              </a:ext>
            </a:extLst>
          </p:cNvPr>
          <p:cNvSpPr txBox="1"/>
          <p:nvPr/>
        </p:nvSpPr>
        <p:spPr>
          <a:xfrm>
            <a:off x="1219200" y="342900"/>
            <a:ext cx="14782800" cy="116378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9872"/>
              </a:lnSpc>
            </a:pPr>
            <a:r>
              <a:rPr lang="en-US" sz="6000" dirty="0">
                <a:solidFill>
                  <a:srgbClr val="000000"/>
                </a:solidFill>
                <a:latin typeface="Oswald"/>
              </a:rPr>
              <a:t>Accessibility requirements in online services  </a:t>
            </a:r>
          </a:p>
        </p:txBody>
      </p:sp>
      <p:sp>
        <p:nvSpPr>
          <p:cNvPr id="9" name="TextBox 7">
            <a:extLst>
              <a:ext uri="{FF2B5EF4-FFF2-40B4-BE49-F238E27FC236}">
                <a16:creationId xmlns:a16="http://schemas.microsoft.com/office/drawing/2014/main" id="{9A767266-FC59-45DD-AE88-26080B85EA0E}"/>
              </a:ext>
            </a:extLst>
          </p:cNvPr>
          <p:cNvSpPr txBox="1"/>
          <p:nvPr/>
        </p:nvSpPr>
        <p:spPr>
          <a:xfrm>
            <a:off x="-88853" y="9539746"/>
            <a:ext cx="4191000" cy="58285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5094"/>
              </a:lnSpc>
            </a:pPr>
            <a:r>
              <a:rPr lang="en-US" sz="2400" dirty="0">
                <a:solidFill>
                  <a:schemeClr val="accent5">
                    <a:lumMod val="75000"/>
                  </a:schemeClr>
                </a:solidFill>
                <a:latin typeface="Josefin Sans Regular"/>
              </a:rPr>
              <a:t>#QualitySocialServices</a:t>
            </a:r>
          </a:p>
        </p:txBody>
      </p:sp>
      <p:pic>
        <p:nvPicPr>
          <p:cNvPr id="10" name="Picture 8">
            <a:extLst>
              <a:ext uri="{FF2B5EF4-FFF2-40B4-BE49-F238E27FC236}">
                <a16:creationId xmlns:a16="http://schemas.microsoft.com/office/drawing/2014/main" id="{B5820FB8-00FF-4879-8607-C73EA5704DC5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8326189" y="9563100"/>
            <a:ext cx="2875211" cy="606408"/>
          </a:xfrm>
          <a:prstGeom prst="rect">
            <a:avLst/>
          </a:prstGeom>
        </p:spPr>
      </p:pic>
      <p:pic>
        <p:nvPicPr>
          <p:cNvPr id="11" name="Imagen 10">
            <a:extLst>
              <a:ext uri="{FF2B5EF4-FFF2-40B4-BE49-F238E27FC236}">
                <a16:creationId xmlns:a16="http://schemas.microsoft.com/office/drawing/2014/main" id="{92DEDAA4-1B93-4DB0-AC0A-53E25E57982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6118353" y="9563100"/>
            <a:ext cx="1864847" cy="6649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50604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 rot="-5400000">
            <a:off x="-4631079" y="5378332"/>
            <a:ext cx="9539745" cy="277589"/>
            <a:chOff x="0" y="0"/>
            <a:chExt cx="4022673" cy="517899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4022673" cy="517899"/>
            </a:xfrm>
            <a:custGeom>
              <a:avLst/>
              <a:gdLst/>
              <a:ahLst/>
              <a:cxnLst/>
              <a:rect l="l" t="t" r="r" b="b"/>
              <a:pathLst>
                <a:path w="4022673" h="517899">
                  <a:moveTo>
                    <a:pt x="0" y="0"/>
                  </a:moveTo>
                  <a:lnTo>
                    <a:pt x="4022673" y="0"/>
                  </a:lnTo>
                  <a:lnTo>
                    <a:pt x="4022673" y="517899"/>
                  </a:lnTo>
                  <a:lnTo>
                    <a:pt x="0" y="517899"/>
                  </a:lnTo>
                  <a:close/>
                </a:path>
              </a:pathLst>
            </a:custGeom>
            <a:solidFill>
              <a:srgbClr val="D72B60"/>
            </a:solidFill>
          </p:spPr>
        </p:sp>
      </p:grpSp>
      <p:pic>
        <p:nvPicPr>
          <p:cNvPr id="7" name="Picture 7"/>
          <p:cNvPicPr>
            <a:picLocks noChangeAspect="1"/>
          </p:cNvPicPr>
          <p:nvPr/>
        </p:nvPicPr>
        <p:blipFill>
          <a:blip r:embed="rId2"/>
          <a:srcRect l="8845" t="17520" r="7328" b="19856"/>
          <a:stretch>
            <a:fillRect/>
          </a:stretch>
        </p:blipFill>
        <p:spPr>
          <a:xfrm>
            <a:off x="14726034" y="0"/>
            <a:ext cx="3561966" cy="1727221"/>
          </a:xfrm>
          <a:prstGeom prst="rect">
            <a:avLst/>
          </a:prstGeom>
        </p:spPr>
      </p:pic>
      <p:grpSp>
        <p:nvGrpSpPr>
          <p:cNvPr id="4" name="Group 4"/>
          <p:cNvGrpSpPr/>
          <p:nvPr/>
        </p:nvGrpSpPr>
        <p:grpSpPr>
          <a:xfrm rot="16200000">
            <a:off x="-1053119" y="1114617"/>
            <a:ext cx="2566759" cy="460522"/>
            <a:chOff x="0" y="0"/>
            <a:chExt cx="6898800" cy="1570990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1863090" cy="1570990"/>
            </a:xfrm>
            <a:custGeom>
              <a:avLst/>
              <a:gdLst/>
              <a:ahLst/>
              <a:cxnLst/>
              <a:rect l="l" t="t" r="r" b="b"/>
              <a:pathLst>
                <a:path w="1863090" h="1570990">
                  <a:moveTo>
                    <a:pt x="956310" y="0"/>
                  </a:moveTo>
                  <a:lnTo>
                    <a:pt x="906780" y="0"/>
                  </a:lnTo>
                  <a:lnTo>
                    <a:pt x="0" y="1570990"/>
                  </a:lnTo>
                  <a:lnTo>
                    <a:pt x="49530" y="1570990"/>
                  </a:lnTo>
                  <a:lnTo>
                    <a:pt x="901700" y="1570990"/>
                  </a:lnTo>
                  <a:lnTo>
                    <a:pt x="951230" y="1570990"/>
                  </a:lnTo>
                  <a:lnTo>
                    <a:pt x="1813560" y="1570990"/>
                  </a:lnTo>
                  <a:lnTo>
                    <a:pt x="1863090" y="1570990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6" name="Freeform 6"/>
            <p:cNvSpPr/>
            <p:nvPr/>
          </p:nvSpPr>
          <p:spPr>
            <a:xfrm>
              <a:off x="906780" y="0"/>
              <a:ext cx="5992020" cy="1570990"/>
            </a:xfrm>
            <a:custGeom>
              <a:avLst/>
              <a:gdLst/>
              <a:ahLst/>
              <a:cxnLst/>
              <a:rect l="l" t="t" r="r" b="b"/>
              <a:pathLst>
                <a:path w="5992020" h="1570990">
                  <a:moveTo>
                    <a:pt x="5085240" y="0"/>
                  </a:moveTo>
                  <a:lnTo>
                    <a:pt x="0" y="0"/>
                  </a:lnTo>
                  <a:lnTo>
                    <a:pt x="906780" y="1570990"/>
                  </a:lnTo>
                  <a:lnTo>
                    <a:pt x="5992020" y="1570990"/>
                  </a:lnTo>
                  <a:close/>
                </a:path>
              </a:pathLst>
            </a:custGeom>
            <a:solidFill>
              <a:srgbClr val="FFFFFF"/>
            </a:solidFill>
          </p:spPr>
        </p:sp>
      </p:grpSp>
      <p:sp>
        <p:nvSpPr>
          <p:cNvPr id="8" name="TextBox 7">
            <a:extLst>
              <a:ext uri="{FF2B5EF4-FFF2-40B4-BE49-F238E27FC236}">
                <a16:creationId xmlns:a16="http://schemas.microsoft.com/office/drawing/2014/main" id="{068B8922-51B4-412D-1D10-D6FCA25ECEA6}"/>
              </a:ext>
            </a:extLst>
          </p:cNvPr>
          <p:cNvSpPr txBox="1"/>
          <p:nvPr/>
        </p:nvSpPr>
        <p:spPr>
          <a:xfrm>
            <a:off x="-88853" y="9539746"/>
            <a:ext cx="4191000" cy="58285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5094"/>
              </a:lnSpc>
            </a:pPr>
            <a:r>
              <a:rPr lang="en-US" sz="2400" dirty="0">
                <a:solidFill>
                  <a:schemeClr val="accent5">
                    <a:lumMod val="75000"/>
                  </a:schemeClr>
                </a:solidFill>
                <a:latin typeface="Josefin Sans Regular"/>
              </a:rPr>
              <a:t>#QualitySocialServices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89CF2C30-6C78-4493-A2C8-00AD371E8DD4}"/>
              </a:ext>
            </a:extLst>
          </p:cNvPr>
          <p:cNvSpPr txBox="1"/>
          <p:nvPr/>
        </p:nvSpPr>
        <p:spPr>
          <a:xfrm>
            <a:off x="1219200" y="342900"/>
            <a:ext cx="14782800" cy="116378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9872"/>
              </a:lnSpc>
            </a:pPr>
            <a:r>
              <a:rPr lang="en-US" sz="6000" dirty="0">
                <a:solidFill>
                  <a:srgbClr val="000000"/>
                </a:solidFill>
                <a:latin typeface="Oswald"/>
              </a:rPr>
              <a:t>Accessibility requirements in online services  </a:t>
            </a:r>
          </a:p>
        </p:txBody>
      </p:sp>
      <p:sp>
        <p:nvSpPr>
          <p:cNvPr id="13" name="TextBox 14">
            <a:extLst>
              <a:ext uri="{FF2B5EF4-FFF2-40B4-BE49-F238E27FC236}">
                <a16:creationId xmlns:a16="http://schemas.microsoft.com/office/drawing/2014/main" id="{00E4EA6C-C445-400A-B611-82C838EE7BCD}"/>
              </a:ext>
            </a:extLst>
          </p:cNvPr>
          <p:cNvSpPr txBox="1"/>
          <p:nvPr/>
        </p:nvSpPr>
        <p:spPr>
          <a:xfrm>
            <a:off x="1066801" y="2309682"/>
            <a:ext cx="12572999" cy="641521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685800" indent="-685800">
              <a:lnSpc>
                <a:spcPts val="5094"/>
              </a:lnSpc>
              <a:spcAft>
                <a:spcPts val="2400"/>
              </a:spcAft>
              <a:buFont typeface="Arial" panose="020B0604020202020204" pitchFamily="34" charset="0"/>
              <a:buChar char="•"/>
            </a:pPr>
            <a:r>
              <a:rPr lang="en-US" sz="4548" dirty="0">
                <a:solidFill>
                  <a:srgbClr val="000000"/>
                </a:solidFill>
                <a:latin typeface="Josefin Sans Regular"/>
              </a:rPr>
              <a:t>Recommendations for devices</a:t>
            </a:r>
          </a:p>
          <a:p>
            <a:pPr marL="1600200" lvl="2" indent="-685800">
              <a:lnSpc>
                <a:spcPts val="5094"/>
              </a:lnSpc>
              <a:spcAft>
                <a:spcPts val="3000"/>
              </a:spcAft>
              <a:buFont typeface="Wingdings" panose="05000000000000000000" pitchFamily="2" charset="2"/>
              <a:buChar char="Ø"/>
            </a:pPr>
            <a:r>
              <a:rPr lang="en-US" sz="4000" dirty="0">
                <a:solidFill>
                  <a:srgbClr val="000000"/>
                </a:solidFill>
                <a:latin typeface="Josefin Sans Regular"/>
              </a:rPr>
              <a:t>Appropriate font, controls size, and contrast.</a:t>
            </a:r>
          </a:p>
          <a:p>
            <a:pPr marL="1600200" lvl="2" indent="-685800">
              <a:lnSpc>
                <a:spcPts val="5094"/>
              </a:lnSpc>
              <a:spcAft>
                <a:spcPts val="3000"/>
              </a:spcAft>
              <a:buFont typeface="Wingdings" panose="05000000000000000000" pitchFamily="2" charset="2"/>
              <a:buChar char="Ø"/>
            </a:pPr>
            <a:r>
              <a:rPr lang="en-US" sz="4000" dirty="0">
                <a:solidFill>
                  <a:srgbClr val="000000"/>
                </a:solidFill>
                <a:latin typeface="Josefin Sans Regular"/>
              </a:rPr>
              <a:t>Easily identifiable by touch buttons.</a:t>
            </a:r>
          </a:p>
          <a:p>
            <a:pPr marL="1600200" lvl="2" indent="-685800">
              <a:lnSpc>
                <a:spcPts val="5094"/>
              </a:lnSpc>
              <a:spcAft>
                <a:spcPts val="3000"/>
              </a:spcAft>
              <a:buFont typeface="Wingdings" panose="05000000000000000000" pitchFamily="2" charset="2"/>
              <a:buChar char="Ø"/>
            </a:pPr>
            <a:r>
              <a:rPr lang="en-US" sz="4000" dirty="0">
                <a:solidFill>
                  <a:srgbClr val="000000"/>
                </a:solidFill>
                <a:latin typeface="Josefin Sans Regular"/>
              </a:rPr>
              <a:t>Text alternatives to visual content get the information visually displayed and navigate.</a:t>
            </a:r>
          </a:p>
          <a:p>
            <a:pPr marL="1600200" lvl="2" indent="-685800">
              <a:lnSpc>
                <a:spcPts val="5094"/>
              </a:lnSpc>
              <a:spcAft>
                <a:spcPts val="3000"/>
              </a:spcAft>
              <a:buFont typeface="Wingdings" panose="05000000000000000000" pitchFamily="2" charset="2"/>
              <a:buChar char="Ø"/>
            </a:pPr>
            <a:r>
              <a:rPr lang="en-US" sz="4000" dirty="0">
                <a:solidFill>
                  <a:srgbClr val="000000"/>
                </a:solidFill>
                <a:latin typeface="Josefin Sans Regular"/>
              </a:rPr>
              <a:t>Easy manipulation and ability to be grasped.</a:t>
            </a:r>
          </a:p>
          <a:p>
            <a:pPr marL="1600200" lvl="2" indent="-685800">
              <a:lnSpc>
                <a:spcPts val="5094"/>
              </a:lnSpc>
              <a:spcAft>
                <a:spcPts val="3000"/>
              </a:spcAft>
              <a:buFont typeface="Wingdings" panose="05000000000000000000" pitchFamily="2" charset="2"/>
              <a:buChar char="Ø"/>
            </a:pPr>
            <a:r>
              <a:rPr lang="en-US" sz="4000" dirty="0">
                <a:solidFill>
                  <a:srgbClr val="000000"/>
                </a:solidFill>
                <a:latin typeface="Josefin Sans Regular"/>
              </a:rPr>
              <a:t>Compatibility with assistive technologies.</a:t>
            </a:r>
            <a:endParaRPr lang="sv-SE" sz="4000" dirty="0">
              <a:solidFill>
                <a:srgbClr val="000000"/>
              </a:solidFill>
              <a:latin typeface="Josefin Sans Regular"/>
            </a:endParaRPr>
          </a:p>
        </p:txBody>
      </p:sp>
      <p:pic>
        <p:nvPicPr>
          <p:cNvPr id="11" name="Picture 8">
            <a:extLst>
              <a:ext uri="{FF2B5EF4-FFF2-40B4-BE49-F238E27FC236}">
                <a16:creationId xmlns:a16="http://schemas.microsoft.com/office/drawing/2014/main" id="{B0D0A1C1-4AB4-40EA-8121-64F90E1D3222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8326189" y="9563100"/>
            <a:ext cx="2875211" cy="606408"/>
          </a:xfrm>
          <a:prstGeom prst="rect">
            <a:avLst/>
          </a:prstGeom>
        </p:spPr>
      </p:pic>
      <p:pic>
        <p:nvPicPr>
          <p:cNvPr id="14" name="Imagen 13">
            <a:extLst>
              <a:ext uri="{FF2B5EF4-FFF2-40B4-BE49-F238E27FC236}">
                <a16:creationId xmlns:a16="http://schemas.microsoft.com/office/drawing/2014/main" id="{57158EA4-A896-461B-B24F-E2D1C8116C1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118353" y="9563100"/>
            <a:ext cx="1864847" cy="6649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426378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733F4810AB72642817D07682898C628" ma:contentTypeVersion="16" ma:contentTypeDescription="Create a new document." ma:contentTypeScope="" ma:versionID="9c0d64fe8258fa2a9e70787961446e7a">
  <xsd:schema xmlns:xsd="http://www.w3.org/2001/XMLSchema" xmlns:xs="http://www.w3.org/2001/XMLSchema" xmlns:p="http://schemas.microsoft.com/office/2006/metadata/properties" xmlns:ns2="0b4e6542-4a28-464b-916a-ac287e1e15ef" xmlns:ns3="cae8c1b8-3cee-434b-8da9-32960356a7de" targetNamespace="http://schemas.microsoft.com/office/2006/metadata/properties" ma:root="true" ma:fieldsID="b6b411a29858ba1e9f700040674ccb11" ns2:_="" ns3:_="">
    <xsd:import namespace="0b4e6542-4a28-464b-916a-ac287e1e15ef"/>
    <xsd:import namespace="cae8c1b8-3cee-434b-8da9-32960356a7de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  <xsd:element ref="ns2:MediaServiceLocation" minOccurs="0"/>
                <xsd:element ref="ns2:MediaLengthInSeconds" minOccurs="0"/>
                <xsd:element ref="ns2:lcf76f155ced4ddcb4097134ff3c332f" minOccurs="0"/>
                <xsd:element ref="ns3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b4e6542-4a28-464b-916a-ac287e1e15ef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OCR" ma:index="12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5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6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Location" ma:index="19" nillable="true" ma:displayName="Location" ma:internalName="MediaServiceLocation" ma:readOnly="true">
      <xsd:simpleType>
        <xsd:restriction base="dms:Text"/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2" nillable="true" ma:taxonomy="true" ma:internalName="lcf76f155ced4ddcb4097134ff3c332f" ma:taxonomyFieldName="MediaServiceImageTags" ma:displayName="Image Tags" ma:readOnly="false" ma:fieldId="{5cf76f15-5ced-4ddc-b409-7134ff3c332f}" ma:taxonomyMulti="true" ma:sspId="2f60ac6d-2d98-46b4-814c-7165044f02d5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ae8c1b8-3cee-434b-8da9-32960356a7de" elementFormDefault="qualified">
    <xsd:import namespace="http://schemas.microsoft.com/office/2006/documentManagement/types"/>
    <xsd:import namespace="http://schemas.microsoft.com/office/infopath/2007/PartnerControls"/>
    <xsd:element name="SharedWithUsers" ma:index="17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8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5d13aecc-10f9-435e-a0c0-6a8e69e4f875}" ma:internalName="TaxCatchAll" ma:showField="CatchAllData" ma:web="cae8c1b8-3cee-434b-8da9-32960356a7de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0b4e6542-4a28-464b-916a-ac287e1e15ef">
      <Terms xmlns="http://schemas.microsoft.com/office/infopath/2007/PartnerControls"/>
    </lcf76f155ced4ddcb4097134ff3c332f>
    <TaxCatchAll xmlns="cae8c1b8-3cee-434b-8da9-32960356a7de" xsi:nil="true"/>
  </documentManagement>
</p:properties>
</file>

<file path=customXml/itemProps1.xml><?xml version="1.0" encoding="utf-8"?>
<ds:datastoreItem xmlns:ds="http://schemas.openxmlformats.org/officeDocument/2006/customXml" ds:itemID="{C1D76A78-E630-4F16-9DDA-C1D99E762555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0b4e6542-4a28-464b-916a-ac287e1e15ef"/>
    <ds:schemaRef ds:uri="cae8c1b8-3cee-434b-8da9-32960356a7d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D50B26AE-3FC6-413F-B678-1814AA65042E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860EF20D-D7FD-407D-8305-5480B1D71A7D}">
  <ds:schemaRefs>
    <ds:schemaRef ds:uri="http://purl.org/dc/elements/1.1/"/>
    <ds:schemaRef ds:uri="http://schemas.microsoft.com/office/2006/metadata/properties"/>
    <ds:schemaRef ds:uri="0b4e6542-4a28-464b-916a-ac287e1e15ef"/>
    <ds:schemaRef ds:uri="http://purl.org/dc/terms/"/>
    <ds:schemaRef ds:uri="cae8c1b8-3cee-434b-8da9-32960356a7de"/>
    <ds:schemaRef ds:uri="http://schemas.microsoft.com/office/2006/documentManagement/types"/>
    <ds:schemaRef ds:uri="http://purl.org/dc/dcmitype/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1532</TotalTime>
  <Words>723</Words>
  <Application>Microsoft Office PowerPoint</Application>
  <PresentationFormat>Custom</PresentationFormat>
  <Paragraphs>153</Paragraphs>
  <Slides>22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8" baseType="lpstr">
      <vt:lpstr>Wingdings</vt:lpstr>
      <vt:lpstr>Josefin Sans Regular</vt:lpstr>
      <vt:lpstr>Calibri</vt:lpstr>
      <vt:lpstr>Oswald</vt:lpstr>
      <vt:lpstr>Arial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Workshop Malta conference-PPT template</dc:title>
  <dc:creator>Ingelmo Sierra, Antonio Jesús</dc:creator>
  <cp:lastModifiedBy>Miguel Buitrago [EASPD]</cp:lastModifiedBy>
  <cp:revision>26</cp:revision>
  <cp:lastPrinted>2022-10-10T10:22:02Z</cp:lastPrinted>
  <dcterms:created xsi:type="dcterms:W3CDTF">2006-08-16T00:00:00Z</dcterms:created>
  <dcterms:modified xsi:type="dcterms:W3CDTF">2023-01-17T14:19:39Z</dcterms:modified>
  <dc:identifier>DAFJfg4UXJw</dc:identifier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0x0101008733F4810AB72642817D07682898C628</vt:lpwstr>
  </property>
  <property fmtid="{D5CDD505-2E9C-101B-9397-08002B2CF9AE}" pid="3" name="MediaServiceImageTags">
    <vt:lpwstr/>
  </property>
</Properties>
</file>