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Lst>
  <p:notesMasterIdLst>
    <p:notesMasterId r:id="rId46"/>
  </p:notesMasterIdLst>
  <p:sldIdLst>
    <p:sldId id="304" r:id="rId5"/>
    <p:sldId id="256" r:id="rId6"/>
    <p:sldId id="326" r:id="rId7"/>
    <p:sldId id="328" r:id="rId8"/>
    <p:sldId id="332" r:id="rId9"/>
    <p:sldId id="329" r:id="rId10"/>
    <p:sldId id="417" r:id="rId11"/>
    <p:sldId id="356" r:id="rId12"/>
    <p:sldId id="352" r:id="rId13"/>
    <p:sldId id="426" r:id="rId14"/>
    <p:sldId id="354" r:id="rId15"/>
    <p:sldId id="427" r:id="rId16"/>
    <p:sldId id="350" r:id="rId17"/>
    <p:sldId id="425" r:id="rId18"/>
    <p:sldId id="355" r:id="rId19"/>
    <p:sldId id="322" r:id="rId20"/>
    <p:sldId id="323" r:id="rId21"/>
    <p:sldId id="277" r:id="rId22"/>
    <p:sldId id="358" r:id="rId23"/>
    <p:sldId id="320" r:id="rId24"/>
    <p:sldId id="359" r:id="rId25"/>
    <p:sldId id="402" r:id="rId26"/>
    <p:sldId id="398" r:id="rId27"/>
    <p:sldId id="438" r:id="rId28"/>
    <p:sldId id="421" r:id="rId29"/>
    <p:sldId id="439" r:id="rId30"/>
    <p:sldId id="440" r:id="rId31"/>
    <p:sldId id="441" r:id="rId32"/>
    <p:sldId id="257" r:id="rId33"/>
    <p:sldId id="442" r:id="rId34"/>
    <p:sldId id="443" r:id="rId35"/>
    <p:sldId id="260" r:id="rId36"/>
    <p:sldId id="258" r:id="rId37"/>
    <p:sldId id="263" r:id="rId38"/>
    <p:sldId id="262" r:id="rId39"/>
    <p:sldId id="261" r:id="rId40"/>
    <p:sldId id="259" r:id="rId41"/>
    <p:sldId id="264" r:id="rId42"/>
    <p:sldId id="444" r:id="rId43"/>
    <p:sldId id="305" r:id="rId44"/>
    <p:sldId id="445" r:id="rId45"/>
  </p:sldIdLst>
  <p:sldSz cx="18288000" cy="10287000"/>
  <p:notesSz cx="6858000" cy="9144000"/>
  <p:embeddedFontLst>
    <p:embeddedFont>
      <p:font typeface="Calibri" panose="020F0502020204030204" pitchFamily="34" charset="0"/>
      <p:regular r:id="rId47"/>
      <p:bold r:id="rId48"/>
      <p:italic r:id="rId49"/>
      <p:boldItalic r:id="rId50"/>
    </p:embeddedFont>
    <p:embeddedFont>
      <p:font typeface="Calibri Light" panose="020F0302020204030204" pitchFamily="34" charset="0"/>
      <p:regular r:id="rId51"/>
      <p:italic r:id="rId52"/>
    </p:embeddedFont>
    <p:embeddedFont>
      <p:font typeface="Lato" panose="020F0502020204030203" pitchFamily="34" charset="0"/>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Open Sans Bold Bold" panose="020B0604020202020204" charset="0"/>
      <p:regular r:id="rId61"/>
      <p:bold r:id="rId62"/>
    </p:embeddedFont>
    <p:embeddedFont>
      <p:font typeface="Open Sans Extra Bold" panose="020B0604020202020204" charset="0"/>
      <p:regular r:id="rId63"/>
      <p:bold r:id="rId64"/>
    </p:embeddedFont>
    <p:embeddedFont>
      <p:font typeface="Roboto" panose="02000000000000000000" pitchFamily="2" charset="0"/>
      <p:regular r:id="rId65"/>
      <p:bold r:id="rId66"/>
      <p:italic r:id="rId67"/>
      <p:boldItalic r:id="rId68"/>
    </p:embeddedFont>
    <p:embeddedFont>
      <p:font typeface="Roboto Condensed" panose="02000000000000000000" pitchFamily="2" charset="0"/>
      <p:regular r:id="rId69"/>
      <p:bold r:id="rId70"/>
      <p:italic r:id="rId71"/>
      <p:boldItalic r:id="rId72"/>
    </p:embeddedFont>
    <p:embeddedFont>
      <p:font typeface="Source Sans Pro" panose="020B0503030403020204" pitchFamily="34" charset="0"/>
      <p:regular r:id="rId73"/>
      <p:bold r:id="rId74"/>
      <p:italic r:id="rId75"/>
      <p:boldItalic r:id="rId7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15B900-1730-4611-8BAA-B84DCCD1BA30}" v="46" dt="2023-06-05T14:40:16.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44"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font" Target="fonts/font7.fntdata"/><Relationship Id="rId58" Type="http://schemas.openxmlformats.org/officeDocument/2006/relationships/font" Target="fonts/font12.fntdata"/><Relationship Id="rId74" Type="http://schemas.openxmlformats.org/officeDocument/2006/relationships/font" Target="fonts/font28.fntdata"/><Relationship Id="rId79"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font" Target="fonts/font15.fntdata"/><Relationship Id="rId82"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font" Target="fonts/font26.fntdata"/><Relationship Id="rId80"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font" Target="fonts/font29.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font" Target="fonts/font30.fntdata"/><Relationship Id="rId7" Type="http://schemas.openxmlformats.org/officeDocument/2006/relationships/slide" Target="slides/slide3.xml"/><Relationship Id="rId71" Type="http://schemas.openxmlformats.org/officeDocument/2006/relationships/font" Target="fonts/font25.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2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loma García Víctor [EASPD]" userId="d79c20b8-db83-4904-b822-e4c1f42b30c9" providerId="ADAL" clId="{B815B900-1730-4611-8BAA-B84DCCD1BA30}"/>
    <pc:docChg chg="undo custSel addSld delSld modSld delMainMaster">
      <pc:chgData name="Paloma García Víctor [EASPD]" userId="d79c20b8-db83-4904-b822-e4c1f42b30c9" providerId="ADAL" clId="{B815B900-1730-4611-8BAA-B84DCCD1BA30}" dt="2023-06-05T14:50:39.459" v="1269" actId="113"/>
      <pc:docMkLst>
        <pc:docMk/>
      </pc:docMkLst>
      <pc:sldChg chg="modSp add del mod">
        <pc:chgData name="Paloma García Víctor [EASPD]" userId="d79c20b8-db83-4904-b822-e4c1f42b30c9" providerId="ADAL" clId="{B815B900-1730-4611-8BAA-B84DCCD1BA30}" dt="2023-06-05T14:13:34.478" v="196"/>
        <pc:sldMkLst>
          <pc:docMk/>
          <pc:sldMk cId="0" sldId="256"/>
        </pc:sldMkLst>
        <pc:spChg chg="mod">
          <ac:chgData name="Paloma García Víctor [EASPD]" userId="d79c20b8-db83-4904-b822-e4c1f42b30c9" providerId="ADAL" clId="{B815B900-1730-4611-8BAA-B84DCCD1BA30}" dt="2023-06-01T09:12:44.790" v="7" actId="255"/>
          <ac:spMkLst>
            <pc:docMk/>
            <pc:sldMk cId="0" sldId="256"/>
            <ac:spMk id="19" creationId="{00000000-0000-0000-0000-000000000000}"/>
          </ac:spMkLst>
        </pc:spChg>
        <pc:spChg chg="mod">
          <ac:chgData name="Paloma García Víctor [EASPD]" userId="d79c20b8-db83-4904-b822-e4c1f42b30c9" providerId="ADAL" clId="{B815B900-1730-4611-8BAA-B84DCCD1BA30}" dt="2023-06-01T09:13:45.323" v="67" actId="14100"/>
          <ac:spMkLst>
            <pc:docMk/>
            <pc:sldMk cId="0" sldId="256"/>
            <ac:spMk id="20" creationId="{00000000-0000-0000-0000-000000000000}"/>
          </ac:spMkLst>
        </pc:spChg>
        <pc:spChg chg="mod">
          <ac:chgData name="Paloma García Víctor [EASPD]" userId="d79c20b8-db83-4904-b822-e4c1f42b30c9" providerId="ADAL" clId="{B815B900-1730-4611-8BAA-B84DCCD1BA30}" dt="2023-06-01T09:14:46.471" v="133" actId="20577"/>
          <ac:spMkLst>
            <pc:docMk/>
            <pc:sldMk cId="0" sldId="256"/>
            <ac:spMk id="21" creationId="{00000000-0000-0000-0000-000000000000}"/>
          </ac:spMkLst>
        </pc:spChg>
      </pc:sldChg>
      <pc:sldChg chg="add">
        <pc:chgData name="Paloma García Víctor [EASPD]" userId="d79c20b8-db83-4904-b822-e4c1f42b30c9" providerId="ADAL" clId="{B815B900-1730-4611-8BAA-B84DCCD1BA30}" dt="2023-06-05T14:17:08.297" v="223"/>
        <pc:sldMkLst>
          <pc:docMk/>
          <pc:sldMk cId="0" sldId="257"/>
        </pc:sldMkLst>
      </pc:sldChg>
      <pc:sldChg chg="add">
        <pc:chgData name="Paloma García Víctor [EASPD]" userId="d79c20b8-db83-4904-b822-e4c1f42b30c9" providerId="ADAL" clId="{B815B900-1730-4611-8BAA-B84DCCD1BA30}" dt="2023-06-05T14:17:45.120" v="227"/>
        <pc:sldMkLst>
          <pc:docMk/>
          <pc:sldMk cId="0" sldId="258"/>
        </pc:sldMkLst>
      </pc:sldChg>
      <pc:sldChg chg="add">
        <pc:chgData name="Paloma García Víctor [EASPD]" userId="d79c20b8-db83-4904-b822-e4c1f42b30c9" providerId="ADAL" clId="{B815B900-1730-4611-8BAA-B84DCCD1BA30}" dt="2023-06-05T14:18:13.154" v="231"/>
        <pc:sldMkLst>
          <pc:docMk/>
          <pc:sldMk cId="4054087291" sldId="259"/>
        </pc:sldMkLst>
      </pc:sldChg>
      <pc:sldChg chg="add">
        <pc:chgData name="Paloma García Víctor [EASPD]" userId="d79c20b8-db83-4904-b822-e4c1f42b30c9" providerId="ADAL" clId="{B815B900-1730-4611-8BAA-B84DCCD1BA30}" dt="2023-06-05T14:17:37.850" v="226"/>
        <pc:sldMkLst>
          <pc:docMk/>
          <pc:sldMk cId="1579877896" sldId="260"/>
        </pc:sldMkLst>
      </pc:sldChg>
      <pc:sldChg chg="add">
        <pc:chgData name="Paloma García Víctor [EASPD]" userId="d79c20b8-db83-4904-b822-e4c1f42b30c9" providerId="ADAL" clId="{B815B900-1730-4611-8BAA-B84DCCD1BA30}" dt="2023-06-05T14:18:06.849" v="230"/>
        <pc:sldMkLst>
          <pc:docMk/>
          <pc:sldMk cId="1606878733" sldId="261"/>
        </pc:sldMkLst>
      </pc:sldChg>
      <pc:sldChg chg="add">
        <pc:chgData name="Paloma García Víctor [EASPD]" userId="d79c20b8-db83-4904-b822-e4c1f42b30c9" providerId="ADAL" clId="{B815B900-1730-4611-8BAA-B84DCCD1BA30}" dt="2023-06-05T14:18:00.042" v="229"/>
        <pc:sldMkLst>
          <pc:docMk/>
          <pc:sldMk cId="852900873" sldId="262"/>
        </pc:sldMkLst>
      </pc:sldChg>
      <pc:sldChg chg="add">
        <pc:chgData name="Paloma García Víctor [EASPD]" userId="d79c20b8-db83-4904-b822-e4c1f42b30c9" providerId="ADAL" clId="{B815B900-1730-4611-8BAA-B84DCCD1BA30}" dt="2023-06-05T14:17:53.619" v="228"/>
        <pc:sldMkLst>
          <pc:docMk/>
          <pc:sldMk cId="1841304378" sldId="263"/>
        </pc:sldMkLst>
      </pc:sldChg>
      <pc:sldChg chg="add">
        <pc:chgData name="Paloma García Víctor [EASPD]" userId="d79c20b8-db83-4904-b822-e4c1f42b30c9" providerId="ADAL" clId="{B815B900-1730-4611-8BAA-B84DCCD1BA30}" dt="2023-06-05T14:18:20.234" v="232"/>
        <pc:sldMkLst>
          <pc:docMk/>
          <pc:sldMk cId="252704803" sldId="264"/>
        </pc:sldMkLst>
      </pc:sldChg>
      <pc:sldChg chg="add">
        <pc:chgData name="Paloma García Víctor [EASPD]" userId="d79c20b8-db83-4904-b822-e4c1f42b30c9" providerId="ADAL" clId="{B815B900-1730-4611-8BAA-B84DCCD1BA30}" dt="2023-06-05T14:15:46.432" v="212"/>
        <pc:sldMkLst>
          <pc:docMk/>
          <pc:sldMk cId="326173425" sldId="277"/>
        </pc:sldMkLst>
      </pc:sldChg>
      <pc:sldChg chg="modSp mod">
        <pc:chgData name="Paloma García Víctor [EASPD]" userId="d79c20b8-db83-4904-b822-e4c1f42b30c9" providerId="ADAL" clId="{B815B900-1730-4611-8BAA-B84DCCD1BA30}" dt="2023-06-01T09:20:49.384" v="182" actId="255"/>
        <pc:sldMkLst>
          <pc:docMk/>
          <pc:sldMk cId="0" sldId="304"/>
        </pc:sldMkLst>
        <pc:spChg chg="mod">
          <ac:chgData name="Paloma García Víctor [EASPD]" userId="d79c20b8-db83-4904-b822-e4c1f42b30c9" providerId="ADAL" clId="{B815B900-1730-4611-8BAA-B84DCCD1BA30}" dt="2023-06-01T09:20:49.384" v="182" actId="255"/>
          <ac:spMkLst>
            <pc:docMk/>
            <pc:sldMk cId="0" sldId="304"/>
            <ac:spMk id="19" creationId="{00000000-0000-0000-0000-000000000000}"/>
          </ac:spMkLst>
        </pc:spChg>
        <pc:spChg chg="mod">
          <ac:chgData name="Paloma García Víctor [EASPD]" userId="d79c20b8-db83-4904-b822-e4c1f42b30c9" providerId="ADAL" clId="{B815B900-1730-4611-8BAA-B84DCCD1BA30}" dt="2023-06-01T09:20:30.823" v="179" actId="1076"/>
          <ac:spMkLst>
            <pc:docMk/>
            <pc:sldMk cId="0" sldId="304"/>
            <ac:spMk id="20" creationId="{00000000-0000-0000-0000-000000000000}"/>
          </ac:spMkLst>
        </pc:spChg>
        <pc:spChg chg="mod">
          <ac:chgData name="Paloma García Víctor [EASPD]" userId="d79c20b8-db83-4904-b822-e4c1f42b30c9" providerId="ADAL" clId="{B815B900-1730-4611-8BAA-B84DCCD1BA30}" dt="2023-06-01T09:19:56.355" v="178" actId="1076"/>
          <ac:spMkLst>
            <pc:docMk/>
            <pc:sldMk cId="0" sldId="304"/>
            <ac:spMk id="21" creationId="{00000000-0000-0000-0000-000000000000}"/>
          </ac:spMkLst>
        </pc:spChg>
      </pc:sldChg>
      <pc:sldChg chg="modSp mod">
        <pc:chgData name="Paloma García Víctor [EASPD]" userId="d79c20b8-db83-4904-b822-e4c1f42b30c9" providerId="ADAL" clId="{B815B900-1730-4611-8BAA-B84DCCD1BA30}" dt="2023-06-01T09:44:59.729" v="195" actId="115"/>
        <pc:sldMkLst>
          <pc:docMk/>
          <pc:sldMk cId="3497287392" sldId="305"/>
        </pc:sldMkLst>
        <pc:spChg chg="mod">
          <ac:chgData name="Paloma García Víctor [EASPD]" userId="d79c20b8-db83-4904-b822-e4c1f42b30c9" providerId="ADAL" clId="{B815B900-1730-4611-8BAA-B84DCCD1BA30}" dt="2023-06-01T09:44:18.648" v="186" actId="1076"/>
          <ac:spMkLst>
            <pc:docMk/>
            <pc:sldMk cId="3497287392" sldId="305"/>
            <ac:spMk id="5" creationId="{00000000-0000-0000-0000-000000000000}"/>
          </ac:spMkLst>
        </pc:spChg>
        <pc:spChg chg="mod">
          <ac:chgData name="Paloma García Víctor [EASPD]" userId="d79c20b8-db83-4904-b822-e4c1f42b30c9" providerId="ADAL" clId="{B815B900-1730-4611-8BAA-B84DCCD1BA30}" dt="2023-06-01T09:44:59.729" v="195" actId="115"/>
          <ac:spMkLst>
            <pc:docMk/>
            <pc:sldMk cId="3497287392" sldId="305"/>
            <ac:spMk id="6" creationId="{0B01119A-801A-2628-00ED-828396620887}"/>
          </ac:spMkLst>
        </pc:spChg>
      </pc:sldChg>
      <pc:sldChg chg="add">
        <pc:chgData name="Paloma García Víctor [EASPD]" userId="d79c20b8-db83-4904-b822-e4c1f42b30c9" providerId="ADAL" clId="{B815B900-1730-4611-8BAA-B84DCCD1BA30}" dt="2023-06-05T14:15:59.001" v="214"/>
        <pc:sldMkLst>
          <pc:docMk/>
          <pc:sldMk cId="3209955593" sldId="320"/>
        </pc:sldMkLst>
      </pc:sldChg>
      <pc:sldChg chg="add">
        <pc:chgData name="Paloma García Víctor [EASPD]" userId="d79c20b8-db83-4904-b822-e4c1f42b30c9" providerId="ADAL" clId="{B815B900-1730-4611-8BAA-B84DCCD1BA30}" dt="2023-06-05T14:15:32.496" v="210"/>
        <pc:sldMkLst>
          <pc:docMk/>
          <pc:sldMk cId="721578631" sldId="322"/>
        </pc:sldMkLst>
      </pc:sldChg>
      <pc:sldChg chg="add">
        <pc:chgData name="Paloma García Víctor [EASPD]" userId="d79c20b8-db83-4904-b822-e4c1f42b30c9" providerId="ADAL" clId="{B815B900-1730-4611-8BAA-B84DCCD1BA30}" dt="2023-06-05T14:15:39.194" v="211"/>
        <pc:sldMkLst>
          <pc:docMk/>
          <pc:sldMk cId="429772504" sldId="323"/>
        </pc:sldMkLst>
      </pc:sldChg>
      <pc:sldChg chg="add">
        <pc:chgData name="Paloma García Víctor [EASPD]" userId="d79c20b8-db83-4904-b822-e4c1f42b30c9" providerId="ADAL" clId="{B815B900-1730-4611-8BAA-B84DCCD1BA30}" dt="2023-06-05T14:13:44.271" v="197"/>
        <pc:sldMkLst>
          <pc:docMk/>
          <pc:sldMk cId="646220737" sldId="326"/>
        </pc:sldMkLst>
      </pc:sldChg>
      <pc:sldChg chg="add">
        <pc:chgData name="Paloma García Víctor [EASPD]" userId="d79c20b8-db83-4904-b822-e4c1f42b30c9" providerId="ADAL" clId="{B815B900-1730-4611-8BAA-B84DCCD1BA30}" dt="2023-06-05T14:14:02.326" v="198"/>
        <pc:sldMkLst>
          <pc:docMk/>
          <pc:sldMk cId="2703606481" sldId="328"/>
        </pc:sldMkLst>
      </pc:sldChg>
      <pc:sldChg chg="add">
        <pc:chgData name="Paloma García Víctor [EASPD]" userId="d79c20b8-db83-4904-b822-e4c1f42b30c9" providerId="ADAL" clId="{B815B900-1730-4611-8BAA-B84DCCD1BA30}" dt="2023-06-05T14:14:19.520" v="200"/>
        <pc:sldMkLst>
          <pc:docMk/>
          <pc:sldMk cId="1526847515" sldId="329"/>
        </pc:sldMkLst>
      </pc:sldChg>
      <pc:sldChg chg="add">
        <pc:chgData name="Paloma García Víctor [EASPD]" userId="d79c20b8-db83-4904-b822-e4c1f42b30c9" providerId="ADAL" clId="{B815B900-1730-4611-8BAA-B84DCCD1BA30}" dt="2023-06-05T14:14:11.392" v="199"/>
        <pc:sldMkLst>
          <pc:docMk/>
          <pc:sldMk cId="3784294264" sldId="332"/>
        </pc:sldMkLst>
      </pc:sldChg>
      <pc:sldChg chg="add">
        <pc:chgData name="Paloma García Víctor [EASPD]" userId="d79c20b8-db83-4904-b822-e4c1f42b30c9" providerId="ADAL" clId="{B815B900-1730-4611-8BAA-B84DCCD1BA30}" dt="2023-06-05T14:15:12.807" v="207"/>
        <pc:sldMkLst>
          <pc:docMk/>
          <pc:sldMk cId="2389400691" sldId="350"/>
        </pc:sldMkLst>
      </pc:sldChg>
      <pc:sldChg chg="add">
        <pc:chgData name="Paloma García Víctor [EASPD]" userId="d79c20b8-db83-4904-b822-e4c1f42b30c9" providerId="ADAL" clId="{B815B900-1730-4611-8BAA-B84DCCD1BA30}" dt="2023-06-05T14:14:42.673" v="203"/>
        <pc:sldMkLst>
          <pc:docMk/>
          <pc:sldMk cId="749131185" sldId="352"/>
        </pc:sldMkLst>
      </pc:sldChg>
      <pc:sldChg chg="add">
        <pc:chgData name="Paloma García Víctor [EASPD]" userId="d79c20b8-db83-4904-b822-e4c1f42b30c9" providerId="ADAL" clId="{B815B900-1730-4611-8BAA-B84DCCD1BA30}" dt="2023-06-05T14:14:57.625" v="205"/>
        <pc:sldMkLst>
          <pc:docMk/>
          <pc:sldMk cId="2561398918" sldId="354"/>
        </pc:sldMkLst>
      </pc:sldChg>
      <pc:sldChg chg="add">
        <pc:chgData name="Paloma García Víctor [EASPD]" userId="d79c20b8-db83-4904-b822-e4c1f42b30c9" providerId="ADAL" clId="{B815B900-1730-4611-8BAA-B84DCCD1BA30}" dt="2023-06-05T14:15:26.176" v="209"/>
        <pc:sldMkLst>
          <pc:docMk/>
          <pc:sldMk cId="289159648" sldId="355"/>
        </pc:sldMkLst>
      </pc:sldChg>
      <pc:sldChg chg="add">
        <pc:chgData name="Paloma García Víctor [EASPD]" userId="d79c20b8-db83-4904-b822-e4c1f42b30c9" providerId="ADAL" clId="{B815B900-1730-4611-8BAA-B84DCCD1BA30}" dt="2023-06-05T14:14:35.496" v="202"/>
        <pc:sldMkLst>
          <pc:docMk/>
          <pc:sldMk cId="997126505" sldId="356"/>
        </pc:sldMkLst>
      </pc:sldChg>
      <pc:sldChg chg="add">
        <pc:chgData name="Paloma García Víctor [EASPD]" userId="d79c20b8-db83-4904-b822-e4c1f42b30c9" providerId="ADAL" clId="{B815B900-1730-4611-8BAA-B84DCCD1BA30}" dt="2023-06-05T14:15:51.976" v="213"/>
        <pc:sldMkLst>
          <pc:docMk/>
          <pc:sldMk cId="3725945223" sldId="358"/>
        </pc:sldMkLst>
      </pc:sldChg>
      <pc:sldChg chg="add">
        <pc:chgData name="Paloma García Víctor [EASPD]" userId="d79c20b8-db83-4904-b822-e4c1f42b30c9" providerId="ADAL" clId="{B815B900-1730-4611-8BAA-B84DCCD1BA30}" dt="2023-06-05T14:16:04.073" v="215"/>
        <pc:sldMkLst>
          <pc:docMk/>
          <pc:sldMk cId="105141319" sldId="359"/>
        </pc:sldMkLst>
      </pc:sldChg>
      <pc:sldChg chg="add">
        <pc:chgData name="Paloma García Víctor [EASPD]" userId="d79c20b8-db83-4904-b822-e4c1f42b30c9" providerId="ADAL" clId="{B815B900-1730-4611-8BAA-B84DCCD1BA30}" dt="2023-06-05T14:16:18.279" v="217"/>
        <pc:sldMkLst>
          <pc:docMk/>
          <pc:sldMk cId="2699343225" sldId="398"/>
        </pc:sldMkLst>
      </pc:sldChg>
      <pc:sldChg chg="add">
        <pc:chgData name="Paloma García Víctor [EASPD]" userId="d79c20b8-db83-4904-b822-e4c1f42b30c9" providerId="ADAL" clId="{B815B900-1730-4611-8BAA-B84DCCD1BA30}" dt="2023-06-05T14:16:10.397" v="216"/>
        <pc:sldMkLst>
          <pc:docMk/>
          <pc:sldMk cId="551408640" sldId="402"/>
        </pc:sldMkLst>
      </pc:sldChg>
      <pc:sldChg chg="add">
        <pc:chgData name="Paloma García Víctor [EASPD]" userId="d79c20b8-db83-4904-b822-e4c1f42b30c9" providerId="ADAL" clId="{B815B900-1730-4611-8BAA-B84DCCD1BA30}" dt="2023-06-05T14:14:28.440" v="201"/>
        <pc:sldMkLst>
          <pc:docMk/>
          <pc:sldMk cId="1531001126" sldId="417"/>
        </pc:sldMkLst>
      </pc:sldChg>
      <pc:sldChg chg="add">
        <pc:chgData name="Paloma García Víctor [EASPD]" userId="d79c20b8-db83-4904-b822-e4c1f42b30c9" providerId="ADAL" clId="{B815B900-1730-4611-8BAA-B84DCCD1BA30}" dt="2023-06-05T14:16:30.979" v="219"/>
        <pc:sldMkLst>
          <pc:docMk/>
          <pc:sldMk cId="2176239092" sldId="421"/>
        </pc:sldMkLst>
      </pc:sldChg>
      <pc:sldChg chg="add">
        <pc:chgData name="Paloma García Víctor [EASPD]" userId="d79c20b8-db83-4904-b822-e4c1f42b30c9" providerId="ADAL" clId="{B815B900-1730-4611-8BAA-B84DCCD1BA30}" dt="2023-06-05T14:15:19.433" v="208"/>
        <pc:sldMkLst>
          <pc:docMk/>
          <pc:sldMk cId="1481363891" sldId="425"/>
        </pc:sldMkLst>
      </pc:sldChg>
      <pc:sldChg chg="add">
        <pc:chgData name="Paloma García Víctor [EASPD]" userId="d79c20b8-db83-4904-b822-e4c1f42b30c9" providerId="ADAL" clId="{B815B900-1730-4611-8BAA-B84DCCD1BA30}" dt="2023-06-05T14:14:49.608" v="204"/>
        <pc:sldMkLst>
          <pc:docMk/>
          <pc:sldMk cId="2615544925" sldId="426"/>
        </pc:sldMkLst>
      </pc:sldChg>
      <pc:sldChg chg="add">
        <pc:chgData name="Paloma García Víctor [EASPD]" userId="d79c20b8-db83-4904-b822-e4c1f42b30c9" providerId="ADAL" clId="{B815B900-1730-4611-8BAA-B84DCCD1BA30}" dt="2023-06-05T14:15:04.569" v="206"/>
        <pc:sldMkLst>
          <pc:docMk/>
          <pc:sldMk cId="2292129958" sldId="427"/>
        </pc:sldMkLst>
      </pc:sldChg>
      <pc:sldChg chg="add">
        <pc:chgData name="Paloma García Víctor [EASPD]" userId="d79c20b8-db83-4904-b822-e4c1f42b30c9" providerId="ADAL" clId="{B815B900-1730-4611-8BAA-B84DCCD1BA30}" dt="2023-06-05T14:16:24.304" v="218"/>
        <pc:sldMkLst>
          <pc:docMk/>
          <pc:sldMk cId="2624387784" sldId="438"/>
        </pc:sldMkLst>
      </pc:sldChg>
      <pc:sldChg chg="add">
        <pc:chgData name="Paloma García Víctor [EASPD]" userId="d79c20b8-db83-4904-b822-e4c1f42b30c9" providerId="ADAL" clId="{B815B900-1730-4611-8BAA-B84DCCD1BA30}" dt="2023-06-05T14:16:38.976" v="220"/>
        <pc:sldMkLst>
          <pc:docMk/>
          <pc:sldMk cId="568663977" sldId="439"/>
        </pc:sldMkLst>
      </pc:sldChg>
      <pc:sldChg chg="add">
        <pc:chgData name="Paloma García Víctor [EASPD]" userId="d79c20b8-db83-4904-b822-e4c1f42b30c9" providerId="ADAL" clId="{B815B900-1730-4611-8BAA-B84DCCD1BA30}" dt="2023-06-05T14:16:49.928" v="221"/>
        <pc:sldMkLst>
          <pc:docMk/>
          <pc:sldMk cId="3291600843" sldId="440"/>
        </pc:sldMkLst>
      </pc:sldChg>
      <pc:sldChg chg="add">
        <pc:chgData name="Paloma García Víctor [EASPD]" userId="d79c20b8-db83-4904-b822-e4c1f42b30c9" providerId="ADAL" clId="{B815B900-1730-4611-8BAA-B84DCCD1BA30}" dt="2023-06-05T14:16:56.144" v="222"/>
        <pc:sldMkLst>
          <pc:docMk/>
          <pc:sldMk cId="1296622351" sldId="441"/>
        </pc:sldMkLst>
      </pc:sldChg>
      <pc:sldChg chg="add">
        <pc:chgData name="Paloma García Víctor [EASPD]" userId="d79c20b8-db83-4904-b822-e4c1f42b30c9" providerId="ADAL" clId="{B815B900-1730-4611-8BAA-B84DCCD1BA30}" dt="2023-06-05T14:17:23.001" v="224"/>
        <pc:sldMkLst>
          <pc:docMk/>
          <pc:sldMk cId="0" sldId="442"/>
        </pc:sldMkLst>
      </pc:sldChg>
      <pc:sldChg chg="add">
        <pc:chgData name="Paloma García Víctor [EASPD]" userId="d79c20b8-db83-4904-b822-e4c1f42b30c9" providerId="ADAL" clId="{B815B900-1730-4611-8BAA-B84DCCD1BA30}" dt="2023-06-05T14:17:31.210" v="225"/>
        <pc:sldMkLst>
          <pc:docMk/>
          <pc:sldMk cId="0" sldId="443"/>
        </pc:sldMkLst>
      </pc:sldChg>
      <pc:sldChg chg="addSp delSp modSp add mod">
        <pc:chgData name="Paloma García Víctor [EASPD]" userId="d79c20b8-db83-4904-b822-e4c1f42b30c9" providerId="ADAL" clId="{B815B900-1730-4611-8BAA-B84DCCD1BA30}" dt="2023-06-05T14:50:39.459" v="1269" actId="113"/>
        <pc:sldMkLst>
          <pc:docMk/>
          <pc:sldMk cId="4074045002" sldId="444"/>
        </pc:sldMkLst>
        <pc:spChg chg="del mod">
          <ac:chgData name="Paloma García Víctor [EASPD]" userId="d79c20b8-db83-4904-b822-e4c1f42b30c9" providerId="ADAL" clId="{B815B900-1730-4611-8BAA-B84DCCD1BA30}" dt="2023-06-05T14:22:35.045" v="422"/>
          <ac:spMkLst>
            <pc:docMk/>
            <pc:sldMk cId="4074045002" sldId="444"/>
            <ac:spMk id="4" creationId="{00000000-0000-0000-0000-000000000000}"/>
          </ac:spMkLst>
        </pc:spChg>
        <pc:spChg chg="add del">
          <ac:chgData name="Paloma García Víctor [EASPD]" userId="d79c20b8-db83-4904-b822-e4c1f42b30c9" providerId="ADAL" clId="{B815B900-1730-4611-8BAA-B84DCCD1BA30}" dt="2023-06-05T14:42:00.580" v="1260" actId="22"/>
          <ac:spMkLst>
            <pc:docMk/>
            <pc:sldMk cId="4074045002" sldId="444"/>
            <ac:spMk id="5" creationId="{023ACC3C-CEC2-8F85-5E5C-E10AE71878C7}"/>
          </ac:spMkLst>
        </pc:spChg>
        <pc:spChg chg="mod">
          <ac:chgData name="Paloma García Víctor [EASPD]" userId="d79c20b8-db83-4904-b822-e4c1f42b30c9" providerId="ADAL" clId="{B815B900-1730-4611-8BAA-B84DCCD1BA30}" dt="2023-06-05T14:50:39.459" v="1269" actId="113"/>
          <ac:spMkLst>
            <pc:docMk/>
            <pc:sldMk cId="4074045002" sldId="444"/>
            <ac:spMk id="9" creationId="{7ACB4F46-BFD3-0D33-4451-1B95B465ECF0}"/>
          </ac:spMkLst>
        </pc:spChg>
        <pc:spChg chg="del mod">
          <ac:chgData name="Paloma García Víctor [EASPD]" userId="d79c20b8-db83-4904-b822-e4c1f42b30c9" providerId="ADAL" clId="{B815B900-1730-4611-8BAA-B84DCCD1BA30}" dt="2023-06-05T14:21:56.006" v="415"/>
          <ac:spMkLst>
            <pc:docMk/>
            <pc:sldMk cId="4074045002" sldId="444"/>
            <ac:spMk id="10" creationId="{6CB3DD2B-838E-D235-58CD-A19D1820DD5B}"/>
          </ac:spMkLst>
        </pc:spChg>
        <pc:spChg chg="add mod">
          <ac:chgData name="Paloma García Víctor [EASPD]" userId="d79c20b8-db83-4904-b822-e4c1f42b30c9" providerId="ADAL" clId="{B815B900-1730-4611-8BAA-B84DCCD1BA30}" dt="2023-06-05T14:42:27.770" v="1264" actId="1076"/>
          <ac:spMkLst>
            <pc:docMk/>
            <pc:sldMk cId="4074045002" sldId="444"/>
            <ac:spMk id="10" creationId="{8801D9C7-84A2-3C99-B786-98D0A499A7B1}"/>
          </ac:spMkLst>
        </pc:spChg>
        <pc:picChg chg="del">
          <ac:chgData name="Paloma García Víctor [EASPD]" userId="d79c20b8-db83-4904-b822-e4c1f42b30c9" providerId="ADAL" clId="{B815B900-1730-4611-8BAA-B84DCCD1BA30}" dt="2023-06-05T14:20:32.520" v="234" actId="478"/>
          <ac:picMkLst>
            <pc:docMk/>
            <pc:sldMk cId="4074045002" sldId="444"/>
            <ac:picMk id="12" creationId="{82A510A9-2B76-0986-9FD7-84DBAA92C9E9}"/>
          </ac:picMkLst>
        </pc:picChg>
      </pc:sldChg>
      <pc:sldChg chg="addSp delSp modSp mod">
        <pc:chgData name="Paloma García Víctor [EASPD]" userId="d79c20b8-db83-4904-b822-e4c1f42b30c9" providerId="ADAL" clId="{B815B900-1730-4611-8BAA-B84DCCD1BA30}" dt="2023-06-05T14:42:41.986" v="1267" actId="255"/>
        <pc:sldMkLst>
          <pc:docMk/>
          <pc:sldMk cId="3698442366" sldId="445"/>
        </pc:sldMkLst>
        <pc:spChg chg="del mod">
          <ac:chgData name="Paloma García Víctor [EASPD]" userId="d79c20b8-db83-4904-b822-e4c1f42b30c9" providerId="ADAL" clId="{B815B900-1730-4611-8BAA-B84DCCD1BA30}" dt="2023-06-05T14:39:37.040" v="1200"/>
          <ac:spMkLst>
            <pc:docMk/>
            <pc:sldMk cId="3698442366" sldId="445"/>
            <ac:spMk id="4" creationId="{00000000-0000-0000-0000-000000000000}"/>
          </ac:spMkLst>
        </pc:spChg>
        <pc:spChg chg="add mod">
          <ac:chgData name="Paloma García Víctor [EASPD]" userId="d79c20b8-db83-4904-b822-e4c1f42b30c9" providerId="ADAL" clId="{B815B900-1730-4611-8BAA-B84DCCD1BA30}" dt="2023-06-05T14:40:21.914" v="1204" actId="1076"/>
          <ac:spMkLst>
            <pc:docMk/>
            <pc:sldMk cId="3698442366" sldId="445"/>
            <ac:spMk id="6" creationId="{F3859D9C-7111-3360-B070-8A3BAF9E43F5}"/>
          </ac:spMkLst>
        </pc:spChg>
        <pc:spChg chg="mod">
          <ac:chgData name="Paloma García Víctor [EASPD]" userId="d79c20b8-db83-4904-b822-e4c1f42b30c9" providerId="ADAL" clId="{B815B900-1730-4611-8BAA-B84DCCD1BA30}" dt="2023-06-05T14:41:07.049" v="1258" actId="1076"/>
          <ac:spMkLst>
            <pc:docMk/>
            <pc:sldMk cId="3698442366" sldId="445"/>
            <ac:spMk id="9" creationId="{7ACB4F46-BFD3-0D33-4451-1B95B465ECF0}"/>
          </ac:spMkLst>
        </pc:spChg>
        <pc:spChg chg="del mod">
          <ac:chgData name="Paloma García Víctor [EASPD]" userId="d79c20b8-db83-4904-b822-e4c1f42b30c9" providerId="ADAL" clId="{B815B900-1730-4611-8BAA-B84DCCD1BA30}" dt="2023-06-05T14:39:37.040" v="1198"/>
          <ac:spMkLst>
            <pc:docMk/>
            <pc:sldMk cId="3698442366" sldId="445"/>
            <ac:spMk id="10" creationId="{6CB3DD2B-838E-D235-58CD-A19D1820DD5B}"/>
          </ac:spMkLst>
        </pc:spChg>
        <pc:spChg chg="add mod">
          <ac:chgData name="Paloma García Víctor [EASPD]" userId="d79c20b8-db83-4904-b822-e4c1f42b30c9" providerId="ADAL" clId="{B815B900-1730-4611-8BAA-B84DCCD1BA30}" dt="2023-06-05T14:42:41.986" v="1267" actId="255"/>
          <ac:spMkLst>
            <pc:docMk/>
            <pc:sldMk cId="3698442366" sldId="445"/>
            <ac:spMk id="13" creationId="{957D1676-5D07-4785-1488-82208E19B25C}"/>
          </ac:spMkLst>
        </pc:spChg>
        <pc:picChg chg="add mod">
          <ac:chgData name="Paloma García Víctor [EASPD]" userId="d79c20b8-db83-4904-b822-e4c1f42b30c9" providerId="ADAL" clId="{B815B900-1730-4611-8BAA-B84DCCD1BA30}" dt="2023-06-05T14:39:56.586" v="1202" actId="1076"/>
          <ac:picMkLst>
            <pc:docMk/>
            <pc:sldMk cId="3698442366" sldId="445"/>
            <ac:picMk id="5" creationId="{F2BCCDF0-60E6-BD75-FAB8-D413EF70B5DD}"/>
          </ac:picMkLst>
        </pc:picChg>
        <pc:picChg chg="mod">
          <ac:chgData name="Paloma García Víctor [EASPD]" userId="d79c20b8-db83-4904-b822-e4c1f42b30c9" providerId="ADAL" clId="{B815B900-1730-4611-8BAA-B84DCCD1BA30}" dt="2023-06-05T14:39:29.810" v="1194" actId="1076"/>
          <ac:picMkLst>
            <pc:docMk/>
            <pc:sldMk cId="3698442366" sldId="445"/>
            <ac:picMk id="12" creationId="{82A510A9-2B76-0986-9FD7-84DBAA92C9E9}"/>
          </ac:picMkLst>
        </pc:picChg>
      </pc:sldChg>
      <pc:sldMasterChg chg="del delSldLayout">
        <pc:chgData name="Paloma García Víctor [EASPD]" userId="d79c20b8-db83-4904-b822-e4c1f42b30c9" providerId="ADAL" clId="{B815B900-1730-4611-8BAA-B84DCCD1BA30}" dt="2023-06-01T09:21:00.342" v="183" actId="2696"/>
        <pc:sldMasterMkLst>
          <pc:docMk/>
          <pc:sldMasterMk cId="0" sldId="2147483648"/>
        </pc:sldMasterMkLst>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49"/>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0"/>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1"/>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2"/>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3"/>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4"/>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5"/>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6"/>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7"/>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8"/>
          </pc:sldLayoutMkLst>
        </pc:sldLayoutChg>
        <pc:sldLayoutChg chg="del">
          <pc:chgData name="Paloma García Víctor [EASPD]" userId="d79c20b8-db83-4904-b822-e4c1f42b30c9" providerId="ADAL" clId="{B815B900-1730-4611-8BAA-B84DCCD1BA30}" dt="2023-06-01T09:21:00.342" v="183" actId="2696"/>
          <pc:sldLayoutMkLst>
            <pc:docMk/>
            <pc:sldMasterMk cId="0" sldId="2147483648"/>
            <pc:sldLayoutMk cId="0" sldId="2147483659"/>
          </pc:sldLayoutMkLst>
        </pc:sldLayoutChg>
      </pc:sldMasterChg>
    </pc:docChg>
  </pc:docChgLst>
  <pc:docChgLst>
    <pc:chgData name="Irene  Bertana [EASPD]" userId="8f451a95-2537-439f-b7d1-86ebd42d9a1f" providerId="ADAL" clId="{CEDFC7CD-1824-4E1C-A286-28FC396B1D7A}"/>
    <pc:docChg chg="delSld modSld">
      <pc:chgData name="Irene  Bertana [EASPD]" userId="8f451a95-2537-439f-b7d1-86ebd42d9a1f" providerId="ADAL" clId="{CEDFC7CD-1824-4E1C-A286-28FC396B1D7A}" dt="2023-04-27T16:21:41.993" v="95" actId="1076"/>
      <pc:docMkLst>
        <pc:docMk/>
      </pc:docMkLst>
      <pc:sldChg chg="modSp mod">
        <pc:chgData name="Irene  Bertana [EASPD]" userId="8f451a95-2537-439f-b7d1-86ebd42d9a1f" providerId="ADAL" clId="{CEDFC7CD-1824-4E1C-A286-28FC396B1D7A}" dt="2023-04-27T16:21:41.993" v="95" actId="1076"/>
        <pc:sldMkLst>
          <pc:docMk/>
          <pc:sldMk cId="0" sldId="256"/>
        </pc:sldMkLst>
        <pc:spChg chg="mod">
          <ac:chgData name="Irene  Bertana [EASPD]" userId="8f451a95-2537-439f-b7d1-86ebd42d9a1f" providerId="ADAL" clId="{CEDFC7CD-1824-4E1C-A286-28FC396B1D7A}" dt="2023-04-27T16:21:22.058" v="92" actId="14100"/>
          <ac:spMkLst>
            <pc:docMk/>
            <pc:sldMk cId="0" sldId="256"/>
            <ac:spMk id="19" creationId="{00000000-0000-0000-0000-000000000000}"/>
          </ac:spMkLst>
        </pc:spChg>
        <pc:spChg chg="mod">
          <ac:chgData name="Irene  Bertana [EASPD]" userId="8f451a95-2537-439f-b7d1-86ebd42d9a1f" providerId="ADAL" clId="{CEDFC7CD-1824-4E1C-A286-28FC396B1D7A}" dt="2023-04-27T16:21:37.924" v="94" actId="1076"/>
          <ac:spMkLst>
            <pc:docMk/>
            <pc:sldMk cId="0" sldId="256"/>
            <ac:spMk id="20" creationId="{00000000-0000-0000-0000-000000000000}"/>
          </ac:spMkLst>
        </pc:spChg>
        <pc:spChg chg="mod">
          <ac:chgData name="Irene  Bertana [EASPD]" userId="8f451a95-2537-439f-b7d1-86ebd42d9a1f" providerId="ADAL" clId="{CEDFC7CD-1824-4E1C-A286-28FC396B1D7A}" dt="2023-04-27T16:21:41.993" v="95" actId="1076"/>
          <ac:spMkLst>
            <pc:docMk/>
            <pc:sldMk cId="0" sldId="256"/>
            <ac:spMk id="21" creationId="{00000000-0000-0000-0000-000000000000}"/>
          </ac:spMkLst>
        </pc:spChg>
        <pc:grpChg chg="mod">
          <ac:chgData name="Irene  Bertana [EASPD]" userId="8f451a95-2537-439f-b7d1-86ebd42d9a1f" providerId="ADAL" clId="{CEDFC7CD-1824-4E1C-A286-28FC396B1D7A}" dt="2023-04-27T16:21:30.795" v="93" actId="1076"/>
          <ac:grpSpMkLst>
            <pc:docMk/>
            <pc:sldMk cId="0" sldId="256"/>
            <ac:grpSpMk id="2" creationId="{00000000-0000-0000-0000-000000000000}"/>
          </ac:grpSpMkLst>
        </pc:grpChg>
      </pc:sldChg>
      <pc:sldChg chg="del">
        <pc:chgData name="Irene  Bertana [EASPD]" userId="8f451a95-2537-439f-b7d1-86ebd42d9a1f" providerId="ADAL" clId="{CEDFC7CD-1824-4E1C-A286-28FC396B1D7A}" dt="2023-04-27T16:19:28.181" v="0" actId="47"/>
        <pc:sldMkLst>
          <pc:docMk/>
          <pc:sldMk cId="0" sldId="257"/>
        </pc:sldMkLst>
      </pc:sldChg>
      <pc:sldChg chg="del">
        <pc:chgData name="Irene  Bertana [EASPD]" userId="8f451a95-2537-439f-b7d1-86ebd42d9a1f" providerId="ADAL" clId="{CEDFC7CD-1824-4E1C-A286-28FC396B1D7A}" dt="2023-04-27T16:19:30.547" v="1" actId="47"/>
        <pc:sldMkLst>
          <pc:docMk/>
          <pc:sldMk cId="0" sldId="25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D6479-CD4B-4493-A013-F10403150FE7}" type="datetimeFigureOut">
              <a:rPr lang="en-GB" smtClean="0"/>
              <a:t>05/06/2023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0373F-D498-4580-B9AF-A25CD25FD570}" type="slidenum">
              <a:rPr lang="en-GB" smtClean="0"/>
              <a:t>‹#›</a:t>
            </a:fld>
            <a:endParaRPr lang="en-GB"/>
          </a:p>
        </p:txBody>
      </p:sp>
    </p:spTree>
    <p:extLst>
      <p:ext uri="{BB962C8B-B14F-4D97-AF65-F5344CB8AC3E}">
        <p14:creationId xmlns:p14="http://schemas.microsoft.com/office/powerpoint/2010/main" val="41462909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zeroproject.or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5A5AC-EB72-C24D-84B3-008C38209A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2241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919B0E-6CCB-496A-A188-7037C1DCE8E8}" type="slidenum">
              <a:rPr lang="en-GB" smtClean="0"/>
              <a:t>16</a:t>
            </a:fld>
            <a:endParaRPr lang="en-GB"/>
          </a:p>
        </p:txBody>
      </p:sp>
    </p:spTree>
    <p:extLst>
      <p:ext uri="{BB962C8B-B14F-4D97-AF65-F5344CB8AC3E}">
        <p14:creationId xmlns:p14="http://schemas.microsoft.com/office/powerpoint/2010/main" val="40051503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it-IT" dirty="0"/>
              <a:t>Within political participation, we have identified different subtopics. Political Leadership and Self-Representation refers to the need and right of </a:t>
            </a:r>
            <a:r>
              <a:rPr lang="en-US" b="0" i="0" dirty="0">
                <a:solidFill>
                  <a:srgbClr val="000000"/>
                </a:solidFill>
                <a:effectLst/>
                <a:latin typeface="Roboto" panose="02000000000000000000" pitchFamily="2" charset="0"/>
              </a:rPr>
              <a:t>persons with disabilities to have adequate political representation in all levels of political parties as well as in political, public, and private institutions. We welcome nominations that enable persons with disabilities to bring their issues to the frontline.</a:t>
            </a:r>
          </a:p>
          <a:p>
            <a:pPr algn="l"/>
            <a:r>
              <a:rPr lang="en-US" b="0" i="0" dirty="0">
                <a:solidFill>
                  <a:srgbClr val="000000"/>
                </a:solidFill>
                <a:effectLst/>
                <a:latin typeface="Roboto" panose="02000000000000000000" pitchFamily="2" charset="0"/>
              </a:rPr>
              <a:t>Participation in Public Life refers to the right of persons with disabilities to express their concerns in a public space through different means of communication. We encourage nominations by all sectors of society, including government agencies that are expected to create platforms for inclusive dialogue.</a:t>
            </a:r>
          </a:p>
          <a:p>
            <a:pPr algn="l"/>
            <a:r>
              <a:rPr lang="en-US" b="0" i="0" dirty="0">
                <a:solidFill>
                  <a:srgbClr val="000000"/>
                </a:solidFill>
                <a:effectLst/>
                <a:latin typeface="Roboto" panose="02000000000000000000" pitchFamily="2" charset="0"/>
              </a:rPr>
              <a:t>Voting Policies and Procedures, as well as facilities and materials needed to vote, shall be accessible, appropriate, and easy to understand and use for all. This subtopic includes all solutions that focus on these features, and especially cater to persons with disabilities.</a:t>
            </a:r>
          </a:p>
          <a:p>
            <a:pPr algn="l"/>
            <a:r>
              <a:rPr lang="en-US" b="0" i="0" dirty="0">
                <a:solidFill>
                  <a:srgbClr val="000000"/>
                </a:solidFill>
                <a:effectLst/>
                <a:latin typeface="Roboto" panose="02000000000000000000" pitchFamily="2" charset="0"/>
              </a:rPr>
              <a:t>Voter and civic education encompasses all the solutions that aim to conduct campaigning inclusively, educating every voter, persons with disabilities included, to make a rational choice.</a:t>
            </a:r>
          </a:p>
          <a:p>
            <a:pPr algn="l"/>
            <a:r>
              <a:rPr lang="en-US" b="0" i="0" dirty="0">
                <a:solidFill>
                  <a:srgbClr val="000000"/>
                </a:solidFill>
                <a:effectLst/>
                <a:latin typeface="Roboto" panose="02000000000000000000" pitchFamily="2" charset="0"/>
              </a:rPr>
              <a:t>Finally, the last subtopic identified is access to justice, which refers to the ability persons with disabilities to access justice on an equal basis with non-disabled peers. Nominations shall include support provisions, appropriate accommodation as well as training of personnel involved.</a:t>
            </a:r>
            <a:endParaRPr lang="en-GB" dirty="0"/>
          </a:p>
        </p:txBody>
      </p:sp>
      <p:sp>
        <p:nvSpPr>
          <p:cNvPr id="4" name="Slide Number Placeholder 3"/>
          <p:cNvSpPr>
            <a:spLocks noGrp="1"/>
          </p:cNvSpPr>
          <p:nvPr>
            <p:ph type="sldNum" sz="quarter" idx="5"/>
          </p:nvPr>
        </p:nvSpPr>
        <p:spPr/>
        <p:txBody>
          <a:bodyPr/>
          <a:lstStyle/>
          <a:p>
            <a:fld id="{F2919B0E-6CCB-496A-A188-7037C1DCE8E8}" type="slidenum">
              <a:rPr lang="en-GB" smtClean="0"/>
              <a:t>17</a:t>
            </a:fld>
            <a:endParaRPr lang="en-GB"/>
          </a:p>
        </p:txBody>
      </p:sp>
    </p:spTree>
    <p:extLst>
      <p:ext uri="{BB962C8B-B14F-4D97-AF65-F5344CB8AC3E}">
        <p14:creationId xmlns:p14="http://schemas.microsoft.com/office/powerpoint/2010/main" val="4163168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ICT includes all information and communication technologies that are designed to positively affect the lives of persons with disabilities. This includes the areas of </a:t>
            </a:r>
            <a:r>
              <a:rPr lang="en-GB" dirty="0">
                <a:solidFill>
                  <a:srgbClr val="595959"/>
                </a:solidFill>
                <a:latin typeface="Roboto" panose="02000000000000000000" pitchFamily="2" charset="0"/>
                <a:ea typeface="Roboto" panose="02000000000000000000" pitchFamily="2" charset="0"/>
              </a:rPr>
              <a:t>Gaming Solutions, Translation &amp; Conversation Tools, Orientation Systems, Community and Knowledge Platform, Digital Library, Computer Steering Technologies, Mobile Services and Smartphone Apps, </a:t>
            </a:r>
            <a:r>
              <a:rPr lang="en-GB" dirty="0"/>
              <a:t>AI – Machine Learning – Big Data Solutions, Robotics and Automated Machinery, Social Media, IOT, 3D Printing. </a:t>
            </a:r>
          </a:p>
          <a:p>
            <a:endParaRPr lang="en-GB" dirty="0"/>
          </a:p>
        </p:txBody>
      </p:sp>
      <p:sp>
        <p:nvSpPr>
          <p:cNvPr id="4" name="Slide Number Placeholder 3"/>
          <p:cNvSpPr>
            <a:spLocks noGrp="1"/>
          </p:cNvSpPr>
          <p:nvPr>
            <p:ph type="sldNum" sz="quarter" idx="5"/>
          </p:nvPr>
        </p:nvSpPr>
        <p:spPr/>
        <p:txBody>
          <a:bodyPr/>
          <a:lstStyle/>
          <a:p>
            <a:fld id="{F2919B0E-6CCB-496A-A188-7037C1DCE8E8}" type="slidenum">
              <a:rPr lang="en-GB" smtClean="0"/>
              <a:t>18</a:t>
            </a:fld>
            <a:endParaRPr lang="en-GB"/>
          </a:p>
        </p:txBody>
      </p:sp>
    </p:spTree>
    <p:extLst>
      <p:ext uri="{BB962C8B-B14F-4D97-AF65-F5344CB8AC3E}">
        <p14:creationId xmlns:p14="http://schemas.microsoft.com/office/powerpoint/2010/main" val="1911466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919B0E-6CCB-496A-A188-7037C1DCE8E8}" type="slidenum">
              <a:rPr lang="en-GB" smtClean="0"/>
              <a:t>20</a:t>
            </a:fld>
            <a:endParaRPr lang="en-GB"/>
          </a:p>
        </p:txBody>
      </p:sp>
    </p:spTree>
    <p:extLst>
      <p:ext uri="{BB962C8B-B14F-4D97-AF65-F5344CB8AC3E}">
        <p14:creationId xmlns:p14="http://schemas.microsoft.com/office/powerpoint/2010/main" val="32412891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Roboto" panose="02000000000000000000" pitchFamily="2" charset="0"/>
              </a:rPr>
              <a:t>The </a:t>
            </a:r>
            <a:r>
              <a:rPr lang="en-GB" b="0" i="0" u="sng" dirty="0">
                <a:solidFill>
                  <a:srgbClr val="2B882E"/>
                </a:solidFill>
                <a:effectLst/>
                <a:latin typeface="Roboto" panose="02000000000000000000" pitchFamily="2" charset="0"/>
                <a:hlinkClick r:id="rId3"/>
              </a:rPr>
              <a:t>Zero Project Database</a:t>
            </a:r>
            <a:r>
              <a:rPr lang="en-GB" b="0" i="0" dirty="0">
                <a:solidFill>
                  <a:srgbClr val="000000"/>
                </a:solidFill>
                <a:effectLst/>
                <a:latin typeface="Roboto" panose="02000000000000000000" pitchFamily="2" charset="0"/>
              </a:rPr>
              <a:t> is based on extensive peer-reviewed research. It's mapping and connecting solutions, experts, and organizations for a world with zero barriers. It is publicly available and free to use for anyone who wants to help creating a world with zero barriers. Along with your search results among 700+ solutions, you will also find contact details to connect with organizations and experts, videos about these projects, and stories from people using these solutions.</a:t>
            </a:r>
          </a:p>
          <a:p>
            <a:endParaRPr lang="en-GB" b="0" i="0" dirty="0">
              <a:solidFill>
                <a:srgbClr val="000000"/>
              </a:solidFill>
              <a:effectLst/>
              <a:latin typeface="Roboto" panose="02000000000000000000" pitchFamily="2" charset="0"/>
            </a:endParaRPr>
          </a:p>
          <a:p>
            <a:pPr algn="l"/>
            <a:r>
              <a:rPr lang="en-GB" b="1" i="0" dirty="0">
                <a:solidFill>
                  <a:srgbClr val="000000"/>
                </a:solidFill>
                <a:effectLst/>
                <a:latin typeface="Roboto" panose="02000000000000000000" pitchFamily="2" charset="0"/>
              </a:rPr>
              <a:t>780+</a:t>
            </a:r>
            <a:br>
              <a:rPr lang="en-GB" b="0" i="0" dirty="0">
                <a:solidFill>
                  <a:srgbClr val="000000"/>
                </a:solidFill>
                <a:effectLst/>
                <a:latin typeface="Roboto" panose="02000000000000000000" pitchFamily="2" charset="0"/>
              </a:rPr>
            </a:br>
            <a:r>
              <a:rPr lang="en-GB" b="1" i="0" cap="all" dirty="0">
                <a:solidFill>
                  <a:srgbClr val="000000"/>
                </a:solidFill>
                <a:effectLst/>
                <a:latin typeface="Roboto" panose="02000000000000000000" pitchFamily="2" charset="0"/>
              </a:rPr>
              <a:t>SOLUTIONS</a:t>
            </a:r>
            <a:endParaRPr lang="en-GB" b="0" i="0" dirty="0">
              <a:solidFill>
                <a:srgbClr val="000000"/>
              </a:solidFill>
              <a:effectLst/>
              <a:latin typeface="Roboto" panose="02000000000000000000" pitchFamily="2" charset="0"/>
            </a:endParaRPr>
          </a:p>
          <a:p>
            <a:pPr algn="l"/>
            <a:r>
              <a:rPr lang="en-GB" b="1" i="0" dirty="0">
                <a:solidFill>
                  <a:srgbClr val="000000"/>
                </a:solidFill>
                <a:effectLst/>
                <a:latin typeface="Roboto" panose="02000000000000000000" pitchFamily="2" charset="0"/>
              </a:rPr>
              <a:t>600+</a:t>
            </a:r>
            <a:br>
              <a:rPr lang="en-GB" b="0" i="0" dirty="0">
                <a:solidFill>
                  <a:srgbClr val="000000"/>
                </a:solidFill>
                <a:effectLst/>
                <a:latin typeface="Roboto" panose="02000000000000000000" pitchFamily="2" charset="0"/>
              </a:rPr>
            </a:br>
            <a:r>
              <a:rPr lang="en-GB" b="1" i="0" cap="all" dirty="0">
                <a:solidFill>
                  <a:srgbClr val="000000"/>
                </a:solidFill>
                <a:effectLst/>
                <a:latin typeface="Roboto" panose="02000000000000000000" pitchFamily="2" charset="0"/>
              </a:rPr>
              <a:t>ORGANIZATIONS</a:t>
            </a:r>
            <a:endParaRPr lang="en-GB" b="0" i="0" dirty="0">
              <a:solidFill>
                <a:srgbClr val="000000"/>
              </a:solidFill>
              <a:effectLst/>
              <a:latin typeface="Roboto" panose="02000000000000000000" pitchFamily="2" charset="0"/>
            </a:endParaRPr>
          </a:p>
          <a:p>
            <a:pPr algn="l"/>
            <a:r>
              <a:rPr lang="en-GB" b="1" i="0" dirty="0">
                <a:solidFill>
                  <a:srgbClr val="000000"/>
                </a:solidFill>
                <a:effectLst/>
                <a:latin typeface="Roboto" panose="02000000000000000000" pitchFamily="2" charset="0"/>
              </a:rPr>
              <a:t>120+</a:t>
            </a:r>
            <a:br>
              <a:rPr lang="en-GB" b="0" i="0" dirty="0">
                <a:solidFill>
                  <a:srgbClr val="000000"/>
                </a:solidFill>
                <a:effectLst/>
                <a:latin typeface="Roboto" panose="02000000000000000000" pitchFamily="2" charset="0"/>
              </a:rPr>
            </a:br>
            <a:r>
              <a:rPr lang="en-GB" b="1" i="0" cap="all" dirty="0">
                <a:solidFill>
                  <a:srgbClr val="000000"/>
                </a:solidFill>
                <a:effectLst/>
                <a:latin typeface="Roboto" panose="02000000000000000000" pitchFamily="2" charset="0"/>
              </a:rPr>
              <a:t>COUNTRIES</a:t>
            </a:r>
            <a:endParaRPr lang="en-GB" b="0" i="0" dirty="0">
              <a:solidFill>
                <a:srgbClr val="000000"/>
              </a:solidFill>
              <a:effectLst/>
              <a:latin typeface="Roboto" panose="02000000000000000000" pitchFamily="2" charset="0"/>
            </a:endParaRPr>
          </a:p>
          <a:p>
            <a:pPr algn="l"/>
            <a:r>
              <a:rPr lang="en-GB" b="1" i="0" dirty="0">
                <a:solidFill>
                  <a:srgbClr val="000000"/>
                </a:solidFill>
                <a:effectLst/>
                <a:latin typeface="Roboto" panose="02000000000000000000" pitchFamily="2" charset="0"/>
              </a:rPr>
              <a:t>6000+</a:t>
            </a:r>
            <a:br>
              <a:rPr lang="en-GB" b="0" i="0" dirty="0">
                <a:solidFill>
                  <a:srgbClr val="000000"/>
                </a:solidFill>
                <a:effectLst/>
                <a:latin typeface="Roboto" panose="02000000000000000000" pitchFamily="2" charset="0"/>
              </a:rPr>
            </a:br>
            <a:r>
              <a:rPr lang="en-GB" b="1" i="0" cap="all" dirty="0">
                <a:solidFill>
                  <a:srgbClr val="000000"/>
                </a:solidFill>
                <a:effectLst/>
                <a:latin typeface="Roboto" panose="02000000000000000000" pitchFamily="2" charset="0"/>
              </a:rPr>
              <a:t>EXPERTS</a:t>
            </a:r>
            <a:endParaRPr lang="en-GB" b="0" i="0" dirty="0">
              <a:solidFill>
                <a:srgbClr val="000000"/>
              </a:solidFill>
              <a:effectLst/>
              <a:latin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959E916A-A549-4449-92B7-3342F524C873}" type="slidenum">
              <a:rPr lang="en-US" smtClean="0"/>
              <a:t>24</a:t>
            </a:fld>
            <a:endParaRPr lang="en-US"/>
          </a:p>
        </p:txBody>
      </p:sp>
    </p:spTree>
    <p:extLst>
      <p:ext uri="{BB962C8B-B14F-4D97-AF65-F5344CB8AC3E}">
        <p14:creationId xmlns:p14="http://schemas.microsoft.com/office/powerpoint/2010/main" val="2446326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4E31649-BD52-4443-AC13-A7266BF26D4C}" type="slidenum">
              <a:rPr lang="it-IT" smtClean="0"/>
              <a:t>30</a:t>
            </a:fld>
            <a:endParaRPr lang="it-IT"/>
          </a:p>
        </p:txBody>
      </p:sp>
    </p:spTree>
    <p:extLst>
      <p:ext uri="{BB962C8B-B14F-4D97-AF65-F5344CB8AC3E}">
        <p14:creationId xmlns:p14="http://schemas.microsoft.com/office/powerpoint/2010/main" val="40371169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pPr>
            <a:r>
              <a:rPr lang="en-GB" sz="20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is a Family Foundation founded in 1993 in Turin, Italy, that offers tangible support to children with disabilities and their families, participating in the development of a more inclusive and responsible society. </a:t>
            </a:r>
          </a:p>
          <a:p>
            <a:pPr algn="just">
              <a:lnSpc>
                <a:spcPct val="115000"/>
              </a:lnSpc>
            </a:pPr>
            <a:endParaRPr lang="en-GB" sz="2000" dirty="0">
              <a:solidFill>
                <a:srgbClr val="18191C"/>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n-GB" sz="20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Paideia adopts a systemic perspective, to look not only after the children, but at all those who take care of them, through an approach that places the family at the centre of the process. </a:t>
            </a:r>
          </a:p>
          <a:p>
            <a:pPr algn="just">
              <a:lnSpc>
                <a:spcPct val="115000"/>
              </a:lnSpc>
            </a:pPr>
            <a:endParaRPr lang="en-GB" sz="2000" dirty="0">
              <a:solidFill>
                <a:srgbClr val="18191C"/>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n-GB" sz="20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Paideia develops projects aimed at offering direct support to families with children with disabilities, but also social and leisure activities, to reduce the risk of social exclusion. </a:t>
            </a:r>
          </a:p>
          <a:p>
            <a:pPr algn="just">
              <a:lnSpc>
                <a:spcPct val="115000"/>
              </a:lnSpc>
            </a:pPr>
            <a:endParaRPr lang="en-GB" sz="2000" dirty="0">
              <a:solidFill>
                <a:srgbClr val="18191C"/>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n-GB" sz="20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Paideia also develops specific cultural projects to promote social inclusion. </a:t>
            </a:r>
          </a:p>
          <a:p>
            <a:pPr algn="just">
              <a:lnSpc>
                <a:spcPct val="115000"/>
              </a:lnSpc>
            </a:pPr>
            <a:r>
              <a:rPr lang="en-GB" sz="20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The Foundation has supported over 4000 families in almost thirty years of activity.</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a:p>
            <a:r>
              <a:rPr lang="it-IT" sz="2000" dirty="0" err="1"/>
              <a:t>we</a:t>
            </a:r>
            <a:r>
              <a:rPr lang="it-IT" sz="2000" dirty="0"/>
              <a:t> </a:t>
            </a:r>
            <a:r>
              <a:rPr lang="it-IT" sz="2000" dirty="0" err="1"/>
              <a:t>often</a:t>
            </a:r>
            <a:r>
              <a:rPr lang="it-IT" sz="2000" dirty="0"/>
              <a:t> </a:t>
            </a:r>
            <a:r>
              <a:rPr lang="it-IT" sz="2000" dirty="0" err="1"/>
              <a:t>say</a:t>
            </a:r>
            <a:r>
              <a:rPr lang="it-IT" sz="2000" dirty="0"/>
              <a:t> </a:t>
            </a:r>
            <a:r>
              <a:rPr lang="it-IT" sz="2000" dirty="0" err="1"/>
              <a:t>that</a:t>
            </a:r>
            <a:r>
              <a:rPr lang="it-IT" sz="2000" dirty="0"/>
              <a:t> </a:t>
            </a:r>
            <a:r>
              <a:rPr lang="it-IT" sz="2000" dirty="0" err="1"/>
              <a:t>we</a:t>
            </a:r>
            <a:r>
              <a:rPr lang="it-IT" sz="2000" dirty="0"/>
              <a:t> do </a:t>
            </a:r>
            <a:r>
              <a:rPr lang="it-IT" sz="2000" dirty="0" err="1"/>
              <a:t>not</a:t>
            </a:r>
            <a:r>
              <a:rPr lang="it-IT" sz="2000" dirty="0"/>
              <a:t> deal with </a:t>
            </a:r>
            <a:r>
              <a:rPr lang="it-IT" sz="2000" dirty="0" err="1"/>
              <a:t>disabilities</a:t>
            </a:r>
            <a:r>
              <a:rPr lang="it-IT" sz="2000" dirty="0"/>
              <a:t>, </a:t>
            </a:r>
            <a:r>
              <a:rPr lang="it-IT" sz="2000" dirty="0" err="1"/>
              <a:t>but</a:t>
            </a:r>
            <a:r>
              <a:rPr lang="it-IT" sz="2000" dirty="0"/>
              <a:t> with families with </a:t>
            </a:r>
            <a:r>
              <a:rPr lang="it-IT" sz="2000" dirty="0" err="1"/>
              <a:t>children</a:t>
            </a:r>
            <a:r>
              <a:rPr lang="it-IT" sz="2000" dirty="0"/>
              <a:t> with </a:t>
            </a:r>
            <a:r>
              <a:rPr lang="it-IT" sz="2000" dirty="0" err="1"/>
              <a:t>disabilities</a:t>
            </a:r>
            <a:endParaRPr lang="it-IT" sz="2000" dirty="0"/>
          </a:p>
        </p:txBody>
      </p:sp>
      <p:sp>
        <p:nvSpPr>
          <p:cNvPr id="4" name="Segnaposto numero diapositiva 3"/>
          <p:cNvSpPr>
            <a:spLocks noGrp="1"/>
          </p:cNvSpPr>
          <p:nvPr>
            <p:ph type="sldNum" sz="quarter" idx="5"/>
          </p:nvPr>
        </p:nvSpPr>
        <p:spPr/>
        <p:txBody>
          <a:bodyPr/>
          <a:lstStyle/>
          <a:p>
            <a:fld id="{84E31649-BD52-4443-AC13-A7266BF26D4C}" type="slidenum">
              <a:rPr lang="it-IT" smtClean="0"/>
              <a:t>31</a:t>
            </a:fld>
            <a:endParaRPr lang="it-IT"/>
          </a:p>
        </p:txBody>
      </p:sp>
    </p:spTree>
    <p:extLst>
      <p:ext uri="{BB962C8B-B14F-4D97-AF65-F5344CB8AC3E}">
        <p14:creationId xmlns:p14="http://schemas.microsoft.com/office/powerpoint/2010/main" val="29035508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dirty="0" err="1"/>
              <a:t>we</a:t>
            </a:r>
            <a:r>
              <a:rPr lang="it-IT" sz="2000" dirty="0"/>
              <a:t> </a:t>
            </a:r>
            <a:r>
              <a:rPr lang="it-IT" sz="2000" dirty="0" err="1"/>
              <a:t>often</a:t>
            </a:r>
            <a:r>
              <a:rPr lang="it-IT" sz="2000" dirty="0"/>
              <a:t> </a:t>
            </a:r>
            <a:r>
              <a:rPr lang="it-IT" sz="2000" dirty="0" err="1"/>
              <a:t>say</a:t>
            </a:r>
            <a:r>
              <a:rPr lang="it-IT" sz="2000" dirty="0"/>
              <a:t> </a:t>
            </a:r>
            <a:r>
              <a:rPr lang="it-IT" sz="2000" dirty="0" err="1"/>
              <a:t>that</a:t>
            </a:r>
            <a:r>
              <a:rPr lang="it-IT" sz="2000" dirty="0"/>
              <a:t> </a:t>
            </a:r>
            <a:r>
              <a:rPr lang="it-IT" sz="2000" dirty="0" err="1"/>
              <a:t>we</a:t>
            </a:r>
            <a:r>
              <a:rPr lang="it-IT" sz="2000" dirty="0"/>
              <a:t> do </a:t>
            </a:r>
            <a:r>
              <a:rPr lang="it-IT" sz="2000" dirty="0" err="1"/>
              <a:t>not</a:t>
            </a:r>
            <a:r>
              <a:rPr lang="it-IT" sz="2000" dirty="0"/>
              <a:t> deal with </a:t>
            </a:r>
            <a:r>
              <a:rPr lang="it-IT" sz="2000" dirty="0" err="1"/>
              <a:t>disabilities</a:t>
            </a:r>
            <a:r>
              <a:rPr lang="it-IT" sz="2000" dirty="0"/>
              <a:t>, </a:t>
            </a:r>
            <a:r>
              <a:rPr lang="it-IT" sz="2000" dirty="0" err="1"/>
              <a:t>but</a:t>
            </a:r>
            <a:r>
              <a:rPr lang="it-IT" sz="2000" dirty="0"/>
              <a:t> with families with </a:t>
            </a:r>
            <a:r>
              <a:rPr lang="it-IT" sz="2000" dirty="0" err="1"/>
              <a:t>children</a:t>
            </a:r>
            <a:r>
              <a:rPr lang="it-IT" sz="2000" dirty="0"/>
              <a:t> with </a:t>
            </a:r>
            <a:r>
              <a:rPr lang="it-IT" sz="2000" dirty="0" err="1"/>
              <a:t>disabilities</a:t>
            </a:r>
            <a:endParaRPr lang="it-IT" sz="2000" dirty="0"/>
          </a:p>
        </p:txBody>
      </p:sp>
      <p:sp>
        <p:nvSpPr>
          <p:cNvPr id="4" name="Segnaposto numero diapositiva 3"/>
          <p:cNvSpPr>
            <a:spLocks noGrp="1"/>
          </p:cNvSpPr>
          <p:nvPr>
            <p:ph type="sldNum" sz="quarter" idx="5"/>
          </p:nvPr>
        </p:nvSpPr>
        <p:spPr/>
        <p:txBody>
          <a:bodyPr/>
          <a:lstStyle/>
          <a:p>
            <a:fld id="{84E31649-BD52-4443-AC13-A7266BF26D4C}" type="slidenum">
              <a:rPr lang="it-IT" smtClean="0"/>
              <a:t>32</a:t>
            </a:fld>
            <a:endParaRPr lang="it-IT"/>
          </a:p>
        </p:txBody>
      </p:sp>
    </p:spTree>
    <p:extLst>
      <p:ext uri="{BB962C8B-B14F-4D97-AF65-F5344CB8AC3E}">
        <p14:creationId xmlns:p14="http://schemas.microsoft.com/office/powerpoint/2010/main" val="2825162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4E31649-BD52-4443-AC13-A7266BF26D4C}" type="slidenum">
              <a:rPr lang="it-IT" smtClean="0"/>
              <a:t>33</a:t>
            </a:fld>
            <a:endParaRPr lang="it-IT"/>
          </a:p>
        </p:txBody>
      </p:sp>
    </p:spTree>
    <p:extLst>
      <p:ext uri="{BB962C8B-B14F-4D97-AF65-F5344CB8AC3E}">
        <p14:creationId xmlns:p14="http://schemas.microsoft.com/office/powerpoint/2010/main" val="27911371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4E31649-BD52-4443-AC13-A7266BF26D4C}" type="slidenum">
              <a:rPr lang="it-IT" smtClean="0"/>
              <a:t>34</a:t>
            </a:fld>
            <a:endParaRPr lang="it-IT"/>
          </a:p>
        </p:txBody>
      </p:sp>
    </p:spTree>
    <p:extLst>
      <p:ext uri="{BB962C8B-B14F-4D97-AF65-F5344CB8AC3E}">
        <p14:creationId xmlns:p14="http://schemas.microsoft.com/office/powerpoint/2010/main" val="1455634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all who don’t know us yet:</a:t>
            </a:r>
          </a:p>
          <a:p>
            <a:r>
              <a:rPr lang="en-GB" dirty="0"/>
              <a:t>G</a:t>
            </a:r>
            <a:r>
              <a:rPr lang="en-AT" dirty="0"/>
              <a:t>lobal Foundation based in Vienna, Austria</a:t>
            </a:r>
          </a:p>
          <a:p>
            <a:r>
              <a:rPr lang="en-GB" dirty="0"/>
              <a:t>A</a:t>
            </a:r>
            <a:r>
              <a:rPr lang="en-AT" dirty="0"/>
              <a:t>ll disabilities</a:t>
            </a:r>
          </a:p>
          <a:p>
            <a:r>
              <a:rPr lang="en-AT" dirty="0"/>
              <a:t>all continens </a:t>
            </a:r>
          </a:p>
        </p:txBody>
      </p:sp>
      <p:sp>
        <p:nvSpPr>
          <p:cNvPr id="4" name="Slide Number Placeholder 3"/>
          <p:cNvSpPr>
            <a:spLocks noGrp="1"/>
          </p:cNvSpPr>
          <p:nvPr>
            <p:ph type="sldNum" sz="quarter" idx="5"/>
          </p:nvPr>
        </p:nvSpPr>
        <p:spPr/>
        <p:txBody>
          <a:bodyPr/>
          <a:lstStyle/>
          <a:p>
            <a:fld id="{50C5C84B-66D5-49CB-8796-B357259BBEE2}" type="slidenum">
              <a:rPr lang="en-GB" smtClean="0"/>
              <a:t>3</a:t>
            </a:fld>
            <a:endParaRPr lang="en-GB"/>
          </a:p>
        </p:txBody>
      </p:sp>
    </p:spTree>
    <p:extLst>
      <p:ext uri="{BB962C8B-B14F-4D97-AF65-F5344CB8AC3E}">
        <p14:creationId xmlns:p14="http://schemas.microsoft.com/office/powerpoint/2010/main" val="173518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2000" b="0" i="0" u="none" strike="noStrike" dirty="0">
                <a:solidFill>
                  <a:srgbClr val="000000"/>
                </a:solidFill>
                <a:effectLst/>
                <a:latin typeface="+mj-lt"/>
              </a:rPr>
              <a:t>Paideia </a:t>
            </a:r>
            <a:r>
              <a:rPr lang="it-IT" sz="2000" b="0" i="0" u="none" strike="noStrike" dirty="0" err="1">
                <a:solidFill>
                  <a:srgbClr val="000000"/>
                </a:solidFill>
                <a:effectLst/>
                <a:latin typeface="+mj-lt"/>
              </a:rPr>
              <a:t>Foundation’s</a:t>
            </a:r>
            <a:r>
              <a:rPr lang="it-IT" sz="2000" b="0" i="0" u="none" strike="noStrike" dirty="0">
                <a:solidFill>
                  <a:srgbClr val="000000"/>
                </a:solidFill>
                <a:effectLst/>
                <a:latin typeface="+mj-lt"/>
              </a:rPr>
              <a:t> work </a:t>
            </a:r>
            <a:r>
              <a:rPr lang="it-IT" sz="2000" b="0" i="0" u="none" strike="noStrike" dirty="0" err="1">
                <a:solidFill>
                  <a:srgbClr val="000000"/>
                </a:solidFill>
                <a:effectLst/>
                <a:latin typeface="+mj-lt"/>
              </a:rPr>
              <a:t>is</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based</a:t>
            </a:r>
            <a:r>
              <a:rPr lang="it-IT" sz="2000" b="0" i="0" u="none" strike="noStrike" dirty="0">
                <a:solidFill>
                  <a:srgbClr val="000000"/>
                </a:solidFill>
                <a:effectLst/>
                <a:latin typeface="+mj-lt"/>
              </a:rPr>
              <a:t> on a Family </a:t>
            </a:r>
            <a:r>
              <a:rPr lang="it-IT" sz="2000" b="0" i="0" u="none" strike="noStrike" dirty="0" err="1">
                <a:solidFill>
                  <a:srgbClr val="000000"/>
                </a:solidFill>
                <a:effectLst/>
                <a:latin typeface="+mj-lt"/>
              </a:rPr>
              <a:t>Centered</a:t>
            </a:r>
            <a:r>
              <a:rPr lang="it-IT" sz="2000" b="0" i="0" u="none" strike="noStrike" dirty="0">
                <a:solidFill>
                  <a:srgbClr val="000000"/>
                </a:solidFill>
                <a:effectLst/>
                <a:latin typeface="+mj-lt"/>
              </a:rPr>
              <a:t> Care </a:t>
            </a:r>
            <a:r>
              <a:rPr lang="it-IT" sz="2000" b="0" i="0" u="none" strike="noStrike" dirty="0" err="1">
                <a:solidFill>
                  <a:srgbClr val="000000"/>
                </a:solidFill>
                <a:effectLst/>
                <a:latin typeface="+mj-lt"/>
              </a:rPr>
              <a:t>approach</a:t>
            </a:r>
            <a:r>
              <a:rPr lang="it-IT" sz="2000" b="0" i="0" u="none" strike="noStrike" dirty="0">
                <a:solidFill>
                  <a:srgbClr val="000000"/>
                </a:solidFill>
                <a:effectLst/>
                <a:latin typeface="+mj-lt"/>
              </a:rPr>
              <a:t>, a way of working </a:t>
            </a:r>
            <a:r>
              <a:rPr lang="it-IT" sz="2000" b="0" i="0" u="none" strike="noStrike" dirty="0" err="1">
                <a:solidFill>
                  <a:srgbClr val="000000"/>
                </a:solidFill>
                <a:effectLst/>
                <a:latin typeface="+mj-lt"/>
              </a:rPr>
              <a:t>that</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focuses</a:t>
            </a:r>
            <a:r>
              <a:rPr lang="it-IT" sz="2000" b="0" i="0" u="none" strike="noStrike" dirty="0">
                <a:solidFill>
                  <a:srgbClr val="000000"/>
                </a:solidFill>
                <a:effectLst/>
                <a:latin typeface="+mj-lt"/>
              </a:rPr>
              <a:t> on the </a:t>
            </a:r>
            <a:r>
              <a:rPr lang="it-IT" sz="2000" b="0" i="0" u="none" strike="noStrike" dirty="0" err="1">
                <a:solidFill>
                  <a:srgbClr val="000000"/>
                </a:solidFill>
                <a:effectLst/>
                <a:latin typeface="+mj-lt"/>
              </a:rPr>
              <a:t>whole</a:t>
            </a:r>
            <a:r>
              <a:rPr lang="it-IT" sz="2000" b="0" i="0" u="none" strike="noStrike" dirty="0">
                <a:solidFill>
                  <a:srgbClr val="000000"/>
                </a:solidFill>
                <a:effectLst/>
                <a:latin typeface="+mj-lt"/>
              </a:rPr>
              <a:t> family. </a:t>
            </a:r>
            <a:r>
              <a:rPr lang="it-IT" sz="2000" b="0" i="0" u="none" strike="noStrike" dirty="0" err="1">
                <a:solidFill>
                  <a:srgbClr val="000000"/>
                </a:solidFill>
                <a:effectLst/>
                <a:latin typeface="+mj-lt"/>
              </a:rPr>
              <a:t>We</a:t>
            </a:r>
            <a:r>
              <a:rPr lang="it-IT" sz="2000" b="0" i="0" u="none" strike="noStrike" dirty="0">
                <a:solidFill>
                  <a:srgbClr val="000000"/>
                </a:solidFill>
                <a:effectLst/>
                <a:latin typeface="+mj-lt"/>
              </a:rPr>
              <a:t> start by </a:t>
            </a:r>
            <a:r>
              <a:rPr lang="it-IT" sz="2000" b="0" i="0" u="none" strike="noStrike" dirty="0" err="1">
                <a:solidFill>
                  <a:srgbClr val="000000"/>
                </a:solidFill>
                <a:effectLst/>
                <a:latin typeface="+mj-lt"/>
              </a:rPr>
              <a:t>evaluating</a:t>
            </a:r>
            <a:r>
              <a:rPr lang="it-IT" sz="2000" b="0" i="0" u="none" strike="noStrike" dirty="0">
                <a:solidFill>
                  <a:srgbClr val="000000"/>
                </a:solidFill>
                <a:effectLst/>
                <a:latin typeface="+mj-lt"/>
              </a:rPr>
              <a:t> family </a:t>
            </a:r>
            <a:r>
              <a:rPr lang="it-IT" sz="2000" b="0" i="0" u="none" strike="noStrike" dirty="0" err="1">
                <a:solidFill>
                  <a:srgbClr val="000000"/>
                </a:solidFill>
                <a:effectLst/>
                <a:latin typeface="+mj-lt"/>
              </a:rPr>
              <a:t>needs</a:t>
            </a:r>
            <a:r>
              <a:rPr lang="it-IT" sz="2000" b="0" i="0" u="none" strike="noStrike" dirty="0">
                <a:solidFill>
                  <a:srgbClr val="000000"/>
                </a:solidFill>
                <a:effectLst/>
                <a:latin typeface="+mj-lt"/>
              </a:rPr>
              <a:t> and </a:t>
            </a:r>
            <a:r>
              <a:rPr lang="it-IT" sz="2000" b="0" i="0" u="none" strike="noStrike" dirty="0" err="1">
                <a:solidFill>
                  <a:srgbClr val="000000"/>
                </a:solidFill>
                <a:effectLst/>
                <a:latin typeface="+mj-lt"/>
              </a:rPr>
              <a:t>enhancing</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its</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strengths</a:t>
            </a:r>
            <a:r>
              <a:rPr lang="it-IT" sz="2000" b="0" i="0" u="none" strike="noStrike" dirty="0">
                <a:solidFill>
                  <a:srgbClr val="000000"/>
                </a:solidFill>
                <a:effectLst/>
                <a:latin typeface="+mj-lt"/>
              </a:rPr>
              <a:t> and </a:t>
            </a:r>
            <a:r>
              <a:rPr lang="it-IT" sz="2000" b="0" i="0" u="none" strike="noStrike" dirty="0" err="1">
                <a:solidFill>
                  <a:srgbClr val="000000"/>
                </a:solidFill>
                <a:effectLst/>
                <a:latin typeface="+mj-lt"/>
              </a:rPr>
              <a:t>resources</a:t>
            </a:r>
            <a:r>
              <a:rPr lang="it-IT" sz="2000" b="0" i="0" u="none" strike="noStrike" dirty="0">
                <a:solidFill>
                  <a:srgbClr val="000000"/>
                </a:solidFill>
                <a:effectLst/>
                <a:latin typeface="+mj-lt"/>
              </a:rPr>
              <a:t>: </a:t>
            </a:r>
            <a:r>
              <a:rPr lang="it-IT" sz="2000" dirty="0" err="1">
                <a:solidFill>
                  <a:srgbClr val="000000"/>
                </a:solidFill>
                <a:latin typeface="+mj-lt"/>
              </a:rPr>
              <a:t>every</a:t>
            </a:r>
            <a:r>
              <a:rPr lang="it-IT" sz="2000" dirty="0">
                <a:solidFill>
                  <a:srgbClr val="000000"/>
                </a:solidFill>
                <a:latin typeface="+mj-lt"/>
              </a:rPr>
              <a:t> family </a:t>
            </a:r>
            <a:r>
              <a:rPr lang="it-IT" sz="2000" dirty="0" err="1">
                <a:solidFill>
                  <a:srgbClr val="000000"/>
                </a:solidFill>
                <a:latin typeface="+mj-lt"/>
              </a:rPr>
              <a:t>is</a:t>
            </a:r>
            <a:r>
              <a:rPr lang="it-IT" sz="2000" dirty="0">
                <a:solidFill>
                  <a:srgbClr val="000000"/>
                </a:solidFill>
                <a:latin typeface="+mj-lt"/>
              </a:rPr>
              <a:t> </a:t>
            </a:r>
            <a:r>
              <a:rPr lang="it-IT" sz="2000" dirty="0" err="1">
                <a:solidFill>
                  <a:srgbClr val="000000"/>
                </a:solidFill>
                <a:latin typeface="+mj-lt"/>
              </a:rPr>
              <a:t>unique</a:t>
            </a:r>
            <a:r>
              <a:rPr lang="it-IT" sz="2000" dirty="0">
                <a:solidFill>
                  <a:srgbClr val="000000"/>
                </a:solidFill>
                <a:latin typeface="+mj-lt"/>
              </a:rPr>
              <a:t>, </a:t>
            </a:r>
            <a:r>
              <a:rPr lang="it-IT" sz="2000" dirty="0" err="1">
                <a:solidFill>
                  <a:srgbClr val="000000"/>
                </a:solidFill>
                <a:latin typeface="+mj-lt"/>
              </a:rPr>
              <a:t>indipendently</a:t>
            </a:r>
            <a:r>
              <a:rPr lang="it-IT" sz="2000" dirty="0">
                <a:solidFill>
                  <a:srgbClr val="000000"/>
                </a:solidFill>
                <a:latin typeface="+mj-lt"/>
              </a:rPr>
              <a:t> from the </a:t>
            </a:r>
            <a:r>
              <a:rPr lang="it-IT" sz="2000" dirty="0" err="1">
                <a:solidFill>
                  <a:srgbClr val="000000"/>
                </a:solidFill>
                <a:latin typeface="+mj-lt"/>
              </a:rPr>
              <a:t>type</a:t>
            </a:r>
            <a:r>
              <a:rPr lang="it-IT" sz="2000" dirty="0">
                <a:solidFill>
                  <a:srgbClr val="000000"/>
                </a:solidFill>
                <a:latin typeface="+mj-lt"/>
              </a:rPr>
              <a:t> of </a:t>
            </a:r>
            <a:r>
              <a:rPr lang="it-IT" sz="2000" dirty="0" err="1">
                <a:solidFill>
                  <a:srgbClr val="000000"/>
                </a:solidFill>
                <a:latin typeface="+mj-lt"/>
              </a:rPr>
              <a:t>disability</a:t>
            </a:r>
            <a:r>
              <a:rPr lang="it-IT" sz="2000" dirty="0">
                <a:solidFill>
                  <a:srgbClr val="000000"/>
                </a:solidFill>
                <a:latin typeface="+mj-lt"/>
              </a:rPr>
              <a:t>, in </a:t>
            </a:r>
            <a:r>
              <a:rPr lang="it-IT" sz="2000" dirty="0" err="1">
                <a:solidFill>
                  <a:srgbClr val="000000"/>
                </a:solidFill>
                <a:latin typeface="+mj-lt"/>
              </a:rPr>
              <a:t>particular</a:t>
            </a:r>
            <a:r>
              <a:rPr lang="it-IT" sz="2000" dirty="0">
                <a:solidFill>
                  <a:srgbClr val="000000"/>
                </a:solidFill>
                <a:latin typeface="+mj-lt"/>
              </a:rPr>
              <a:t> </a:t>
            </a:r>
            <a:r>
              <a:rPr lang="it-IT" sz="2000" dirty="0" err="1">
                <a:solidFill>
                  <a:srgbClr val="000000"/>
                </a:solidFill>
                <a:latin typeface="+mj-lt"/>
              </a:rPr>
              <a:t>because</a:t>
            </a:r>
            <a:r>
              <a:rPr lang="it-IT" sz="2000" dirty="0">
                <a:solidFill>
                  <a:srgbClr val="000000"/>
                </a:solidFill>
                <a:latin typeface="+mj-lt"/>
              </a:rPr>
              <a:t> the impact of </a:t>
            </a:r>
            <a:r>
              <a:rPr lang="it-IT" sz="2000" dirty="0" err="1">
                <a:solidFill>
                  <a:srgbClr val="000000"/>
                </a:solidFill>
                <a:latin typeface="+mj-lt"/>
              </a:rPr>
              <a:t>disability</a:t>
            </a:r>
            <a:r>
              <a:rPr lang="it-IT" sz="2000" dirty="0">
                <a:solidFill>
                  <a:srgbClr val="000000"/>
                </a:solidFill>
                <a:latin typeface="+mj-lt"/>
              </a:rPr>
              <a:t> </a:t>
            </a:r>
            <a:r>
              <a:rPr lang="it-IT" sz="2000" dirty="0" err="1">
                <a:solidFill>
                  <a:srgbClr val="000000"/>
                </a:solidFill>
                <a:latin typeface="+mj-lt"/>
              </a:rPr>
              <a:t>depends</a:t>
            </a:r>
            <a:r>
              <a:rPr lang="it-IT" sz="2000" dirty="0">
                <a:solidFill>
                  <a:srgbClr val="000000"/>
                </a:solidFill>
                <a:latin typeface="+mj-lt"/>
              </a:rPr>
              <a:t> on the </a:t>
            </a:r>
            <a:r>
              <a:rPr lang="it-IT" sz="2000" dirty="0" err="1">
                <a:solidFill>
                  <a:srgbClr val="000000"/>
                </a:solidFill>
                <a:latin typeface="+mj-lt"/>
              </a:rPr>
              <a:t>capacity</a:t>
            </a:r>
            <a:r>
              <a:rPr lang="it-IT" sz="2000" dirty="0">
                <a:solidFill>
                  <a:srgbClr val="000000"/>
                </a:solidFill>
                <a:latin typeface="+mj-lt"/>
              </a:rPr>
              <a:t> of </a:t>
            </a:r>
            <a:r>
              <a:rPr lang="it-IT" sz="2000" dirty="0" err="1">
                <a:solidFill>
                  <a:srgbClr val="000000"/>
                </a:solidFill>
                <a:latin typeface="+mj-lt"/>
              </a:rPr>
              <a:t>facing</a:t>
            </a:r>
            <a:r>
              <a:rPr lang="it-IT" sz="2000" dirty="0">
                <a:solidFill>
                  <a:srgbClr val="000000"/>
                </a:solidFill>
                <a:latin typeface="+mj-lt"/>
              </a:rPr>
              <a:t> </a:t>
            </a:r>
            <a:r>
              <a:rPr lang="it-IT" sz="2000" dirty="0" err="1">
                <a:solidFill>
                  <a:srgbClr val="000000"/>
                </a:solidFill>
                <a:latin typeface="+mj-lt"/>
              </a:rPr>
              <a:t>it</a:t>
            </a:r>
            <a:r>
              <a:rPr lang="it-IT" sz="2000" dirty="0">
                <a:solidFill>
                  <a:srgbClr val="000000"/>
                </a:solidFill>
                <a:latin typeface="+mj-lt"/>
              </a:rPr>
              <a:t> in </a:t>
            </a:r>
            <a:r>
              <a:rPr lang="it-IT" sz="2000" dirty="0" err="1">
                <a:solidFill>
                  <a:srgbClr val="000000"/>
                </a:solidFill>
                <a:latin typeface="+mj-lt"/>
              </a:rPr>
              <a:t>their</a:t>
            </a:r>
            <a:r>
              <a:rPr lang="it-IT" sz="2000" dirty="0">
                <a:solidFill>
                  <a:srgbClr val="000000"/>
                </a:solidFill>
                <a:latin typeface="+mj-lt"/>
              </a:rPr>
              <a:t> personal life </a:t>
            </a:r>
            <a:r>
              <a:rPr lang="it-IT" sz="2000" dirty="0" err="1">
                <a:solidFill>
                  <a:srgbClr val="000000"/>
                </a:solidFill>
                <a:latin typeface="+mj-lt"/>
              </a:rPr>
              <a:t>experience</a:t>
            </a:r>
            <a:r>
              <a:rPr lang="it-IT" sz="2000" dirty="0">
                <a:solidFill>
                  <a:srgbClr val="000000"/>
                </a:solidFill>
                <a:latin typeface="+mj-lt"/>
              </a:rPr>
              <a:t>.</a:t>
            </a:r>
            <a:endParaRPr lang="it-IT" sz="2000" b="0" i="0" u="none" strike="noStrike" dirty="0">
              <a:solidFill>
                <a:srgbClr val="000000"/>
              </a:solidFill>
              <a:effectLst/>
              <a:latin typeface="+mj-lt"/>
            </a:endParaRPr>
          </a:p>
          <a:p>
            <a:endParaRPr lang="it-IT" sz="2000" dirty="0">
              <a:solidFill>
                <a:srgbClr val="000000"/>
              </a:solidFill>
              <a:latin typeface="+mj-lt"/>
            </a:endParaRPr>
          </a:p>
          <a:p>
            <a:r>
              <a:rPr lang="it-IT" sz="2000" b="0" i="0" u="none" strike="noStrike" dirty="0">
                <a:solidFill>
                  <a:srgbClr val="000000"/>
                </a:solidFill>
                <a:effectLst/>
                <a:latin typeface="+mj-lt"/>
              </a:rPr>
              <a:t>The </a:t>
            </a:r>
            <a:r>
              <a:rPr lang="it-IT" sz="2000" b="0" i="0" u="none" strike="noStrike" dirty="0" err="1">
                <a:solidFill>
                  <a:srgbClr val="000000"/>
                </a:solidFill>
                <a:effectLst/>
                <a:latin typeface="+mj-lt"/>
              </a:rPr>
              <a:t>main</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objective</a:t>
            </a:r>
            <a:r>
              <a:rPr lang="it-IT" sz="2000" b="0" i="0" u="none" strike="noStrike" dirty="0">
                <a:solidFill>
                  <a:srgbClr val="000000"/>
                </a:solidFill>
                <a:effectLst/>
                <a:latin typeface="+mj-lt"/>
              </a:rPr>
              <a:t> of the Paideia Foundation, in </a:t>
            </a:r>
            <a:r>
              <a:rPr lang="it-IT" sz="2000" b="0" i="0" u="none" strike="noStrike" dirty="0" err="1">
                <a:solidFill>
                  <a:srgbClr val="000000"/>
                </a:solidFill>
                <a:effectLst/>
                <a:latin typeface="+mj-lt"/>
              </a:rPr>
              <a:t>synergy</a:t>
            </a:r>
            <a:r>
              <a:rPr lang="it-IT" sz="2000" b="0" i="0" u="none" strike="noStrike" dirty="0">
                <a:solidFill>
                  <a:srgbClr val="000000"/>
                </a:solidFill>
                <a:effectLst/>
                <a:latin typeface="+mj-lt"/>
              </a:rPr>
              <a:t> with the </a:t>
            </a:r>
            <a:r>
              <a:rPr lang="it-IT" sz="2000" b="0" i="0" u="none" strike="noStrike" dirty="0" err="1">
                <a:solidFill>
                  <a:srgbClr val="000000"/>
                </a:solidFill>
                <a:effectLst/>
                <a:latin typeface="+mj-lt"/>
              </a:rPr>
              <a:t>external</a:t>
            </a:r>
            <a:r>
              <a:rPr lang="it-IT" sz="2000" b="0" i="0" u="none" strike="noStrike" dirty="0">
                <a:solidFill>
                  <a:srgbClr val="000000"/>
                </a:solidFill>
                <a:effectLst/>
                <a:latin typeface="+mj-lt"/>
              </a:rPr>
              <a:t> network of Social Services and the school system, </a:t>
            </a:r>
            <a:r>
              <a:rPr lang="it-IT" sz="2000" b="0" i="0" u="none" strike="noStrike" dirty="0" err="1">
                <a:solidFill>
                  <a:srgbClr val="000000"/>
                </a:solidFill>
                <a:effectLst/>
                <a:latin typeface="+mj-lt"/>
              </a:rPr>
              <a:t>is</a:t>
            </a:r>
            <a:r>
              <a:rPr lang="it-IT" sz="2000" b="0" i="0" u="none" strike="noStrike" dirty="0">
                <a:solidFill>
                  <a:srgbClr val="000000"/>
                </a:solidFill>
                <a:effectLst/>
                <a:latin typeface="+mj-lt"/>
              </a:rPr>
              <a:t> to </a:t>
            </a:r>
            <a:r>
              <a:rPr lang="it-IT" sz="2000" b="0" i="0" u="none" strike="noStrike" dirty="0" err="1">
                <a:solidFill>
                  <a:srgbClr val="000000"/>
                </a:solidFill>
                <a:effectLst/>
                <a:latin typeface="+mj-lt"/>
              </a:rPr>
              <a:t>become</a:t>
            </a:r>
            <a:r>
              <a:rPr lang="it-IT" sz="2000" b="0" i="0" u="none" strike="noStrike" dirty="0">
                <a:solidFill>
                  <a:srgbClr val="000000"/>
                </a:solidFill>
                <a:effectLst/>
                <a:latin typeface="+mj-lt"/>
              </a:rPr>
              <a:t> a driver of </a:t>
            </a:r>
            <a:r>
              <a:rPr lang="it-IT" sz="2000" b="0" i="0" u="none" strike="noStrike" dirty="0" err="1">
                <a:solidFill>
                  <a:srgbClr val="000000"/>
                </a:solidFill>
                <a:effectLst/>
                <a:latin typeface="+mj-lt"/>
              </a:rPr>
              <a:t>change</a:t>
            </a:r>
            <a:r>
              <a:rPr lang="it-IT" sz="2000" b="0" i="0" u="none" strike="noStrike" dirty="0">
                <a:solidFill>
                  <a:srgbClr val="000000"/>
                </a:solidFill>
                <a:effectLst/>
                <a:latin typeface="+mj-lt"/>
              </a:rPr>
              <a:t> in </a:t>
            </a:r>
            <a:r>
              <a:rPr lang="it-IT" sz="2000" b="0" i="0" u="none" strike="noStrike" dirty="0" err="1">
                <a:solidFill>
                  <a:srgbClr val="000000"/>
                </a:solidFill>
                <a:effectLst/>
                <a:latin typeface="+mj-lt"/>
              </a:rPr>
              <a:t>every</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aspect</a:t>
            </a:r>
            <a:r>
              <a:rPr lang="it-IT" sz="2000" b="0" i="0" u="none" strike="noStrike" dirty="0">
                <a:solidFill>
                  <a:srgbClr val="000000"/>
                </a:solidFill>
                <a:effectLst/>
                <a:latin typeface="+mj-lt"/>
              </a:rPr>
              <a:t> of life, </a:t>
            </a:r>
            <a:r>
              <a:rPr lang="it-IT" sz="2000" b="0" i="0" u="none" strike="noStrike" dirty="0" err="1">
                <a:solidFill>
                  <a:srgbClr val="000000"/>
                </a:solidFill>
                <a:effectLst/>
                <a:latin typeface="+mj-lt"/>
              </a:rPr>
              <a:t>going</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beyond</a:t>
            </a:r>
            <a:r>
              <a:rPr lang="it-IT" sz="2000" b="0" i="0" u="none" strike="noStrike" dirty="0">
                <a:solidFill>
                  <a:srgbClr val="000000"/>
                </a:solidFill>
                <a:effectLst/>
                <a:latin typeface="+mj-lt"/>
              </a:rPr>
              <a:t> the </a:t>
            </a:r>
            <a:r>
              <a:rPr lang="it-IT" sz="2000" b="0" i="0" u="none" strike="noStrike" dirty="0" err="1">
                <a:solidFill>
                  <a:srgbClr val="000000"/>
                </a:solidFill>
                <a:effectLst/>
                <a:latin typeface="+mj-lt"/>
              </a:rPr>
              <a:t>borders</a:t>
            </a:r>
            <a:r>
              <a:rPr lang="it-IT" sz="2000" b="0" i="0" u="none" strike="noStrike" dirty="0">
                <a:solidFill>
                  <a:srgbClr val="000000"/>
                </a:solidFill>
                <a:effectLst/>
                <a:latin typeface="+mj-lt"/>
              </a:rPr>
              <a:t> of an </a:t>
            </a:r>
            <a:r>
              <a:rPr lang="it-IT" sz="2000" b="0" i="0" u="none" strike="noStrike" dirty="0" err="1">
                <a:solidFill>
                  <a:srgbClr val="000000"/>
                </a:solidFill>
                <a:effectLst/>
                <a:latin typeface="+mj-lt"/>
              </a:rPr>
              <a:t>exclusively</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rehabilitative</a:t>
            </a:r>
            <a:r>
              <a:rPr lang="it-IT" sz="2000" b="0" i="0" u="none" strike="noStrike" dirty="0">
                <a:solidFill>
                  <a:srgbClr val="000000"/>
                </a:solidFill>
                <a:effectLst/>
                <a:latin typeface="+mj-lt"/>
              </a:rPr>
              <a:t> and health vision, working on the </a:t>
            </a:r>
            <a:r>
              <a:rPr lang="it-IT" sz="2000" b="0" i="0" u="none" strike="noStrike" dirty="0" err="1">
                <a:solidFill>
                  <a:srgbClr val="000000"/>
                </a:solidFill>
                <a:effectLst/>
                <a:latin typeface="+mj-lt"/>
              </a:rPr>
              <a:t>psychophysical</a:t>
            </a:r>
            <a:r>
              <a:rPr lang="it-IT" sz="2000" b="0" i="0" u="none" strike="noStrike" dirty="0">
                <a:solidFill>
                  <a:srgbClr val="000000"/>
                </a:solidFill>
                <a:effectLst/>
                <a:latin typeface="+mj-lt"/>
              </a:rPr>
              <a:t> and </a:t>
            </a:r>
            <a:r>
              <a:rPr lang="it-IT" sz="2000" b="0" i="0" u="none" strike="noStrike" dirty="0" err="1">
                <a:solidFill>
                  <a:srgbClr val="000000"/>
                </a:solidFill>
                <a:effectLst/>
                <a:latin typeface="+mj-lt"/>
              </a:rPr>
              <a:t>emotional</a:t>
            </a:r>
            <a:r>
              <a:rPr lang="it-IT" sz="2000" b="0" i="0" u="none" strike="noStrike" dirty="0">
                <a:solidFill>
                  <a:srgbClr val="000000"/>
                </a:solidFill>
                <a:effectLst/>
                <a:latin typeface="+mj-lt"/>
              </a:rPr>
              <a:t> </a:t>
            </a:r>
            <a:r>
              <a:rPr lang="it-IT" sz="2000" b="0" i="0" u="none" strike="noStrike" dirty="0" err="1">
                <a:solidFill>
                  <a:srgbClr val="000000"/>
                </a:solidFill>
                <a:effectLst/>
                <a:latin typeface="+mj-lt"/>
              </a:rPr>
              <a:t>well-being</a:t>
            </a:r>
            <a:r>
              <a:rPr lang="it-IT" sz="2000" b="0" i="0" u="none" strike="noStrike" dirty="0">
                <a:solidFill>
                  <a:srgbClr val="000000"/>
                </a:solidFill>
                <a:effectLst/>
                <a:latin typeface="+mj-lt"/>
              </a:rPr>
              <a:t> of </a:t>
            </a:r>
            <a:r>
              <a:rPr lang="it-IT" sz="2000" b="0" i="0" u="none" strike="noStrike" dirty="0" err="1">
                <a:solidFill>
                  <a:srgbClr val="000000"/>
                </a:solidFill>
                <a:effectLst/>
                <a:latin typeface="+mj-lt"/>
              </a:rPr>
              <a:t>each</a:t>
            </a:r>
            <a:r>
              <a:rPr lang="it-IT" sz="2000" b="0" i="0" u="none" strike="noStrike" dirty="0">
                <a:solidFill>
                  <a:srgbClr val="000000"/>
                </a:solidFill>
                <a:effectLst/>
                <a:latin typeface="+mj-lt"/>
              </a:rPr>
              <a:t> family </a:t>
            </a:r>
            <a:r>
              <a:rPr lang="it-IT" sz="2000" b="0" i="0" u="none" strike="noStrike" dirty="0" err="1">
                <a:solidFill>
                  <a:srgbClr val="000000"/>
                </a:solidFill>
                <a:effectLst/>
                <a:latin typeface="+mj-lt"/>
              </a:rPr>
              <a:t>member</a:t>
            </a:r>
            <a:r>
              <a:rPr lang="it-IT" sz="2000" dirty="0">
                <a:solidFill>
                  <a:srgbClr val="000000"/>
                </a:solidFill>
                <a:latin typeface="+mj-lt"/>
              </a:rPr>
              <a:t>, </a:t>
            </a:r>
            <a:r>
              <a:rPr lang="it-IT" sz="2000" dirty="0" err="1">
                <a:solidFill>
                  <a:srgbClr val="000000"/>
                </a:solidFill>
                <a:latin typeface="+mj-lt"/>
              </a:rPr>
              <a:t>providing</a:t>
            </a:r>
            <a:r>
              <a:rPr lang="it-IT" sz="2000" dirty="0">
                <a:solidFill>
                  <a:srgbClr val="000000"/>
                </a:solidFill>
                <a:latin typeface="+mj-lt"/>
              </a:rPr>
              <a:t> </a:t>
            </a:r>
            <a:r>
              <a:rPr lang="it-IT" sz="2000" dirty="0" err="1">
                <a:solidFill>
                  <a:srgbClr val="000000"/>
                </a:solidFill>
                <a:latin typeface="+mj-lt"/>
              </a:rPr>
              <a:t>differrent</a:t>
            </a:r>
            <a:r>
              <a:rPr lang="it-IT" sz="2000" dirty="0">
                <a:solidFill>
                  <a:srgbClr val="000000"/>
                </a:solidFill>
                <a:latin typeface="+mj-lt"/>
              </a:rPr>
              <a:t> </a:t>
            </a:r>
            <a:r>
              <a:rPr lang="it-IT" sz="2000" dirty="0" err="1">
                <a:solidFill>
                  <a:srgbClr val="000000"/>
                </a:solidFill>
                <a:latin typeface="+mj-lt"/>
              </a:rPr>
              <a:t>opportunities</a:t>
            </a:r>
            <a:r>
              <a:rPr lang="it-IT" sz="2000" dirty="0">
                <a:solidFill>
                  <a:srgbClr val="000000"/>
                </a:solidFill>
                <a:latin typeface="+mj-lt"/>
              </a:rPr>
              <a:t>.</a:t>
            </a:r>
            <a:endParaRPr lang="it-IT" sz="2000" dirty="0">
              <a:latin typeface="+mj-lt"/>
            </a:endParaRPr>
          </a:p>
        </p:txBody>
      </p:sp>
      <p:sp>
        <p:nvSpPr>
          <p:cNvPr id="4" name="Segnaposto numero diapositiva 3"/>
          <p:cNvSpPr>
            <a:spLocks noGrp="1"/>
          </p:cNvSpPr>
          <p:nvPr>
            <p:ph type="sldNum" sz="quarter" idx="5"/>
          </p:nvPr>
        </p:nvSpPr>
        <p:spPr/>
        <p:txBody>
          <a:bodyPr/>
          <a:lstStyle/>
          <a:p>
            <a:fld id="{84E31649-BD52-4443-AC13-A7266BF26D4C}" type="slidenum">
              <a:rPr lang="it-IT" smtClean="0"/>
              <a:t>35</a:t>
            </a:fld>
            <a:endParaRPr lang="it-IT"/>
          </a:p>
        </p:txBody>
      </p:sp>
    </p:spTree>
    <p:extLst>
      <p:ext uri="{BB962C8B-B14F-4D97-AF65-F5344CB8AC3E}">
        <p14:creationId xmlns:p14="http://schemas.microsoft.com/office/powerpoint/2010/main" val="26900143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sz="2000" dirty="0">
              <a:solidFill>
                <a:srgbClr val="000000"/>
              </a:solidFill>
              <a:latin typeface="+mj-lt"/>
            </a:endParaRPr>
          </a:p>
        </p:txBody>
      </p:sp>
      <p:sp>
        <p:nvSpPr>
          <p:cNvPr id="4" name="Segnaposto numero diapositiva 3"/>
          <p:cNvSpPr>
            <a:spLocks noGrp="1"/>
          </p:cNvSpPr>
          <p:nvPr>
            <p:ph type="sldNum" sz="quarter" idx="5"/>
          </p:nvPr>
        </p:nvSpPr>
        <p:spPr/>
        <p:txBody>
          <a:bodyPr/>
          <a:lstStyle/>
          <a:p>
            <a:fld id="{84E31649-BD52-4443-AC13-A7266BF26D4C}" type="slidenum">
              <a:rPr lang="it-IT" smtClean="0"/>
              <a:t>36</a:t>
            </a:fld>
            <a:endParaRPr lang="it-IT"/>
          </a:p>
        </p:txBody>
      </p:sp>
    </p:spTree>
    <p:extLst>
      <p:ext uri="{BB962C8B-B14F-4D97-AF65-F5344CB8AC3E}">
        <p14:creationId xmlns:p14="http://schemas.microsoft.com/office/powerpoint/2010/main" val="31840334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just">
              <a:lnSpc>
                <a:spcPct val="115000"/>
              </a:lnSpc>
            </a:pPr>
            <a:r>
              <a:rPr lang="en-GB" sz="2400" dirty="0">
                <a:effectLst/>
                <a:latin typeface="+mj-lt"/>
                <a:ea typeface="Calibri" panose="020F0502020204030204" pitchFamily="34" charset="0"/>
                <a:cs typeface="Calibri" panose="020F0502020204030204" pitchFamily="34" charset="0"/>
              </a:rPr>
              <a:t>In particular services include:</a:t>
            </a:r>
            <a:endParaRPr lang="it-IT" sz="2400" dirty="0">
              <a:effectLst/>
              <a:latin typeface="+mj-lt"/>
              <a:ea typeface="Calibri" panose="020F0502020204030204" pitchFamily="34" charset="0"/>
              <a:cs typeface="Times New Roman" panose="02020603050405020304" pitchFamily="18" charset="0"/>
            </a:endParaRPr>
          </a:p>
          <a:p>
            <a:pPr marL="342900" lvl="0" indent="-342900" algn="just">
              <a:lnSpc>
                <a:spcPct val="115000"/>
              </a:lnSpc>
              <a:buFont typeface="Symbol" pitchFamily="2" charset="2"/>
              <a:buChar char=""/>
            </a:pPr>
            <a:r>
              <a:rPr lang="en-GB" sz="2000" dirty="0">
                <a:solidFill>
                  <a:srgbClr val="000000"/>
                </a:solidFill>
                <a:effectLst/>
                <a:latin typeface="+mj-lt"/>
                <a:ea typeface="Calibri" panose="020F0502020204030204" pitchFamily="34" charset="0"/>
                <a:cs typeface="Calibri" panose="020F0502020204030204" pitchFamily="34" charset="0"/>
              </a:rPr>
              <a:t>Rehabilitation courses (speech therapy, psychomotor </a:t>
            </a:r>
            <a:r>
              <a:rPr lang="en-GB" sz="2000" dirty="0">
                <a:solidFill>
                  <a:srgbClr val="18191C"/>
                </a:solidFill>
                <a:effectLst/>
                <a:latin typeface="+mj-lt"/>
                <a:ea typeface="Calibri" panose="020F0502020204030204" pitchFamily="34" charset="0"/>
                <a:cs typeface="Calibri" panose="020F0502020204030204" pitchFamily="34" charset="0"/>
              </a:rPr>
              <a:t>therapy, psychoeducational interventions).</a:t>
            </a:r>
            <a:endParaRPr lang="it-IT" sz="2000" dirty="0">
              <a:solidFill>
                <a:srgbClr val="000000"/>
              </a:solidFill>
              <a:effectLst/>
              <a:latin typeface="+mj-lt"/>
              <a:ea typeface="Calibri" panose="020F0502020204030204" pitchFamily="34" charset="0"/>
            </a:endParaRPr>
          </a:p>
          <a:p>
            <a:pPr marL="342900" lvl="0" indent="-342900" algn="just">
              <a:lnSpc>
                <a:spcPct val="115000"/>
              </a:lnSpc>
              <a:buFont typeface="Symbol" pitchFamily="2" charset="2"/>
              <a:buChar char=""/>
            </a:pPr>
            <a:r>
              <a:rPr lang="en-GB" sz="2000" dirty="0">
                <a:solidFill>
                  <a:srgbClr val="18191C"/>
                </a:solidFill>
                <a:effectLst/>
                <a:latin typeface="+mj-lt"/>
                <a:ea typeface="Calibri" panose="020F0502020204030204" pitchFamily="34" charset="0"/>
                <a:cs typeface="Calibri" panose="020F0502020204030204" pitchFamily="34" charset="0"/>
              </a:rPr>
              <a:t>Social and psychological counselling.</a:t>
            </a:r>
            <a:endParaRPr lang="it-IT" sz="2000" dirty="0">
              <a:solidFill>
                <a:srgbClr val="000000"/>
              </a:solidFill>
              <a:effectLst/>
              <a:latin typeface="+mj-lt"/>
              <a:ea typeface="Calibri" panose="020F0502020204030204" pitchFamily="34" charset="0"/>
            </a:endParaRPr>
          </a:p>
          <a:p>
            <a:pPr marL="342900" lvl="0" indent="-342900" algn="just">
              <a:lnSpc>
                <a:spcPct val="115000"/>
              </a:lnSpc>
              <a:buFont typeface="Symbol" pitchFamily="2" charset="2"/>
              <a:buChar char=""/>
            </a:pPr>
            <a:r>
              <a:rPr lang="en-GB" sz="2000" dirty="0">
                <a:solidFill>
                  <a:srgbClr val="18191C"/>
                </a:solidFill>
                <a:effectLst/>
                <a:latin typeface="+mj-lt"/>
                <a:ea typeface="Calibri" panose="020F0502020204030204" pitchFamily="34" charset="0"/>
                <a:cs typeface="Calibri" panose="020F0502020204030204" pitchFamily="34" charset="0"/>
              </a:rPr>
              <a:t>Financial support to families.</a:t>
            </a:r>
            <a:endParaRPr lang="it-IT" sz="2000" dirty="0">
              <a:solidFill>
                <a:srgbClr val="000000"/>
              </a:solidFill>
              <a:effectLst/>
              <a:latin typeface="+mj-lt"/>
              <a:ea typeface="Calibri" panose="020F0502020204030204" pitchFamily="34" charset="0"/>
            </a:endParaRPr>
          </a:p>
          <a:p>
            <a:pPr marL="342900" lvl="0" indent="-342900" algn="just">
              <a:lnSpc>
                <a:spcPct val="115000"/>
              </a:lnSpc>
              <a:buFont typeface="Symbol" pitchFamily="2" charset="2"/>
              <a:buChar char=""/>
            </a:pPr>
            <a:r>
              <a:rPr lang="en-GB" sz="2000" dirty="0">
                <a:solidFill>
                  <a:srgbClr val="18191C"/>
                </a:solidFill>
                <a:effectLst/>
                <a:latin typeface="+mj-lt"/>
                <a:ea typeface="Calibri" panose="020F0502020204030204" pitchFamily="34" charset="0"/>
                <a:cs typeface="Calibri" panose="020F0502020204030204" pitchFamily="34" charset="0"/>
              </a:rPr>
              <a:t>Targeted support to siblings ("Giving voice to siblings") and support activities for other family members (incl. grandparents).</a:t>
            </a:r>
            <a:endParaRPr lang="it-IT" sz="2000" dirty="0">
              <a:solidFill>
                <a:srgbClr val="000000"/>
              </a:solidFill>
              <a:latin typeface="+mj-lt"/>
              <a:ea typeface="Calibri" panose="020F0502020204030204" pitchFamily="34" charset="0"/>
            </a:endParaRPr>
          </a:p>
          <a:p>
            <a:pPr marL="342900" lvl="0" indent="-342900" algn="just">
              <a:lnSpc>
                <a:spcPct val="115000"/>
              </a:lnSpc>
              <a:buFont typeface="Symbol" pitchFamily="2" charset="2"/>
              <a:buChar char=""/>
            </a:pPr>
            <a:r>
              <a:rPr lang="en-GB" sz="2000" dirty="0">
                <a:solidFill>
                  <a:srgbClr val="18191C"/>
                </a:solidFill>
                <a:effectLst/>
                <a:latin typeface="+mj-lt"/>
                <a:ea typeface="Calibri" panose="020F0502020204030204" pitchFamily="34" charset="0"/>
                <a:cs typeface="Calibri" panose="020F0502020204030204" pitchFamily="34" charset="0"/>
              </a:rPr>
              <a:t>Training for professionals for facilitating support groups/interventions.</a:t>
            </a:r>
            <a:endParaRPr lang="it-IT" sz="2000" dirty="0">
              <a:solidFill>
                <a:srgbClr val="000000"/>
              </a:solidFill>
              <a:effectLst/>
              <a:latin typeface="+mj-lt"/>
              <a:ea typeface="Calibri" panose="020F0502020204030204" pitchFamily="34" charset="0"/>
            </a:endParaRPr>
          </a:p>
          <a:p>
            <a:pPr marL="342900" lvl="0" indent="-342900" algn="just">
              <a:lnSpc>
                <a:spcPct val="115000"/>
              </a:lnSpc>
              <a:buFont typeface="Symbol" pitchFamily="2" charset="2"/>
              <a:buChar char=""/>
            </a:pPr>
            <a:r>
              <a:rPr lang="en-GB" sz="2000" dirty="0">
                <a:solidFill>
                  <a:srgbClr val="18191C"/>
                </a:solidFill>
                <a:effectLst/>
                <a:latin typeface="+mj-lt"/>
                <a:ea typeface="Calibri" panose="020F0502020204030204" pitchFamily="34" charset="0"/>
                <a:cs typeface="Calibri" panose="020F0502020204030204" pitchFamily="34" charset="0"/>
              </a:rPr>
              <a:t>Holiday and socialisation programs, sports, and recreational activities.</a:t>
            </a:r>
            <a:endParaRPr lang="it-IT" sz="2000" dirty="0">
              <a:solidFill>
                <a:srgbClr val="000000"/>
              </a:solidFill>
              <a:effectLst/>
              <a:latin typeface="+mj-lt"/>
              <a:ea typeface="Calibri" panose="020F0502020204030204" pitchFamily="34" charset="0"/>
            </a:endParaRPr>
          </a:p>
          <a:p>
            <a:pPr marL="342900" lvl="0" indent="-342900" algn="just">
              <a:lnSpc>
                <a:spcPct val="115000"/>
              </a:lnSpc>
              <a:buFont typeface="Symbol" pitchFamily="2" charset="2"/>
              <a:buChar char=""/>
            </a:pPr>
            <a:r>
              <a:rPr lang="en-GB" sz="2000" dirty="0">
                <a:solidFill>
                  <a:srgbClr val="18191C"/>
                </a:solidFill>
                <a:effectLst/>
                <a:latin typeface="+mj-lt"/>
                <a:ea typeface="Calibri" panose="020F0502020204030204" pitchFamily="34" charset="0"/>
                <a:cs typeface="Calibri" panose="020F0502020204030204" pitchFamily="34" charset="0"/>
              </a:rPr>
              <a:t>Social farm and multisensory park.</a:t>
            </a:r>
            <a:endParaRPr lang="it-IT" sz="2000" dirty="0">
              <a:solidFill>
                <a:srgbClr val="000000"/>
              </a:solidFill>
              <a:effectLst/>
              <a:latin typeface="+mj-lt"/>
              <a:ea typeface="Calibri" panose="020F0502020204030204" pitchFamily="34" charset="0"/>
            </a:endParaRPr>
          </a:p>
          <a:p>
            <a:pPr marL="342900" lvl="0" indent="-342900" algn="just">
              <a:lnSpc>
                <a:spcPct val="115000"/>
              </a:lnSpc>
              <a:buFont typeface="Symbol" pitchFamily="2" charset="2"/>
              <a:buChar char=""/>
            </a:pPr>
            <a:r>
              <a:rPr lang="en-GB" sz="2000" dirty="0">
                <a:solidFill>
                  <a:srgbClr val="18191C"/>
                </a:solidFill>
                <a:effectLst/>
                <a:latin typeface="+mj-lt"/>
                <a:ea typeface="Calibri" panose="020F0502020204030204" pitchFamily="34" charset="0"/>
                <a:cs typeface="Calibri" panose="020F0502020204030204" pitchFamily="34" charset="0"/>
              </a:rPr>
              <a:t>Receiving and training of volunteers.</a:t>
            </a:r>
          </a:p>
        </p:txBody>
      </p:sp>
      <p:sp>
        <p:nvSpPr>
          <p:cNvPr id="4" name="Segnaposto numero diapositiva 3"/>
          <p:cNvSpPr>
            <a:spLocks noGrp="1"/>
          </p:cNvSpPr>
          <p:nvPr>
            <p:ph type="sldNum" sz="quarter" idx="5"/>
          </p:nvPr>
        </p:nvSpPr>
        <p:spPr/>
        <p:txBody>
          <a:bodyPr/>
          <a:lstStyle/>
          <a:p>
            <a:fld id="{84E31649-BD52-4443-AC13-A7266BF26D4C}" type="slidenum">
              <a:rPr lang="it-IT" smtClean="0"/>
              <a:t>37</a:t>
            </a:fld>
            <a:endParaRPr lang="it-IT"/>
          </a:p>
        </p:txBody>
      </p:sp>
    </p:spTree>
    <p:extLst>
      <p:ext uri="{BB962C8B-B14F-4D97-AF65-F5344CB8AC3E}">
        <p14:creationId xmlns:p14="http://schemas.microsoft.com/office/powerpoint/2010/main" val="15490409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4E31649-BD52-4443-AC13-A7266BF26D4C}" type="slidenum">
              <a:rPr lang="it-IT" smtClean="0"/>
              <a:t>38</a:t>
            </a:fld>
            <a:endParaRPr lang="it-IT"/>
          </a:p>
        </p:txBody>
      </p:sp>
    </p:spTree>
    <p:extLst>
      <p:ext uri="{BB962C8B-B14F-4D97-AF65-F5344CB8AC3E}">
        <p14:creationId xmlns:p14="http://schemas.microsoft.com/office/powerpoint/2010/main" val="3570248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4E31649-BD52-4443-AC13-A7266BF26D4C}" type="slidenum">
              <a:rPr lang="it-IT" smtClean="0"/>
              <a:t>39</a:t>
            </a:fld>
            <a:endParaRPr lang="it-IT"/>
          </a:p>
        </p:txBody>
      </p:sp>
    </p:spTree>
    <p:extLst>
      <p:ext uri="{BB962C8B-B14F-4D97-AF65-F5344CB8AC3E}">
        <p14:creationId xmlns:p14="http://schemas.microsoft.com/office/powerpoint/2010/main" val="2759530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A85A5AC-EB72-C24D-84B3-008C38209A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0627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4E31649-BD52-4443-AC13-A7266BF26D4C}" type="slidenum">
              <a:rPr lang="it-IT" smtClean="0"/>
              <a:t>41</a:t>
            </a:fld>
            <a:endParaRPr lang="it-IT"/>
          </a:p>
        </p:txBody>
      </p:sp>
    </p:spTree>
    <p:extLst>
      <p:ext uri="{BB962C8B-B14F-4D97-AF65-F5344CB8AC3E}">
        <p14:creationId xmlns:p14="http://schemas.microsoft.com/office/powerpoint/2010/main" val="1637736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B23D87-18DC-4AD7-8BE9-E3B951D561C0}" type="slidenum">
              <a:rPr lang="en-GB" smtClean="0"/>
              <a:t>9</a:t>
            </a:fld>
            <a:endParaRPr lang="en-GB"/>
          </a:p>
        </p:txBody>
      </p:sp>
    </p:spTree>
    <p:extLst>
      <p:ext uri="{BB962C8B-B14F-4D97-AF65-F5344CB8AC3E}">
        <p14:creationId xmlns:p14="http://schemas.microsoft.com/office/powerpoint/2010/main" val="3386950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919B0E-6CCB-496A-A188-7037C1DCE8E8}" type="slidenum">
              <a:rPr lang="en-GB" smtClean="0"/>
              <a:t>10</a:t>
            </a:fld>
            <a:endParaRPr lang="en-GB"/>
          </a:p>
        </p:txBody>
      </p:sp>
    </p:spTree>
    <p:extLst>
      <p:ext uri="{BB962C8B-B14F-4D97-AF65-F5344CB8AC3E}">
        <p14:creationId xmlns:p14="http://schemas.microsoft.com/office/powerpoint/2010/main" val="1240780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B23D87-18DC-4AD7-8BE9-E3B951D561C0}" type="slidenum">
              <a:rPr lang="en-GB" smtClean="0"/>
              <a:t>11</a:t>
            </a:fld>
            <a:endParaRPr lang="en-GB"/>
          </a:p>
        </p:txBody>
      </p:sp>
    </p:spTree>
    <p:extLst>
      <p:ext uri="{BB962C8B-B14F-4D97-AF65-F5344CB8AC3E}">
        <p14:creationId xmlns:p14="http://schemas.microsoft.com/office/powerpoint/2010/main" val="1830552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919B0E-6CCB-496A-A188-7037C1DCE8E8}" type="slidenum">
              <a:rPr lang="en-GB" smtClean="0"/>
              <a:t>12</a:t>
            </a:fld>
            <a:endParaRPr lang="en-GB"/>
          </a:p>
        </p:txBody>
      </p:sp>
    </p:spTree>
    <p:extLst>
      <p:ext uri="{BB962C8B-B14F-4D97-AF65-F5344CB8AC3E}">
        <p14:creationId xmlns:p14="http://schemas.microsoft.com/office/powerpoint/2010/main" val="3690213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a:p>
            <a:endParaRPr lang="de-DE" dirty="0"/>
          </a:p>
        </p:txBody>
      </p:sp>
      <p:sp>
        <p:nvSpPr>
          <p:cNvPr id="4" name="Foliennummernplatzhalter 3"/>
          <p:cNvSpPr>
            <a:spLocks noGrp="1"/>
          </p:cNvSpPr>
          <p:nvPr>
            <p:ph type="sldNum" sz="quarter" idx="5"/>
          </p:nvPr>
        </p:nvSpPr>
        <p:spPr/>
        <p:txBody>
          <a:bodyPr/>
          <a:lstStyle/>
          <a:p>
            <a:fld id="{75B23D87-18DC-4AD7-8BE9-E3B951D561C0}" type="slidenum">
              <a:rPr lang="en-GB" smtClean="0"/>
              <a:t>13</a:t>
            </a:fld>
            <a:endParaRPr lang="en-GB"/>
          </a:p>
        </p:txBody>
      </p:sp>
    </p:spTree>
    <p:extLst>
      <p:ext uri="{BB962C8B-B14F-4D97-AF65-F5344CB8AC3E}">
        <p14:creationId xmlns:p14="http://schemas.microsoft.com/office/powerpoint/2010/main" val="3373329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2919B0E-6CCB-496A-A188-7037C1DCE8E8}" type="slidenum">
              <a:rPr lang="en-GB" smtClean="0"/>
              <a:t>14</a:t>
            </a:fld>
            <a:endParaRPr lang="en-GB"/>
          </a:p>
        </p:txBody>
      </p:sp>
    </p:spTree>
    <p:extLst>
      <p:ext uri="{BB962C8B-B14F-4D97-AF65-F5344CB8AC3E}">
        <p14:creationId xmlns:p14="http://schemas.microsoft.com/office/powerpoint/2010/main" val="3936225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75B23D87-18DC-4AD7-8BE9-E3B951D561C0}" type="slidenum">
              <a:rPr lang="en-GB" smtClean="0"/>
              <a:t>15</a:t>
            </a:fld>
            <a:endParaRPr lang="en-GB"/>
          </a:p>
        </p:txBody>
      </p:sp>
    </p:spTree>
    <p:extLst>
      <p:ext uri="{BB962C8B-B14F-4D97-AF65-F5344CB8AC3E}">
        <p14:creationId xmlns:p14="http://schemas.microsoft.com/office/powerpoint/2010/main" val="4037130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6738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5760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01729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Text World Graphic Asia">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9EEC325-8AE3-47E6-A421-11C69F7486A8}"/>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A4F78AED-011B-4DBE-B3F1-2E49F04ECB7E}" type="datetimeFigureOut">
              <a:rPr lang="de-AT" smtClean="0"/>
              <a:pPr/>
              <a:t>05.06.2023</a:t>
            </a:fld>
            <a:endParaRPr lang="de-AT"/>
          </a:p>
        </p:txBody>
      </p:sp>
      <p:sp>
        <p:nvSpPr>
          <p:cNvPr id="4" name="Foliennummernplatzhalter 3">
            <a:extLst>
              <a:ext uri="{FF2B5EF4-FFF2-40B4-BE49-F238E27FC236}">
                <a16:creationId xmlns:a16="http://schemas.microsoft.com/office/drawing/2014/main" id="{6188169A-C32B-416F-A078-DC0B376C3B3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5EB27A8-25BA-4E3F-9BAE-4B97BB109BAE}" type="slidenum">
              <a:rPr lang="de-AT" smtClean="0"/>
              <a:pPr/>
              <a:t>‹#›</a:t>
            </a:fld>
            <a:endParaRPr lang="de-AT"/>
          </a:p>
        </p:txBody>
      </p:sp>
      <p:sp>
        <p:nvSpPr>
          <p:cNvPr id="9" name="Titel 1">
            <a:extLst>
              <a:ext uri="{FF2B5EF4-FFF2-40B4-BE49-F238E27FC236}">
                <a16:creationId xmlns:a16="http://schemas.microsoft.com/office/drawing/2014/main" id="{470A6CD0-823C-6D22-1F7D-51B2E708ED0D}"/>
              </a:ext>
            </a:extLst>
          </p:cNvPr>
          <p:cNvSpPr>
            <a:spLocks noGrp="1"/>
          </p:cNvSpPr>
          <p:nvPr>
            <p:ph type="title" hasCustomPrompt="1"/>
          </p:nvPr>
        </p:nvSpPr>
        <p:spPr>
          <a:xfrm>
            <a:off x="701040" y="547688"/>
            <a:ext cx="13632180" cy="1988345"/>
          </a:xfrm>
        </p:spPr>
        <p:txBody>
          <a:bodyPr>
            <a:noAutofit/>
          </a:bodyPr>
          <a:lstStyle>
            <a:lvl1pPr>
              <a:defRPr sz="9000" b="1">
                <a:solidFill>
                  <a:srgbClr val="2B882E"/>
                </a:solidFill>
              </a:defRPr>
            </a:lvl1pPr>
          </a:lstStyle>
          <a:p>
            <a:r>
              <a:rPr lang="de-DE" dirty="0"/>
              <a:t>MASTERTITELFORMAT BEARBEITEN</a:t>
            </a:r>
            <a:endParaRPr lang="de-AT" dirty="0"/>
          </a:p>
        </p:txBody>
      </p:sp>
      <p:sp>
        <p:nvSpPr>
          <p:cNvPr id="11" name="Inhaltsplatzhalter 2">
            <a:extLst>
              <a:ext uri="{FF2B5EF4-FFF2-40B4-BE49-F238E27FC236}">
                <a16:creationId xmlns:a16="http://schemas.microsoft.com/office/drawing/2014/main" id="{34F0D6D6-0103-BF91-3D30-DA3CE183CB88}"/>
              </a:ext>
            </a:extLst>
          </p:cNvPr>
          <p:cNvSpPr>
            <a:spLocks noGrp="1"/>
          </p:cNvSpPr>
          <p:nvPr>
            <p:ph idx="1"/>
          </p:nvPr>
        </p:nvSpPr>
        <p:spPr>
          <a:xfrm>
            <a:off x="701040" y="2605088"/>
            <a:ext cx="11734800" cy="7228523"/>
          </a:xfrm>
        </p:spPr>
        <p:txBody>
          <a:bodyPr/>
          <a:lstStyle>
            <a:lvl1pPr marL="0" indent="0">
              <a:buNone/>
              <a:defRPr sz="81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de-DE" dirty="0"/>
              <a:t>Mastertextformat bearbeiten</a:t>
            </a:r>
          </a:p>
        </p:txBody>
      </p:sp>
      <p:pic>
        <p:nvPicPr>
          <p:cNvPr id="3" name="Grafik 5" descr="A globe where the continents are in dark green, the seas are invisible and the lines are connecting countries and continents with each other.">
            <a:extLst>
              <a:ext uri="{FF2B5EF4-FFF2-40B4-BE49-F238E27FC236}">
                <a16:creationId xmlns:a16="http://schemas.microsoft.com/office/drawing/2014/main" id="{29D09223-D398-904E-B8B4-DEF16EB8DC3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4897" b="-642"/>
          <a:stretch/>
        </p:blipFill>
        <p:spPr>
          <a:xfrm>
            <a:off x="10153287" y="985742"/>
            <a:ext cx="8134713" cy="9041607"/>
          </a:xfrm>
          <a:prstGeom prst="rect">
            <a:avLst/>
          </a:prstGeom>
        </p:spPr>
      </p:pic>
    </p:spTree>
    <p:extLst>
      <p:ext uri="{BB962C8B-B14F-4D97-AF65-F5344CB8AC3E}">
        <p14:creationId xmlns:p14="http://schemas.microsoft.com/office/powerpoint/2010/main" val="644696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Text World Graphic Africa">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9EEC325-8AE3-47E6-A421-11C69F7486A8}"/>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A4F78AED-011B-4DBE-B3F1-2E49F04ECB7E}" type="datetimeFigureOut">
              <a:rPr lang="de-AT" smtClean="0"/>
              <a:pPr/>
              <a:t>05.06.2023</a:t>
            </a:fld>
            <a:endParaRPr lang="de-AT"/>
          </a:p>
        </p:txBody>
      </p:sp>
      <p:sp>
        <p:nvSpPr>
          <p:cNvPr id="4" name="Foliennummernplatzhalter 3">
            <a:extLst>
              <a:ext uri="{FF2B5EF4-FFF2-40B4-BE49-F238E27FC236}">
                <a16:creationId xmlns:a16="http://schemas.microsoft.com/office/drawing/2014/main" id="{6188169A-C32B-416F-A078-DC0B376C3B3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5EB27A8-25BA-4E3F-9BAE-4B97BB109BAE}" type="slidenum">
              <a:rPr lang="de-AT" smtClean="0"/>
              <a:pPr/>
              <a:t>‹#›</a:t>
            </a:fld>
            <a:endParaRPr lang="de-AT"/>
          </a:p>
        </p:txBody>
      </p:sp>
      <p:pic>
        <p:nvPicPr>
          <p:cNvPr id="6" name="Grafik 5" descr="A globe where the continents are in dark green, the seas are invisible and the lines are connecting countries and continents with each other.">
            <a:extLst>
              <a:ext uri="{FF2B5EF4-FFF2-40B4-BE49-F238E27FC236}">
                <a16:creationId xmlns:a16="http://schemas.microsoft.com/office/drawing/2014/main" id="{CE95FDCA-E742-46E3-9011-EF2E9F60752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6248"/>
          <a:stretch/>
        </p:blipFill>
        <p:spPr>
          <a:xfrm>
            <a:off x="10076852" y="1000586"/>
            <a:ext cx="8211149" cy="8981487"/>
          </a:xfrm>
          <a:prstGeom prst="rect">
            <a:avLst/>
          </a:prstGeom>
        </p:spPr>
      </p:pic>
      <p:sp>
        <p:nvSpPr>
          <p:cNvPr id="9" name="Titel 1">
            <a:extLst>
              <a:ext uri="{FF2B5EF4-FFF2-40B4-BE49-F238E27FC236}">
                <a16:creationId xmlns:a16="http://schemas.microsoft.com/office/drawing/2014/main" id="{6066E40C-070C-7DBF-5EA7-1B0001D24597}"/>
              </a:ext>
            </a:extLst>
          </p:cNvPr>
          <p:cNvSpPr>
            <a:spLocks noGrp="1"/>
          </p:cNvSpPr>
          <p:nvPr>
            <p:ph type="title" hasCustomPrompt="1"/>
          </p:nvPr>
        </p:nvSpPr>
        <p:spPr>
          <a:xfrm>
            <a:off x="701039" y="547688"/>
            <a:ext cx="13767128" cy="1988345"/>
          </a:xfrm>
        </p:spPr>
        <p:txBody>
          <a:bodyPr>
            <a:noAutofit/>
          </a:bodyPr>
          <a:lstStyle>
            <a:lvl1pPr>
              <a:defRPr sz="9000" b="1">
                <a:solidFill>
                  <a:srgbClr val="2B882E"/>
                </a:solidFill>
              </a:defRPr>
            </a:lvl1pPr>
          </a:lstStyle>
          <a:p>
            <a:r>
              <a:rPr lang="de-DE" dirty="0"/>
              <a:t>MASTERTITELFORMAT BEARBEITEN</a:t>
            </a:r>
            <a:endParaRPr lang="de-AT" dirty="0"/>
          </a:p>
        </p:txBody>
      </p:sp>
      <p:sp>
        <p:nvSpPr>
          <p:cNvPr id="11" name="Inhaltsplatzhalter 2">
            <a:extLst>
              <a:ext uri="{FF2B5EF4-FFF2-40B4-BE49-F238E27FC236}">
                <a16:creationId xmlns:a16="http://schemas.microsoft.com/office/drawing/2014/main" id="{FC025767-5874-95FF-482B-63F314696168}"/>
              </a:ext>
            </a:extLst>
          </p:cNvPr>
          <p:cNvSpPr>
            <a:spLocks noGrp="1"/>
          </p:cNvSpPr>
          <p:nvPr>
            <p:ph idx="1"/>
          </p:nvPr>
        </p:nvSpPr>
        <p:spPr>
          <a:xfrm>
            <a:off x="701040" y="2605088"/>
            <a:ext cx="11734800" cy="7228523"/>
          </a:xfrm>
        </p:spPr>
        <p:txBody>
          <a:bodyPr/>
          <a:lstStyle>
            <a:lvl1pPr marL="0" indent="0">
              <a:buNone/>
              <a:defRPr sz="81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de-DE" dirty="0"/>
              <a:t>Mastertextformat bearbeiten</a:t>
            </a:r>
          </a:p>
        </p:txBody>
      </p:sp>
    </p:spTree>
    <p:extLst>
      <p:ext uri="{BB962C8B-B14F-4D97-AF65-F5344CB8AC3E}">
        <p14:creationId xmlns:p14="http://schemas.microsoft.com/office/powerpoint/2010/main" val="933071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World Graphic Americas">
    <p:spTree>
      <p:nvGrpSpPr>
        <p:cNvPr id="1" name=""/>
        <p:cNvGrpSpPr/>
        <p:nvPr/>
      </p:nvGrpSpPr>
      <p:grpSpPr>
        <a:xfrm>
          <a:off x="0" y="0"/>
          <a:ext cx="0" cy="0"/>
          <a:chOff x="0" y="0"/>
          <a:chExt cx="0" cy="0"/>
        </a:xfrm>
      </p:grpSpPr>
      <p:pic>
        <p:nvPicPr>
          <p:cNvPr id="5" name="Grafik 4" descr="A globe where the continents are in dark green, the seas are invisible and the lines are connecting countries and continents with each other.">
            <a:extLst>
              <a:ext uri="{FF2B5EF4-FFF2-40B4-BE49-F238E27FC236}">
                <a16:creationId xmlns:a16="http://schemas.microsoft.com/office/drawing/2014/main" id="{2FB11BA0-F224-4C18-BE2C-21EA9AEB8D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5927"/>
          <a:stretch/>
        </p:blipFill>
        <p:spPr>
          <a:xfrm>
            <a:off x="10134237" y="924974"/>
            <a:ext cx="8153763" cy="9055893"/>
          </a:xfrm>
          <a:prstGeom prst="rect">
            <a:avLst/>
          </a:prstGeom>
        </p:spPr>
      </p:pic>
      <p:sp>
        <p:nvSpPr>
          <p:cNvPr id="2" name="Datumsplatzhalter 1">
            <a:extLst>
              <a:ext uri="{FF2B5EF4-FFF2-40B4-BE49-F238E27FC236}">
                <a16:creationId xmlns:a16="http://schemas.microsoft.com/office/drawing/2014/main" id="{B9EEC325-8AE3-47E6-A421-11C69F7486A8}"/>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A4F78AED-011B-4DBE-B3F1-2E49F04ECB7E}" type="datetimeFigureOut">
              <a:rPr lang="de-AT" smtClean="0"/>
              <a:pPr/>
              <a:t>05.06.2023</a:t>
            </a:fld>
            <a:endParaRPr lang="de-AT"/>
          </a:p>
        </p:txBody>
      </p:sp>
      <p:sp>
        <p:nvSpPr>
          <p:cNvPr id="4" name="Foliennummernplatzhalter 3">
            <a:extLst>
              <a:ext uri="{FF2B5EF4-FFF2-40B4-BE49-F238E27FC236}">
                <a16:creationId xmlns:a16="http://schemas.microsoft.com/office/drawing/2014/main" id="{6188169A-C32B-416F-A078-DC0B376C3B3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5EB27A8-25BA-4E3F-9BAE-4B97BB109BAE}" type="slidenum">
              <a:rPr lang="de-AT" smtClean="0"/>
              <a:pPr/>
              <a:t>‹#›</a:t>
            </a:fld>
            <a:endParaRPr lang="de-AT"/>
          </a:p>
        </p:txBody>
      </p:sp>
      <p:sp>
        <p:nvSpPr>
          <p:cNvPr id="6" name="Titel 1">
            <a:extLst>
              <a:ext uri="{FF2B5EF4-FFF2-40B4-BE49-F238E27FC236}">
                <a16:creationId xmlns:a16="http://schemas.microsoft.com/office/drawing/2014/main" id="{61C0AAC5-85AC-7262-EE8F-681C3CCC837F}"/>
              </a:ext>
            </a:extLst>
          </p:cNvPr>
          <p:cNvSpPr>
            <a:spLocks noGrp="1"/>
          </p:cNvSpPr>
          <p:nvPr>
            <p:ph type="title" hasCustomPrompt="1"/>
          </p:nvPr>
        </p:nvSpPr>
        <p:spPr>
          <a:xfrm>
            <a:off x="701040" y="547688"/>
            <a:ext cx="13693386" cy="1988345"/>
          </a:xfrm>
        </p:spPr>
        <p:txBody>
          <a:bodyPr>
            <a:noAutofit/>
          </a:bodyPr>
          <a:lstStyle>
            <a:lvl1pPr>
              <a:defRPr sz="9000" b="1">
                <a:solidFill>
                  <a:srgbClr val="2B882E"/>
                </a:solidFill>
              </a:defRPr>
            </a:lvl1pPr>
          </a:lstStyle>
          <a:p>
            <a:r>
              <a:rPr lang="de-DE" dirty="0"/>
              <a:t>MASTERTITELFORMAT BEARBEITEN</a:t>
            </a:r>
            <a:endParaRPr lang="de-AT" dirty="0"/>
          </a:p>
        </p:txBody>
      </p:sp>
      <p:sp>
        <p:nvSpPr>
          <p:cNvPr id="7" name="Inhaltsplatzhalter 2">
            <a:extLst>
              <a:ext uri="{FF2B5EF4-FFF2-40B4-BE49-F238E27FC236}">
                <a16:creationId xmlns:a16="http://schemas.microsoft.com/office/drawing/2014/main" id="{56970DC1-DAD2-AD5A-6FE0-818B4C7078E9}"/>
              </a:ext>
            </a:extLst>
          </p:cNvPr>
          <p:cNvSpPr>
            <a:spLocks noGrp="1"/>
          </p:cNvSpPr>
          <p:nvPr>
            <p:ph idx="1"/>
          </p:nvPr>
        </p:nvSpPr>
        <p:spPr>
          <a:xfrm>
            <a:off x="701040" y="2605088"/>
            <a:ext cx="11734800" cy="7228523"/>
          </a:xfrm>
        </p:spPr>
        <p:txBody>
          <a:bodyPr/>
          <a:lstStyle>
            <a:lvl1pPr marL="0" indent="0">
              <a:buNone/>
              <a:defRPr sz="81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de-DE" dirty="0"/>
              <a:t>Mastertextformat bearbeiten</a:t>
            </a:r>
          </a:p>
        </p:txBody>
      </p:sp>
    </p:spTree>
    <p:extLst>
      <p:ext uri="{BB962C8B-B14F-4D97-AF65-F5344CB8AC3E}">
        <p14:creationId xmlns:p14="http://schemas.microsoft.com/office/powerpoint/2010/main" val="202534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folie Links">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DFCDB-AD16-4E14-8A37-1868248599D6}"/>
              </a:ext>
            </a:extLst>
          </p:cNvPr>
          <p:cNvSpPr>
            <a:spLocks noGrp="1"/>
          </p:cNvSpPr>
          <p:nvPr>
            <p:ph type="ctrTitle"/>
          </p:nvPr>
        </p:nvSpPr>
        <p:spPr>
          <a:xfrm>
            <a:off x="838040" y="2795829"/>
            <a:ext cx="10311110" cy="3651492"/>
          </a:xfrm>
        </p:spPr>
        <p:txBody>
          <a:bodyPr anchor="t">
            <a:normAutofit/>
          </a:bodyPr>
          <a:lstStyle>
            <a:lvl1pPr algn="l">
              <a:lnSpc>
                <a:spcPts val="13500"/>
              </a:lnSpc>
              <a:defRPr sz="9000" b="1" cap="all" baseline="0">
                <a:solidFill>
                  <a:srgbClr val="2B882E"/>
                </a:solidFill>
                <a:latin typeface="Roboto Condensed" panose="02000000000000000000" pitchFamily="2" charset="0"/>
                <a:ea typeface="Roboto Condensed" panose="02000000000000000000" pitchFamily="2" charset="0"/>
              </a:defRPr>
            </a:lvl1pPr>
          </a:lstStyle>
          <a:p>
            <a:r>
              <a:rPr lang="de-DE" dirty="0"/>
              <a:t>Mastertitelformat bearbeiten</a:t>
            </a:r>
            <a:endParaRPr lang="de-AT" dirty="0"/>
          </a:p>
        </p:txBody>
      </p:sp>
      <p:sp>
        <p:nvSpPr>
          <p:cNvPr id="3" name="Untertitel 2">
            <a:extLst>
              <a:ext uri="{FF2B5EF4-FFF2-40B4-BE49-F238E27FC236}">
                <a16:creationId xmlns:a16="http://schemas.microsoft.com/office/drawing/2014/main" id="{BC88AFE8-6058-4006-BAB9-43883BDC06E7}"/>
              </a:ext>
            </a:extLst>
          </p:cNvPr>
          <p:cNvSpPr>
            <a:spLocks noGrp="1"/>
          </p:cNvSpPr>
          <p:nvPr>
            <p:ph type="subTitle" idx="1" hasCustomPrompt="1"/>
          </p:nvPr>
        </p:nvSpPr>
        <p:spPr>
          <a:xfrm>
            <a:off x="838039" y="6851879"/>
            <a:ext cx="10311110" cy="873170"/>
          </a:xfrm>
        </p:spPr>
        <p:txBody>
          <a:bodyPr/>
          <a:lstStyle>
            <a:lvl1pPr marL="0" indent="0" algn="l">
              <a:buNone/>
              <a:defRPr sz="3600">
                <a:solidFill>
                  <a:srgbClr val="595959"/>
                </a:solidFill>
                <a:latin typeface="Roboto Condensed" panose="02000000000000000000" pitchFamily="2" charset="0"/>
                <a:ea typeface="Roboto Condensed" panose="02000000000000000000" pitchFamily="2" charset="0"/>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de-DE" dirty="0"/>
              <a:t>MASTER-UNTERTITELFORMAT BEARBEITEN</a:t>
            </a:r>
            <a:endParaRPr lang="de-AT" dirty="0"/>
          </a:p>
        </p:txBody>
      </p:sp>
      <p:pic>
        <p:nvPicPr>
          <p:cNvPr id="8" name="Grafik 7" descr="Zero Project Plant: an icon showing a green seedling breaking through a circle.">
            <a:extLst>
              <a:ext uri="{FF2B5EF4-FFF2-40B4-BE49-F238E27FC236}">
                <a16:creationId xmlns:a16="http://schemas.microsoft.com/office/drawing/2014/main" id="{1ECB314D-E5EE-4177-80D0-3217C0EC1C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60629" y="2194909"/>
            <a:ext cx="5889332" cy="5897183"/>
          </a:xfrm>
          <a:prstGeom prst="rect">
            <a:avLst/>
          </a:prstGeom>
        </p:spPr>
      </p:pic>
    </p:spTree>
    <p:extLst>
      <p:ext uri="{BB962C8B-B14F-4D97-AF65-F5344CB8AC3E}">
        <p14:creationId xmlns:p14="http://schemas.microsoft.com/office/powerpoint/2010/main" val="20037783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Textbox Small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7F95-0F1B-05A5-11FE-AE3075F73DBE}"/>
              </a:ext>
            </a:extLst>
          </p:cNvPr>
          <p:cNvSpPr>
            <a:spLocks noGrp="1"/>
          </p:cNvSpPr>
          <p:nvPr>
            <p:ph type="title" hasCustomPrompt="1"/>
          </p:nvPr>
        </p:nvSpPr>
        <p:spPr>
          <a:xfrm>
            <a:off x="693176" y="547688"/>
            <a:ext cx="16879596" cy="1988345"/>
          </a:xfrm>
        </p:spPr>
        <p:txBody>
          <a:bodyPr>
            <a:normAutofit/>
          </a:bodyPr>
          <a:lstStyle>
            <a:lvl1pPr>
              <a:defRPr sz="9000" b="1">
                <a:solidFill>
                  <a:srgbClr val="2B882E"/>
                </a:solidFill>
                <a:latin typeface="Roboto Condensed" panose="02000000000000000000" pitchFamily="2" charset="0"/>
                <a:ea typeface="Roboto Condensed" panose="02000000000000000000" pitchFamily="2" charset="0"/>
              </a:defRPr>
            </a:lvl1pPr>
          </a:lstStyle>
          <a:p>
            <a:r>
              <a:rPr lang="en-US" dirty="0"/>
              <a:t>MASTERTITLE</a:t>
            </a:r>
            <a:endParaRPr lang="en-GB" dirty="0"/>
          </a:p>
        </p:txBody>
      </p:sp>
      <p:sp>
        <p:nvSpPr>
          <p:cNvPr id="3" name="Date Placeholder 2">
            <a:extLst>
              <a:ext uri="{FF2B5EF4-FFF2-40B4-BE49-F238E27FC236}">
                <a16:creationId xmlns:a16="http://schemas.microsoft.com/office/drawing/2014/main" id="{5A1A60D3-8652-F883-2B89-1AE5A6F5FB48}"/>
              </a:ext>
            </a:extLst>
          </p:cNvPr>
          <p:cNvSpPr>
            <a:spLocks noGrp="1"/>
          </p:cNvSpPr>
          <p:nvPr>
            <p:ph type="dt" sz="half" idx="10"/>
          </p:nvPr>
        </p:nvSpPr>
        <p:spPr/>
        <p:txBody>
          <a:bodyPr/>
          <a:lstStyle/>
          <a:p>
            <a:fld id="{A4F78AED-011B-4DBE-B3F1-2E49F04ECB7E}" type="datetimeFigureOut">
              <a:rPr lang="de-AT" smtClean="0"/>
              <a:pPr/>
              <a:t>05.06.2023</a:t>
            </a:fld>
            <a:endParaRPr lang="de-AT"/>
          </a:p>
        </p:txBody>
      </p:sp>
      <p:sp>
        <p:nvSpPr>
          <p:cNvPr id="4" name="Footer Placeholder 3">
            <a:extLst>
              <a:ext uri="{FF2B5EF4-FFF2-40B4-BE49-F238E27FC236}">
                <a16:creationId xmlns:a16="http://schemas.microsoft.com/office/drawing/2014/main" id="{54519DE8-DA0A-77E1-578B-464BB01E0475}"/>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6CDF7F58-A3F1-7FEA-D581-71402B6F28AD}"/>
              </a:ext>
            </a:extLst>
          </p:cNvPr>
          <p:cNvSpPr>
            <a:spLocks noGrp="1"/>
          </p:cNvSpPr>
          <p:nvPr>
            <p:ph type="sldNum" sz="quarter" idx="12"/>
          </p:nvPr>
        </p:nvSpPr>
        <p:spPr/>
        <p:txBody>
          <a:bodyPr/>
          <a:lstStyle/>
          <a:p>
            <a:fld id="{85EB27A8-25BA-4E3F-9BAE-4B97BB109BAE}" type="slidenum">
              <a:rPr lang="de-AT" smtClean="0"/>
              <a:t>‹#›</a:t>
            </a:fld>
            <a:endParaRPr lang="de-AT"/>
          </a:p>
        </p:txBody>
      </p:sp>
      <p:pic>
        <p:nvPicPr>
          <p:cNvPr id="6" name="Picture 5" descr="Zero Project Plant: an icon showing a green seedling breaking through a circle.">
            <a:extLst>
              <a:ext uri="{FF2B5EF4-FFF2-40B4-BE49-F238E27FC236}">
                <a16:creationId xmlns:a16="http://schemas.microsoft.com/office/drawing/2014/main" id="{0A5AF324-D886-282F-AF73-820A96D729D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80497"/>
          <a:stretch/>
        </p:blipFill>
        <p:spPr>
          <a:xfrm>
            <a:off x="16570091" y="8595361"/>
            <a:ext cx="1222005" cy="1132928"/>
          </a:xfrm>
          <a:prstGeom prst="rect">
            <a:avLst/>
          </a:prstGeom>
        </p:spPr>
      </p:pic>
      <p:sp>
        <p:nvSpPr>
          <p:cNvPr id="8" name="Inhaltsplatzhalter 2">
            <a:extLst>
              <a:ext uri="{FF2B5EF4-FFF2-40B4-BE49-F238E27FC236}">
                <a16:creationId xmlns:a16="http://schemas.microsoft.com/office/drawing/2014/main" id="{0ED65EFB-B603-DA57-4686-2F274A13E393}"/>
              </a:ext>
            </a:extLst>
          </p:cNvPr>
          <p:cNvSpPr>
            <a:spLocks noGrp="1"/>
          </p:cNvSpPr>
          <p:nvPr>
            <p:ph idx="1"/>
          </p:nvPr>
        </p:nvSpPr>
        <p:spPr>
          <a:xfrm>
            <a:off x="715228" y="2603897"/>
            <a:ext cx="16857545" cy="6527007"/>
          </a:xfrm>
        </p:spPr>
        <p:txBody>
          <a:bodyPr/>
          <a:lstStyle>
            <a:lvl1pPr>
              <a:defRPr>
                <a:solidFill>
                  <a:srgbClr val="595959"/>
                </a:solidFill>
              </a:defRPr>
            </a:lvl1pPr>
            <a:lvl2pPr>
              <a:lnSpc>
                <a:spcPct val="100000"/>
              </a:lnSpc>
              <a:spcBef>
                <a:spcPts val="900"/>
              </a:spcBef>
              <a:spcAft>
                <a:spcPts val="900"/>
              </a:spcAft>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4153368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box No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D7F95-0F1B-05A5-11FE-AE3075F73DBE}"/>
              </a:ext>
            </a:extLst>
          </p:cNvPr>
          <p:cNvSpPr>
            <a:spLocks noGrp="1"/>
          </p:cNvSpPr>
          <p:nvPr>
            <p:ph type="title" hasCustomPrompt="1"/>
          </p:nvPr>
        </p:nvSpPr>
        <p:spPr>
          <a:xfrm>
            <a:off x="693176" y="547688"/>
            <a:ext cx="16879596" cy="1988345"/>
          </a:xfrm>
        </p:spPr>
        <p:txBody>
          <a:bodyPr>
            <a:normAutofit/>
          </a:bodyPr>
          <a:lstStyle>
            <a:lvl1pPr>
              <a:defRPr sz="9000" b="1">
                <a:solidFill>
                  <a:srgbClr val="2B882E"/>
                </a:solidFill>
                <a:latin typeface="Roboto Condensed" panose="02000000000000000000" pitchFamily="2" charset="0"/>
                <a:ea typeface="Roboto Condensed" panose="02000000000000000000" pitchFamily="2" charset="0"/>
              </a:defRPr>
            </a:lvl1pPr>
          </a:lstStyle>
          <a:p>
            <a:r>
              <a:rPr lang="en-US" dirty="0"/>
              <a:t>MASTERTITLE</a:t>
            </a:r>
            <a:endParaRPr lang="en-GB" dirty="0"/>
          </a:p>
        </p:txBody>
      </p:sp>
      <p:sp>
        <p:nvSpPr>
          <p:cNvPr id="3" name="Date Placeholder 2">
            <a:extLst>
              <a:ext uri="{FF2B5EF4-FFF2-40B4-BE49-F238E27FC236}">
                <a16:creationId xmlns:a16="http://schemas.microsoft.com/office/drawing/2014/main" id="{5A1A60D3-8652-F883-2B89-1AE5A6F5FB48}"/>
              </a:ext>
            </a:extLst>
          </p:cNvPr>
          <p:cNvSpPr>
            <a:spLocks noGrp="1"/>
          </p:cNvSpPr>
          <p:nvPr>
            <p:ph type="dt" sz="half" idx="10"/>
          </p:nvPr>
        </p:nvSpPr>
        <p:spPr/>
        <p:txBody>
          <a:bodyPr/>
          <a:lstStyle/>
          <a:p>
            <a:fld id="{A4F78AED-011B-4DBE-B3F1-2E49F04ECB7E}" type="datetimeFigureOut">
              <a:rPr lang="de-AT" smtClean="0"/>
              <a:pPr/>
              <a:t>05.06.2023</a:t>
            </a:fld>
            <a:endParaRPr lang="de-AT"/>
          </a:p>
        </p:txBody>
      </p:sp>
      <p:sp>
        <p:nvSpPr>
          <p:cNvPr id="4" name="Footer Placeholder 3">
            <a:extLst>
              <a:ext uri="{FF2B5EF4-FFF2-40B4-BE49-F238E27FC236}">
                <a16:creationId xmlns:a16="http://schemas.microsoft.com/office/drawing/2014/main" id="{54519DE8-DA0A-77E1-578B-464BB01E0475}"/>
              </a:ext>
            </a:extLst>
          </p:cNvPr>
          <p:cNvSpPr>
            <a:spLocks noGrp="1"/>
          </p:cNvSpPr>
          <p:nvPr>
            <p:ph type="ftr" sz="quarter" idx="11"/>
          </p:nvPr>
        </p:nvSpPr>
        <p:spPr/>
        <p:txBody>
          <a:bodyPr/>
          <a:lstStyle/>
          <a:p>
            <a:endParaRPr lang="de-AT"/>
          </a:p>
        </p:txBody>
      </p:sp>
      <p:sp>
        <p:nvSpPr>
          <p:cNvPr id="5" name="Slide Number Placeholder 4">
            <a:extLst>
              <a:ext uri="{FF2B5EF4-FFF2-40B4-BE49-F238E27FC236}">
                <a16:creationId xmlns:a16="http://schemas.microsoft.com/office/drawing/2014/main" id="{6CDF7F58-A3F1-7FEA-D581-71402B6F28AD}"/>
              </a:ext>
            </a:extLst>
          </p:cNvPr>
          <p:cNvSpPr>
            <a:spLocks noGrp="1"/>
          </p:cNvSpPr>
          <p:nvPr>
            <p:ph type="sldNum" sz="quarter" idx="12"/>
          </p:nvPr>
        </p:nvSpPr>
        <p:spPr/>
        <p:txBody>
          <a:bodyPr/>
          <a:lstStyle/>
          <a:p>
            <a:fld id="{85EB27A8-25BA-4E3F-9BAE-4B97BB109BAE}" type="slidenum">
              <a:rPr lang="de-AT" smtClean="0"/>
              <a:t>‹#›</a:t>
            </a:fld>
            <a:endParaRPr lang="de-AT"/>
          </a:p>
        </p:txBody>
      </p:sp>
      <p:sp>
        <p:nvSpPr>
          <p:cNvPr id="7" name="Inhaltsplatzhalter 2">
            <a:extLst>
              <a:ext uri="{FF2B5EF4-FFF2-40B4-BE49-F238E27FC236}">
                <a16:creationId xmlns:a16="http://schemas.microsoft.com/office/drawing/2014/main" id="{4AD81581-C04B-C329-DAD1-161D65DDE296}"/>
              </a:ext>
            </a:extLst>
          </p:cNvPr>
          <p:cNvSpPr>
            <a:spLocks noGrp="1"/>
          </p:cNvSpPr>
          <p:nvPr>
            <p:ph idx="1"/>
          </p:nvPr>
        </p:nvSpPr>
        <p:spPr>
          <a:xfrm>
            <a:off x="715228" y="2603897"/>
            <a:ext cx="16857545" cy="6527007"/>
          </a:xfrm>
        </p:spPr>
        <p:txBody>
          <a:bodyPr/>
          <a:lstStyle>
            <a:lvl1pPr>
              <a:defRPr>
                <a:solidFill>
                  <a:srgbClr val="595959"/>
                </a:solidFill>
              </a:defRPr>
            </a:lvl1pPr>
            <a:lvl2pPr>
              <a:lnSpc>
                <a:spcPct val="100000"/>
              </a:lnSpc>
              <a:spcBef>
                <a:spcPts val="900"/>
              </a:spcBef>
              <a:spcAft>
                <a:spcPts val="900"/>
              </a:spcAft>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AT" dirty="0"/>
          </a:p>
        </p:txBody>
      </p:sp>
    </p:spTree>
    <p:extLst>
      <p:ext uri="{BB962C8B-B14F-4D97-AF65-F5344CB8AC3E}">
        <p14:creationId xmlns:p14="http://schemas.microsoft.com/office/powerpoint/2010/main" val="11099624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9EEC325-8AE3-47E6-A421-11C69F7486A8}"/>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A4F78AED-011B-4DBE-B3F1-2E49F04ECB7E}" type="datetimeFigureOut">
              <a:rPr lang="de-AT" smtClean="0"/>
              <a:pPr/>
              <a:t>05.06.2023</a:t>
            </a:fld>
            <a:endParaRPr lang="de-AT"/>
          </a:p>
        </p:txBody>
      </p:sp>
      <p:sp>
        <p:nvSpPr>
          <p:cNvPr id="4" name="Foliennummernplatzhalter 3">
            <a:extLst>
              <a:ext uri="{FF2B5EF4-FFF2-40B4-BE49-F238E27FC236}">
                <a16:creationId xmlns:a16="http://schemas.microsoft.com/office/drawing/2014/main" id="{6188169A-C32B-416F-A078-DC0B376C3B38}"/>
              </a:ext>
            </a:extLst>
          </p:cNvPr>
          <p:cNvSpPr>
            <a:spLocks noGrp="1"/>
          </p:cNvSpPr>
          <p:nvPr>
            <p:ph type="sldNum" sz="quarter" idx="12"/>
          </p:nvPr>
        </p:nvSpPr>
        <p:spPr/>
        <p:txBody>
          <a:bodyPr/>
          <a:lstStyle>
            <a:lvl1pPr>
              <a:defRPr>
                <a:latin typeface="Roboto" panose="02000000000000000000" pitchFamily="2" charset="0"/>
                <a:ea typeface="Roboto" panose="02000000000000000000" pitchFamily="2" charset="0"/>
              </a:defRPr>
            </a:lvl1pPr>
          </a:lstStyle>
          <a:p>
            <a:fld id="{85EB27A8-25BA-4E3F-9BAE-4B97BB109BAE}" type="slidenum">
              <a:rPr lang="de-AT" smtClean="0"/>
              <a:pPr/>
              <a:t>‹#›</a:t>
            </a:fld>
            <a:endParaRPr lang="de-AT"/>
          </a:p>
        </p:txBody>
      </p:sp>
      <p:sp>
        <p:nvSpPr>
          <p:cNvPr id="5" name="Titel 1">
            <a:extLst>
              <a:ext uri="{FF2B5EF4-FFF2-40B4-BE49-F238E27FC236}">
                <a16:creationId xmlns:a16="http://schemas.microsoft.com/office/drawing/2014/main" id="{A5B836B7-6CC8-3744-C2EE-DA7CF4B0D686}"/>
              </a:ext>
            </a:extLst>
          </p:cNvPr>
          <p:cNvSpPr>
            <a:spLocks noGrp="1"/>
          </p:cNvSpPr>
          <p:nvPr>
            <p:ph type="title" hasCustomPrompt="1"/>
          </p:nvPr>
        </p:nvSpPr>
        <p:spPr>
          <a:xfrm>
            <a:off x="1257300" y="547688"/>
            <a:ext cx="15773400" cy="1988345"/>
          </a:xfrm>
        </p:spPr>
        <p:txBody>
          <a:bodyPr/>
          <a:lstStyle>
            <a:lvl1pPr>
              <a:defRPr>
                <a:solidFill>
                  <a:srgbClr val="2B882E"/>
                </a:solidFill>
              </a:defRPr>
            </a:lvl1pPr>
          </a:lstStyle>
          <a:p>
            <a:r>
              <a:rPr lang="de-DE" dirty="0"/>
              <a:t>MASTERTITELFORMAT BEARBEITEN</a:t>
            </a:r>
            <a:endParaRPr lang="de-AT" dirty="0"/>
          </a:p>
        </p:txBody>
      </p:sp>
    </p:spTree>
    <p:extLst>
      <p:ext uri="{BB962C8B-B14F-4D97-AF65-F5344CB8AC3E}">
        <p14:creationId xmlns:p14="http://schemas.microsoft.com/office/powerpoint/2010/main" val="4487920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Picture Left Text Right">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9EEC325-8AE3-47E6-A421-11C69F7486A8}"/>
              </a:ext>
            </a:extLst>
          </p:cNvPr>
          <p:cNvSpPr>
            <a:spLocks noGrp="1"/>
          </p:cNvSpPr>
          <p:nvPr>
            <p:ph type="dt" sz="half" idx="10"/>
          </p:nvPr>
        </p:nvSpPr>
        <p:spPr/>
        <p:txBody>
          <a:bodyPr/>
          <a:lstStyle>
            <a:lvl1pPr>
              <a:defRPr>
                <a:latin typeface="Roboto" panose="02000000000000000000" pitchFamily="2" charset="0"/>
                <a:ea typeface="Roboto" panose="02000000000000000000" pitchFamily="2" charset="0"/>
              </a:defRPr>
            </a:lvl1pPr>
          </a:lstStyle>
          <a:p>
            <a:fld id="{A4F78AED-011B-4DBE-B3F1-2E49F04ECB7E}" type="datetimeFigureOut">
              <a:rPr lang="de-AT" smtClean="0"/>
              <a:pPr/>
              <a:t>05.06.2023</a:t>
            </a:fld>
            <a:endParaRPr lang="de-AT"/>
          </a:p>
        </p:txBody>
      </p:sp>
      <p:sp>
        <p:nvSpPr>
          <p:cNvPr id="7" name="Inhaltsplatzhalter 2">
            <a:extLst>
              <a:ext uri="{FF2B5EF4-FFF2-40B4-BE49-F238E27FC236}">
                <a16:creationId xmlns:a16="http://schemas.microsoft.com/office/drawing/2014/main" id="{E436A500-19B6-6270-7BB7-72A175E8A46A}"/>
              </a:ext>
            </a:extLst>
          </p:cNvPr>
          <p:cNvSpPr>
            <a:spLocks noGrp="1"/>
          </p:cNvSpPr>
          <p:nvPr>
            <p:ph idx="1"/>
          </p:nvPr>
        </p:nvSpPr>
        <p:spPr>
          <a:xfrm>
            <a:off x="8601856" y="2536032"/>
            <a:ext cx="8970917" cy="6527007"/>
          </a:xfrm>
        </p:spPr>
        <p:txBody>
          <a:bodyPr/>
          <a:lstStyle>
            <a:lvl1pPr marL="0" indent="0">
              <a:buNone/>
              <a:defRPr>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de-DE" dirty="0"/>
              <a:t>Mastertextformat bearbeiten</a:t>
            </a:r>
          </a:p>
        </p:txBody>
      </p:sp>
      <p:sp>
        <p:nvSpPr>
          <p:cNvPr id="29" name="Bildplatzhalter 28">
            <a:extLst>
              <a:ext uri="{FF2B5EF4-FFF2-40B4-BE49-F238E27FC236}">
                <a16:creationId xmlns:a16="http://schemas.microsoft.com/office/drawing/2014/main" id="{CDE92B8C-B6BF-4F8D-1E17-F220E81C35AF}"/>
              </a:ext>
            </a:extLst>
          </p:cNvPr>
          <p:cNvSpPr>
            <a:spLocks noGrp="1"/>
          </p:cNvSpPr>
          <p:nvPr>
            <p:ph type="pic" sz="quarter" idx="11"/>
          </p:nvPr>
        </p:nvSpPr>
        <p:spPr>
          <a:xfrm>
            <a:off x="693176" y="2536032"/>
            <a:ext cx="7848342" cy="6527007"/>
          </a:xfrm>
        </p:spPr>
        <p:txBody>
          <a:bodyPr/>
          <a:lstStyle>
            <a:lvl1pPr>
              <a:defRPr>
                <a:solidFill>
                  <a:srgbClr val="595959"/>
                </a:solidFill>
              </a:defRPr>
            </a:lvl1pPr>
          </a:lstStyle>
          <a:p>
            <a:r>
              <a:rPr lang="de-DE" dirty="0"/>
              <a:t>Bild durch Klicken auf Symbol hinzufügen</a:t>
            </a:r>
            <a:endParaRPr lang="de-AT" dirty="0"/>
          </a:p>
        </p:txBody>
      </p:sp>
      <p:sp>
        <p:nvSpPr>
          <p:cNvPr id="5" name="Title 1">
            <a:extLst>
              <a:ext uri="{FF2B5EF4-FFF2-40B4-BE49-F238E27FC236}">
                <a16:creationId xmlns:a16="http://schemas.microsoft.com/office/drawing/2014/main" id="{27F64654-DDB4-FD4A-5C8D-3A73DDF882D8}"/>
              </a:ext>
            </a:extLst>
          </p:cNvPr>
          <p:cNvSpPr>
            <a:spLocks noGrp="1"/>
          </p:cNvSpPr>
          <p:nvPr>
            <p:ph type="title" hasCustomPrompt="1"/>
          </p:nvPr>
        </p:nvSpPr>
        <p:spPr>
          <a:xfrm>
            <a:off x="693176" y="547688"/>
            <a:ext cx="16879596" cy="1988345"/>
          </a:xfrm>
        </p:spPr>
        <p:txBody>
          <a:bodyPr>
            <a:normAutofit/>
          </a:bodyPr>
          <a:lstStyle>
            <a:lvl1pPr>
              <a:defRPr sz="9000" b="1">
                <a:solidFill>
                  <a:srgbClr val="2B882E"/>
                </a:solidFill>
                <a:latin typeface="Roboto Condensed" panose="02000000000000000000" pitchFamily="2" charset="0"/>
                <a:ea typeface="Roboto Condensed" panose="02000000000000000000" pitchFamily="2" charset="0"/>
              </a:defRPr>
            </a:lvl1pPr>
          </a:lstStyle>
          <a:p>
            <a:r>
              <a:rPr lang="en-US" dirty="0"/>
              <a:t>MASTERTITLE</a:t>
            </a:r>
            <a:endParaRPr lang="en-GB" dirty="0"/>
          </a:p>
        </p:txBody>
      </p:sp>
    </p:spTree>
    <p:extLst>
      <p:ext uri="{BB962C8B-B14F-4D97-AF65-F5344CB8AC3E}">
        <p14:creationId xmlns:p14="http://schemas.microsoft.com/office/powerpoint/2010/main" val="1806846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80934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771601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09195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153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190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8629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9562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92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410184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4.jpeg"/><Relationship Id="rId4" Type="http://schemas.openxmlformats.org/officeDocument/2006/relationships/image" Target="../media/image9.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hyperlink" Target="https://zeroproject.org/research/zero-project-database" TargetMode="Externa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hyperlink" Target="https://aim.gov.ie/" TargetMode="Externa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hyperlink" Target="https://chai-international.org/projects/therapy-on-wheels/" TargetMode="Externa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4.jpe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27.jpeg"/><Relationship Id="rId5" Type="http://schemas.openxmlformats.org/officeDocument/2006/relationships/image" Target="../media/image9.png"/><Relationship Id="rId10" Type="http://schemas.openxmlformats.org/officeDocument/2006/relationships/image" Target="../media/image7.png"/><Relationship Id="rId4" Type="http://schemas.openxmlformats.org/officeDocument/2006/relationships/image" Target="../media/image8.jpeg"/><Relationship Id="rId9" Type="http://schemas.openxmlformats.org/officeDocument/2006/relationships/image" Target="../media/image13.png"/></Relationships>
</file>

<file path=ppt/slides/_rels/slide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notesSlide" Target="../notesSlides/notesSlide20.xml"/><Relationship Id="rId7" Type="http://schemas.openxmlformats.org/officeDocument/2006/relationships/image" Target="../media/image26.svg"/><Relationship Id="rId2" Type="http://schemas.openxmlformats.org/officeDocument/2006/relationships/slideLayout" Target="../slideLayouts/slideLayout7.xml"/><Relationship Id="rId1" Type="http://schemas.openxmlformats.org/officeDocument/2006/relationships/video" Target="https://www.youtube.com/embed/heUtYnDvCdU?feature=oembed" TargetMode="Externa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svg"/><Relationship Id="rId10"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29.jpeg"/></Relationships>
</file>

<file path=ppt/slides/_rels/slide3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3.jpeg"/><Relationship Id="rId5" Type="http://schemas.openxmlformats.org/officeDocument/2006/relationships/image" Target="../media/image24.svg"/><Relationship Id="rId10" Type="http://schemas.openxmlformats.org/officeDocument/2006/relationships/image" Target="../media/image32.jpeg"/><Relationship Id="rId4" Type="http://schemas.openxmlformats.org/officeDocument/2006/relationships/image" Target="../media/image23.png"/><Relationship Id="rId9" Type="http://schemas.openxmlformats.org/officeDocument/2006/relationships/image" Target="../media/image31.jpeg"/></Relationships>
</file>

<file path=ppt/slides/_rels/slide37.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notesSlide" Target="../notesSlides/notesSlide22.xml"/><Relationship Id="rId7" Type="http://schemas.openxmlformats.org/officeDocument/2006/relationships/image" Target="../media/image26.svg"/><Relationship Id="rId2" Type="http://schemas.openxmlformats.org/officeDocument/2006/relationships/slideLayout" Target="../slideLayouts/slideLayout7.xml"/><Relationship Id="rId1" Type="http://schemas.openxmlformats.org/officeDocument/2006/relationships/video" Target="https://www.youtube.com/embed/wzfbGb7kiw0?feature=oembed" TargetMode="Externa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35.png"/><Relationship Id="rId4" Type="http://schemas.openxmlformats.org/officeDocument/2006/relationships/image" Target="../media/image23.png"/><Relationship Id="rId9" Type="http://schemas.openxmlformats.org/officeDocument/2006/relationships/image" Target="../media/image22.png"/></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36.jpeg"/></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176393" y="-3656464"/>
            <a:ext cx="12737985" cy="12750686"/>
            <a:chOff x="1954665" y="1584102"/>
            <a:chExt cx="13445451" cy="13864880"/>
          </a:xfrm>
        </p:grpSpPr>
        <p:grpSp>
          <p:nvGrpSpPr>
            <p:cNvPr id="3" name="Group 3"/>
            <p:cNvGrpSpPr>
              <a:grpSpLocks noChangeAspect="1"/>
            </p:cNvGrpSpPr>
            <p:nvPr/>
          </p:nvGrpSpPr>
          <p:grpSpPr>
            <a:xfrm rot="-953645">
              <a:off x="1954665" y="1584102"/>
              <a:ext cx="13445451" cy="13443918"/>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5" name="Group 5"/>
            <p:cNvGrpSpPr>
              <a:grpSpLocks noChangeAspect="1"/>
            </p:cNvGrpSpPr>
            <p:nvPr/>
          </p:nvGrpSpPr>
          <p:grpSpPr>
            <a:xfrm rot="-6337366">
              <a:off x="1596332" y="3142663"/>
              <a:ext cx="12987785" cy="11624853"/>
              <a:chOff x="-4553" y="858936"/>
              <a:chExt cx="13009880" cy="11644630"/>
            </a:xfrm>
          </p:grpSpPr>
          <p:sp>
            <p:nvSpPr>
              <p:cNvPr id="6" name="Freeform 6"/>
              <p:cNvSpPr/>
              <p:nvPr/>
            </p:nvSpPr>
            <p:spPr>
              <a:xfrm>
                <a:off x="-4553" y="858936"/>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solidFill>
                  <a:srgbClr val="000000"/>
                </a:solidFill>
              </a:ln>
            </p:spPr>
          </p:sp>
        </p:grpSp>
        <p:grpSp>
          <p:nvGrpSpPr>
            <p:cNvPr id="7" name="Group 7"/>
            <p:cNvGrpSpPr>
              <a:grpSpLocks noChangeAspect="1"/>
            </p:cNvGrpSpPr>
            <p:nvPr/>
          </p:nvGrpSpPr>
          <p:grpSpPr>
            <a:xfrm>
              <a:off x="2602063" y="3494480"/>
              <a:ext cx="10420241" cy="1067392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18449" r="-34912"/>
                </a:stretch>
              </a:blipFill>
            </p:spPr>
          </p:sp>
        </p:grpSp>
      </p:grpSp>
      <p:pic>
        <p:nvPicPr>
          <p:cNvPr id="18" name="Picture 18"/>
          <p:cNvPicPr>
            <a:picLocks noChangeAspect="1"/>
          </p:cNvPicPr>
          <p:nvPr/>
        </p:nvPicPr>
        <p:blipFill>
          <a:blip r:embed="rId4"/>
          <a:srcRect l="12705" t="37209" r="7260" b="39371"/>
          <a:stretch>
            <a:fillRect/>
          </a:stretch>
        </p:blipFill>
        <p:spPr>
          <a:xfrm>
            <a:off x="414247" y="476816"/>
            <a:ext cx="6088433" cy="1781523"/>
          </a:xfrm>
          <a:prstGeom prst="rect">
            <a:avLst/>
          </a:prstGeom>
        </p:spPr>
      </p:pic>
      <p:sp>
        <p:nvSpPr>
          <p:cNvPr id="19" name="TextBox 19"/>
          <p:cNvSpPr txBox="1"/>
          <p:nvPr/>
        </p:nvSpPr>
        <p:spPr>
          <a:xfrm>
            <a:off x="599119" y="2222091"/>
            <a:ext cx="9669805" cy="4174733"/>
          </a:xfrm>
          <a:prstGeom prst="rect">
            <a:avLst/>
          </a:prstGeom>
        </p:spPr>
        <p:txBody>
          <a:bodyPr wrap="square" lIns="0" tIns="0" rIns="0" bIns="0" rtlCol="0" anchor="t">
            <a:spAutoFit/>
          </a:bodyPr>
          <a:lstStyle/>
          <a:p>
            <a:pPr marL="0" marR="0" lvl="0" indent="0" algn="l" defTabSz="914400" rtl="0" eaLnBrk="1" fontAlgn="auto" latinLnBrk="0" hangingPunct="1">
              <a:lnSpc>
                <a:spcPts val="11502"/>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015C60"/>
                </a:solidFill>
                <a:effectLst/>
                <a:uLnTx/>
                <a:uFillTx/>
                <a:latin typeface="Open Sans Bold Bold"/>
                <a:ea typeface="+mn-ea"/>
                <a:cs typeface="+mn-cs"/>
              </a:rPr>
              <a:t>Workshop 4: </a:t>
            </a:r>
            <a:r>
              <a:rPr lang="en-GB" sz="4400" dirty="0">
                <a:solidFill>
                  <a:srgbClr val="015C60"/>
                </a:solidFill>
                <a:latin typeface="Open Sans Bold Bold"/>
              </a:rPr>
              <a:t>Methodologies and findings on collecting good practices in family support</a:t>
            </a:r>
            <a:r>
              <a:rPr kumimoji="0" lang="en-US" sz="4400" b="1" i="0" u="none" strike="noStrike" kern="1200" cap="none" spc="0" normalizeH="0" baseline="0" noProof="0" dirty="0">
                <a:ln>
                  <a:noFill/>
                </a:ln>
                <a:solidFill>
                  <a:srgbClr val="015C60"/>
                </a:solidFill>
                <a:effectLst/>
                <a:uLnTx/>
                <a:uFillTx/>
                <a:latin typeface="Open Sans Bold Bold"/>
                <a:ea typeface="+mn-ea"/>
                <a:cs typeface="+mn-cs"/>
              </a:rPr>
              <a:t> </a:t>
            </a:r>
          </a:p>
        </p:txBody>
      </p:sp>
      <p:sp>
        <p:nvSpPr>
          <p:cNvPr id="20" name="TextBox 20"/>
          <p:cNvSpPr txBox="1"/>
          <p:nvPr/>
        </p:nvSpPr>
        <p:spPr>
          <a:xfrm>
            <a:off x="-454934" y="7070629"/>
            <a:ext cx="9035831" cy="1903470"/>
          </a:xfrm>
          <a:prstGeom prst="rect">
            <a:avLst/>
          </a:prstGeom>
        </p:spPr>
        <p:txBody>
          <a:bodyPr wrap="square" lIns="0" tIns="0" rIns="0" bIns="0" rtlCol="0" anchor="t">
            <a:spAutoFit/>
          </a:bodyPr>
          <a:lstStyle/>
          <a:p>
            <a:pPr marL="0" marR="0" lvl="0" indent="0" algn="ctr" defTabSz="914400" rtl="0" eaLnBrk="1" fontAlgn="auto" latinLnBrk="0" hangingPunct="1">
              <a:lnSpc>
                <a:spcPts val="7419"/>
              </a:lnSpc>
              <a:spcBef>
                <a:spcPts val="0"/>
              </a:spcBef>
              <a:spcAft>
                <a:spcPts val="0"/>
              </a:spcAft>
              <a:buClrTx/>
              <a:buSzTx/>
              <a:buFontTx/>
              <a:buNone/>
              <a:tabLst/>
              <a:defRPr/>
            </a:pPr>
            <a:r>
              <a:rPr kumimoji="0" lang="en-US" sz="5299" b="0" i="0" u="none" strike="noStrike" kern="1200" cap="none" spc="0" normalizeH="0" baseline="0" noProof="0" dirty="0">
                <a:ln>
                  <a:noFill/>
                </a:ln>
                <a:solidFill>
                  <a:srgbClr val="015C60"/>
                </a:solidFill>
                <a:effectLst/>
                <a:uLnTx/>
                <a:uFillTx/>
                <a:latin typeface="Open Sans"/>
                <a:ea typeface="+mn-ea"/>
                <a:cs typeface="+mn-cs"/>
              </a:rPr>
              <a:t>Moderator:  </a:t>
            </a:r>
            <a:r>
              <a:rPr lang="en-US" sz="5299" dirty="0">
                <a:solidFill>
                  <a:prstClr val="black"/>
                </a:solidFill>
                <a:latin typeface="Open Sans"/>
              </a:rPr>
              <a:t>Lilith Alink</a:t>
            </a:r>
            <a:endParaRPr kumimoji="0" lang="en-US" sz="5299"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ctr" defTabSz="914400" rtl="0" eaLnBrk="1" fontAlgn="auto" latinLnBrk="0" hangingPunct="1">
              <a:lnSpc>
                <a:spcPts val="8119"/>
              </a:lnSpc>
              <a:spcBef>
                <a:spcPts val="0"/>
              </a:spcBef>
              <a:spcAft>
                <a:spcPts val="0"/>
              </a:spcAft>
              <a:buClrTx/>
              <a:buSzTx/>
              <a:buFontTx/>
              <a:buNone/>
              <a:tabLst/>
              <a:defRPr/>
            </a:pPr>
            <a:endParaRPr kumimoji="0" lang="en-US" sz="5299" b="0" i="0" u="none" strike="noStrike" kern="1200" cap="none" spc="0" normalizeH="0" baseline="0" noProof="0" dirty="0">
              <a:ln>
                <a:noFill/>
              </a:ln>
              <a:solidFill>
                <a:srgbClr val="015C60"/>
              </a:solidFill>
              <a:effectLst/>
              <a:uLnTx/>
              <a:uFillTx/>
              <a:latin typeface="Open Sans"/>
              <a:ea typeface="+mn-ea"/>
              <a:cs typeface="+mn-cs"/>
            </a:endParaRPr>
          </a:p>
        </p:txBody>
      </p:sp>
      <p:sp>
        <p:nvSpPr>
          <p:cNvPr id="21" name="TextBox 21"/>
          <p:cNvSpPr txBox="1"/>
          <p:nvPr/>
        </p:nvSpPr>
        <p:spPr>
          <a:xfrm>
            <a:off x="201671" y="8174269"/>
            <a:ext cx="10366318" cy="706475"/>
          </a:xfrm>
          <a:prstGeom prst="rect">
            <a:avLst/>
          </a:prstGeom>
        </p:spPr>
        <p:txBody>
          <a:bodyPr wrap="square" lIns="0" tIns="0" rIns="0" bIns="0" rtlCol="0" anchor="t">
            <a:spAutoFit/>
          </a:bodyPr>
          <a:lstStyle/>
          <a:p>
            <a:pPr marL="0" marR="0" lvl="0" indent="0" algn="ctr" defTabSz="914400" rtl="0" eaLnBrk="1" fontAlgn="auto" latinLnBrk="0" hangingPunct="1">
              <a:lnSpc>
                <a:spcPts val="5879"/>
              </a:lnSpc>
              <a:spcBef>
                <a:spcPct val="0"/>
              </a:spcBef>
              <a:spcAft>
                <a:spcPts val="0"/>
              </a:spcAft>
              <a:buClrTx/>
              <a:buSzTx/>
              <a:buFontTx/>
              <a:buNone/>
              <a:tabLst/>
              <a:defRPr/>
            </a:pPr>
            <a:r>
              <a:rPr kumimoji="0" lang="en-US" sz="4199" b="0" i="0" u="none" strike="noStrike" kern="1200" cap="none" spc="0" normalizeH="0" baseline="0" noProof="0" dirty="0">
                <a:ln>
                  <a:noFill/>
                </a:ln>
                <a:solidFill>
                  <a:srgbClr val="015C60"/>
                </a:solidFill>
                <a:effectLst/>
                <a:uLnTx/>
                <a:uFillTx/>
                <a:latin typeface="Open Sans"/>
                <a:ea typeface="+mn-ea"/>
                <a:cs typeface="+mn-cs"/>
              </a:rPr>
              <a:t>Speakers: </a:t>
            </a:r>
            <a:r>
              <a:rPr lang="en-US" sz="4199" dirty="0">
                <a:latin typeface="Open Sans"/>
              </a:rPr>
              <a:t>Wilfried </a:t>
            </a:r>
            <a:r>
              <a:rPr lang="en-US" sz="4199" dirty="0" err="1">
                <a:latin typeface="Open Sans"/>
              </a:rPr>
              <a:t>Kainz</a:t>
            </a:r>
            <a:r>
              <a:rPr lang="en-US" sz="4199" dirty="0">
                <a:latin typeface="Open Sans"/>
              </a:rPr>
              <a:t>, Fabrizio Serra</a:t>
            </a:r>
            <a:endParaRPr kumimoji="0" lang="en-US" sz="4199" b="0" i="0" u="none" strike="noStrike" kern="1200" cap="none" spc="0" normalizeH="0" baseline="0" noProof="0" dirty="0">
              <a:ln>
                <a:noFill/>
              </a:ln>
              <a:solidFill>
                <a:prstClr val="black"/>
              </a:solidFill>
              <a:effectLst/>
              <a:uLnTx/>
              <a:uFillTx/>
              <a:latin typeface="Open Sans"/>
              <a:ea typeface="+mn-ea"/>
              <a:cs typeface="+mn-cs"/>
            </a:endParaRPr>
          </a:p>
        </p:txBody>
      </p:sp>
      <p:grpSp>
        <p:nvGrpSpPr>
          <p:cNvPr id="22" name="Group 10">
            <a:extLst>
              <a:ext uri="{FF2B5EF4-FFF2-40B4-BE49-F238E27FC236}">
                <a16:creationId xmlns:a16="http://schemas.microsoft.com/office/drawing/2014/main" id="{E1C7D720-A953-7F82-0B80-CDD93ACF442A}"/>
              </a:ext>
            </a:extLst>
          </p:cNvPr>
          <p:cNvGrpSpPr/>
          <p:nvPr/>
        </p:nvGrpSpPr>
        <p:grpSpPr>
          <a:xfrm>
            <a:off x="364169" y="9057991"/>
            <a:ext cx="8779831" cy="1039774"/>
            <a:chOff x="0" y="0"/>
            <a:chExt cx="11706442" cy="1386365"/>
          </a:xfrm>
        </p:grpSpPr>
        <p:pic>
          <p:nvPicPr>
            <p:cNvPr id="23" name="Picture 11">
              <a:extLst>
                <a:ext uri="{FF2B5EF4-FFF2-40B4-BE49-F238E27FC236}">
                  <a16:creationId xmlns:a16="http://schemas.microsoft.com/office/drawing/2014/main" id="{FECFD1E1-BA47-591A-379A-D8C417227AAE}"/>
                </a:ext>
              </a:extLst>
            </p:cNvPr>
            <p:cNvPicPr>
              <a:picLocks noChangeAspect="1"/>
            </p:cNvPicPr>
            <p:nvPr/>
          </p:nvPicPr>
          <p:blipFill>
            <a:blip r:embed="rId5"/>
            <a:srcRect/>
            <a:stretch>
              <a:fillRect/>
            </a:stretch>
          </p:blipFill>
          <p:spPr>
            <a:xfrm>
              <a:off x="0" y="242200"/>
              <a:ext cx="1466611" cy="901965"/>
            </a:xfrm>
            <a:prstGeom prst="rect">
              <a:avLst/>
            </a:prstGeom>
          </p:spPr>
        </p:pic>
        <p:pic>
          <p:nvPicPr>
            <p:cNvPr id="24" name="Picture 12">
              <a:extLst>
                <a:ext uri="{FF2B5EF4-FFF2-40B4-BE49-F238E27FC236}">
                  <a16:creationId xmlns:a16="http://schemas.microsoft.com/office/drawing/2014/main" id="{82AA975D-9047-E8E8-4C94-8B7238A3D703}"/>
                </a:ext>
              </a:extLst>
            </p:cNvPr>
            <p:cNvPicPr>
              <a:picLocks noChangeAspect="1"/>
            </p:cNvPicPr>
            <p:nvPr/>
          </p:nvPicPr>
          <p:blipFill>
            <a:blip r:embed="rId6"/>
            <a:srcRect l="25167" t="26606" r="30815" b="38289"/>
            <a:stretch>
              <a:fillRect/>
            </a:stretch>
          </p:blipFill>
          <p:spPr>
            <a:xfrm>
              <a:off x="3318151" y="5559"/>
              <a:ext cx="1224348" cy="1380805"/>
            </a:xfrm>
            <a:prstGeom prst="rect">
              <a:avLst/>
            </a:prstGeom>
          </p:spPr>
        </p:pic>
        <p:pic>
          <p:nvPicPr>
            <p:cNvPr id="25" name="Picture 13">
              <a:extLst>
                <a:ext uri="{FF2B5EF4-FFF2-40B4-BE49-F238E27FC236}">
                  <a16:creationId xmlns:a16="http://schemas.microsoft.com/office/drawing/2014/main" id="{9498D204-E3AD-2E87-37A6-316305F6965E}"/>
                </a:ext>
              </a:extLst>
            </p:cNvPr>
            <p:cNvPicPr>
              <a:picLocks noChangeAspect="1"/>
            </p:cNvPicPr>
            <p:nvPr/>
          </p:nvPicPr>
          <p:blipFill>
            <a:blip r:embed="rId7"/>
            <a:srcRect/>
            <a:stretch>
              <a:fillRect/>
            </a:stretch>
          </p:blipFill>
          <p:spPr>
            <a:xfrm>
              <a:off x="1466611" y="0"/>
              <a:ext cx="1851541" cy="1314594"/>
            </a:xfrm>
            <a:prstGeom prst="rect">
              <a:avLst/>
            </a:prstGeom>
          </p:spPr>
        </p:pic>
        <p:pic>
          <p:nvPicPr>
            <p:cNvPr id="26" name="Picture 14">
              <a:extLst>
                <a:ext uri="{FF2B5EF4-FFF2-40B4-BE49-F238E27FC236}">
                  <a16:creationId xmlns:a16="http://schemas.microsoft.com/office/drawing/2014/main" id="{616B1DC3-0259-A457-8440-527B51C8587D}"/>
                </a:ext>
              </a:extLst>
            </p:cNvPr>
            <p:cNvPicPr>
              <a:picLocks noChangeAspect="1"/>
            </p:cNvPicPr>
            <p:nvPr/>
          </p:nvPicPr>
          <p:blipFill>
            <a:blip r:embed="rId8"/>
            <a:srcRect/>
            <a:stretch>
              <a:fillRect/>
            </a:stretch>
          </p:blipFill>
          <p:spPr>
            <a:xfrm>
              <a:off x="4770610" y="215836"/>
              <a:ext cx="1045431" cy="1011707"/>
            </a:xfrm>
            <a:prstGeom prst="rect">
              <a:avLst/>
            </a:prstGeom>
          </p:spPr>
        </p:pic>
        <p:pic>
          <p:nvPicPr>
            <p:cNvPr id="27" name="Picture 15">
              <a:extLst>
                <a:ext uri="{FF2B5EF4-FFF2-40B4-BE49-F238E27FC236}">
                  <a16:creationId xmlns:a16="http://schemas.microsoft.com/office/drawing/2014/main" id="{175DD027-4A14-C765-7B73-C6C811E400E1}"/>
                </a:ext>
              </a:extLst>
            </p:cNvPr>
            <p:cNvPicPr>
              <a:picLocks noChangeAspect="1"/>
            </p:cNvPicPr>
            <p:nvPr/>
          </p:nvPicPr>
          <p:blipFill>
            <a:blip r:embed="rId9"/>
            <a:srcRect/>
            <a:stretch>
              <a:fillRect/>
            </a:stretch>
          </p:blipFill>
          <p:spPr>
            <a:xfrm>
              <a:off x="6160542" y="471783"/>
              <a:ext cx="1326274" cy="697745"/>
            </a:xfrm>
            <a:prstGeom prst="rect">
              <a:avLst/>
            </a:prstGeom>
          </p:spPr>
        </p:pic>
        <p:pic>
          <p:nvPicPr>
            <p:cNvPr id="28" name="Picture 16">
              <a:extLst>
                <a:ext uri="{FF2B5EF4-FFF2-40B4-BE49-F238E27FC236}">
                  <a16:creationId xmlns:a16="http://schemas.microsoft.com/office/drawing/2014/main" id="{C8B8FC87-99DF-BB83-04D2-7A19D59539CF}"/>
                </a:ext>
              </a:extLst>
            </p:cNvPr>
            <p:cNvPicPr>
              <a:picLocks noChangeAspect="1"/>
            </p:cNvPicPr>
            <p:nvPr/>
          </p:nvPicPr>
          <p:blipFill>
            <a:blip r:embed="rId10"/>
            <a:srcRect/>
            <a:stretch>
              <a:fillRect/>
            </a:stretch>
          </p:blipFill>
          <p:spPr>
            <a:xfrm>
              <a:off x="7831316" y="413767"/>
              <a:ext cx="3875126" cy="813776"/>
            </a:xfrm>
            <a:prstGeom prst="rect">
              <a:avLst/>
            </a:prstGeom>
          </p:spPr>
        </p:pic>
      </p:grpSp>
      <p:sp>
        <p:nvSpPr>
          <p:cNvPr id="29" name="TextBox 9">
            <a:extLst>
              <a:ext uri="{FF2B5EF4-FFF2-40B4-BE49-F238E27FC236}">
                <a16:creationId xmlns:a16="http://schemas.microsoft.com/office/drawing/2014/main" id="{48FFDF9C-FC48-E3DC-2C46-BE3AC95FBA68}"/>
              </a:ext>
            </a:extLst>
          </p:cNvPr>
          <p:cNvSpPr txBox="1"/>
          <p:nvPr/>
        </p:nvSpPr>
        <p:spPr>
          <a:xfrm>
            <a:off x="12332161" y="9203769"/>
            <a:ext cx="3821058" cy="583493"/>
          </a:xfrm>
          <a:prstGeom prst="rect">
            <a:avLst/>
          </a:prstGeom>
        </p:spPr>
        <p:txBody>
          <a:bodyPr wrap="square" lIns="0" tIns="0" rIns="0" bIns="0" rtlCol="0" anchor="t">
            <a:spAutoFit/>
          </a:bodyPr>
          <a:lstStyle/>
          <a:p>
            <a:pPr marL="0" marR="0" lvl="0" indent="0" algn="ctr" defTabSz="914400" rtl="0" eaLnBrk="1" fontAlgn="auto" latinLnBrk="0" hangingPunct="1">
              <a:lnSpc>
                <a:spcPts val="4899"/>
              </a:lnSpc>
              <a:spcBef>
                <a:spcPts val="0"/>
              </a:spcBef>
              <a:spcAft>
                <a:spcPts val="0"/>
              </a:spcAft>
              <a:buClrTx/>
              <a:buSzTx/>
              <a:buFontTx/>
              <a:buNone/>
              <a:tabLst/>
              <a:defRPr/>
            </a:pPr>
            <a:r>
              <a:rPr kumimoji="0" lang="en-US" sz="3499" b="0" i="0" u="none" strike="noStrike" kern="1200" cap="none" spc="0" normalizeH="0" baseline="0" noProof="0">
                <a:ln>
                  <a:noFill/>
                </a:ln>
                <a:solidFill>
                  <a:srgbClr val="015C60"/>
                </a:solidFill>
                <a:effectLst/>
                <a:uLnTx/>
                <a:uFillTx/>
                <a:latin typeface="Roboto Condensed"/>
                <a:ea typeface="+mn-ea"/>
                <a:cs typeface="+mn-cs"/>
              </a:rPr>
              <a:t>#FamilyCentredECI</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4F944-2701-420C-A217-A958D14C5578}"/>
              </a:ext>
            </a:extLst>
          </p:cNvPr>
          <p:cNvSpPr>
            <a:spLocks noGrp="1"/>
          </p:cNvSpPr>
          <p:nvPr>
            <p:ph type="title"/>
          </p:nvPr>
        </p:nvSpPr>
        <p:spPr/>
        <p:txBody>
          <a:bodyPr/>
          <a:lstStyle/>
          <a:p>
            <a:r>
              <a:rPr lang="it-IT" b="0" dirty="0"/>
              <a:t>EDUCATION TOPICS</a:t>
            </a:r>
            <a:endParaRPr lang="en-GB" b="0" dirty="0"/>
          </a:p>
        </p:txBody>
      </p:sp>
      <p:sp>
        <p:nvSpPr>
          <p:cNvPr id="5" name="Content Placeholder 4">
            <a:extLst>
              <a:ext uri="{FF2B5EF4-FFF2-40B4-BE49-F238E27FC236}">
                <a16:creationId xmlns:a16="http://schemas.microsoft.com/office/drawing/2014/main" id="{4B3A603E-7B3D-49A9-9B51-98C513143523}"/>
              </a:ext>
            </a:extLst>
          </p:cNvPr>
          <p:cNvSpPr>
            <a:spLocks noGrp="1"/>
          </p:cNvSpPr>
          <p:nvPr>
            <p:ph idx="1"/>
          </p:nvPr>
        </p:nvSpPr>
        <p:spPr/>
        <p:txBody>
          <a:bodyPr>
            <a:normAutofit fontScale="92500" lnSpcReduction="10000"/>
          </a:bodyPr>
          <a:lstStyle/>
          <a:p>
            <a:pPr marL="685800" indent="-685800">
              <a:buFont typeface="Arial" panose="020B0604020202020204" pitchFamily="34" charset="0"/>
              <a:buChar char="•"/>
            </a:pPr>
            <a:r>
              <a:rPr lang="en-GB" sz="6000" dirty="0"/>
              <a:t>Early childhood and preschool</a:t>
            </a:r>
          </a:p>
          <a:p>
            <a:pPr marL="685800" indent="-685800">
              <a:buFont typeface="Arial" panose="020B0604020202020204" pitchFamily="34" charset="0"/>
              <a:buChar char="•"/>
            </a:pPr>
            <a:r>
              <a:rPr lang="en-GB" sz="6000" dirty="0"/>
              <a:t>Formal education (primary and secondary education)</a:t>
            </a:r>
          </a:p>
          <a:p>
            <a:pPr marL="685800" indent="-685800">
              <a:buFont typeface="Arial" panose="020B0604020202020204" pitchFamily="34" charset="0"/>
              <a:buChar char="•"/>
            </a:pPr>
            <a:r>
              <a:rPr lang="en-GB" sz="6000" dirty="0"/>
              <a:t>Universities (tertiary education)</a:t>
            </a:r>
          </a:p>
          <a:p>
            <a:pPr marL="685800" indent="-685800">
              <a:buFont typeface="Arial" panose="020B0604020202020204" pitchFamily="34" charset="0"/>
              <a:buChar char="•"/>
            </a:pPr>
            <a:r>
              <a:rPr lang="en-GB" sz="6000" dirty="0"/>
              <a:t>Vocational education and training</a:t>
            </a:r>
          </a:p>
          <a:p>
            <a:pPr marL="685800" indent="-685800">
              <a:buFont typeface="Arial" panose="020B0604020202020204" pitchFamily="34" charset="0"/>
              <a:buChar char="•"/>
            </a:pPr>
            <a:r>
              <a:rPr lang="en-GB" sz="6000" dirty="0"/>
              <a:t>Non-formal education</a:t>
            </a:r>
          </a:p>
          <a:p>
            <a:pPr marL="685800" indent="-685800">
              <a:buFont typeface="Arial" panose="020B0604020202020204" pitchFamily="34" charset="0"/>
              <a:buChar char="•"/>
            </a:pPr>
            <a:r>
              <a:rPr lang="en-GB" sz="6000" dirty="0"/>
              <a:t>ICT-driven solutions related to education/digital skill</a:t>
            </a:r>
          </a:p>
        </p:txBody>
      </p:sp>
      <p:sp>
        <p:nvSpPr>
          <p:cNvPr id="2" name="Title 1">
            <a:extLst>
              <a:ext uri="{FF2B5EF4-FFF2-40B4-BE49-F238E27FC236}">
                <a16:creationId xmlns:a16="http://schemas.microsoft.com/office/drawing/2014/main" id="{39CBD8DA-CD4B-9056-0B8F-04E8C04168F5}"/>
              </a:ext>
            </a:extLst>
          </p:cNvPr>
          <p:cNvSpPr txBox="1">
            <a:spLocks/>
          </p:cNvSpPr>
          <p:nvPr/>
        </p:nvSpPr>
        <p:spPr>
          <a:xfrm>
            <a:off x="16208076" y="17034"/>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2615544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descr="Article 27 of the UNCRPD requires state parties to “recognize the right of persons with disabilities to work on an equal basis with others”; “this includes the right to the opportunity to gain a living by work freely chosen or accepted in a labour market and work environment that is open, inclusive and accessible to persons with disabilities.” &#10;">
            <a:extLst>
              <a:ext uri="{FF2B5EF4-FFF2-40B4-BE49-F238E27FC236}">
                <a16:creationId xmlns:a16="http://schemas.microsoft.com/office/drawing/2014/main" id="{BFBBC04A-D1BD-4E02-B7F2-D8F15229F0CF}"/>
              </a:ext>
            </a:extLst>
          </p:cNvPr>
          <p:cNvSpPr txBox="1">
            <a:spLocks/>
          </p:cNvSpPr>
          <p:nvPr/>
        </p:nvSpPr>
        <p:spPr>
          <a:xfrm>
            <a:off x="658258" y="2396170"/>
            <a:ext cx="16971485" cy="7254608"/>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indent="0">
              <a:lnSpc>
                <a:spcPct val="100000"/>
              </a:lnSpc>
              <a:buNone/>
            </a:pPr>
            <a:endParaRPr lang="en-US" sz="36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2566430B-E88F-2E4E-3D99-217ACDCD7CD4}"/>
              </a:ext>
            </a:extLst>
          </p:cNvPr>
          <p:cNvSpPr>
            <a:spLocks noGrp="1"/>
          </p:cNvSpPr>
          <p:nvPr>
            <p:ph type="title"/>
          </p:nvPr>
        </p:nvSpPr>
        <p:spPr/>
        <p:txBody>
          <a:bodyPr/>
          <a:lstStyle/>
          <a:p>
            <a:r>
              <a:rPr lang="en-US" b="0" dirty="0"/>
              <a:t>EMPLOYMENT</a:t>
            </a:r>
            <a:endParaRPr lang="en-GB" b="0" dirty="0"/>
          </a:p>
        </p:txBody>
      </p:sp>
      <p:sp>
        <p:nvSpPr>
          <p:cNvPr id="6" name="Content Placeholder 5" descr="Article 27 of the UNCRPD requires state parties to “recognize the right of persons with disabilities to work on an equal basis with others”; “this includes the right to the opportunity to gain a living by work freely chosen or accepted in a labour market and work environment that is open, inclusive and accessible to persons with disabilities.” &#10;">
            <a:extLst>
              <a:ext uri="{FF2B5EF4-FFF2-40B4-BE49-F238E27FC236}">
                <a16:creationId xmlns:a16="http://schemas.microsoft.com/office/drawing/2014/main" id="{782AF12E-969D-EEFA-7EA8-05A678A2129F}"/>
              </a:ext>
            </a:extLst>
          </p:cNvPr>
          <p:cNvSpPr>
            <a:spLocks noGrp="1"/>
          </p:cNvSpPr>
          <p:nvPr>
            <p:ph idx="1"/>
          </p:nvPr>
        </p:nvSpPr>
        <p:spPr>
          <a:xfrm>
            <a:off x="715228" y="2603897"/>
            <a:ext cx="16857545" cy="7135416"/>
          </a:xfrm>
        </p:spPr>
        <p:txBody>
          <a:bodyPr>
            <a:normAutofit/>
          </a:bodyPr>
          <a:lstStyle/>
          <a:p>
            <a:pPr marL="0" indent="0">
              <a:buNone/>
            </a:pPr>
            <a:r>
              <a:rPr lang="en-GB" dirty="0"/>
              <a:t>Article 27 of the UNCRPD requires state parties to “recognize the right of persons with disabilities to work on an equal basis with others”; “this includes the right to the opportunity to gain a living by work freely chosen or accepted in a labour market and work environment that is open, inclusive and accessible to persons with disabilities.” </a:t>
            </a:r>
          </a:p>
        </p:txBody>
      </p:sp>
      <p:sp>
        <p:nvSpPr>
          <p:cNvPr id="13" name="Title 1">
            <a:extLst>
              <a:ext uri="{FF2B5EF4-FFF2-40B4-BE49-F238E27FC236}">
                <a16:creationId xmlns:a16="http://schemas.microsoft.com/office/drawing/2014/main" id="{79522342-6F14-C683-832D-835458DD6FBA}"/>
              </a:ext>
            </a:extLst>
          </p:cNvPr>
          <p:cNvSpPr txBox="1">
            <a:spLocks/>
          </p:cNvSpPr>
          <p:nvPr/>
        </p:nvSpPr>
        <p:spPr>
          <a:xfrm>
            <a:off x="16208076" y="0"/>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2561398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4F944-2701-420C-A217-A958D14C5578}"/>
              </a:ext>
            </a:extLst>
          </p:cNvPr>
          <p:cNvSpPr>
            <a:spLocks noGrp="1"/>
          </p:cNvSpPr>
          <p:nvPr>
            <p:ph type="title"/>
          </p:nvPr>
        </p:nvSpPr>
        <p:spPr/>
        <p:txBody>
          <a:bodyPr/>
          <a:lstStyle/>
          <a:p>
            <a:r>
              <a:rPr lang="it-IT" b="0" dirty="0"/>
              <a:t>EMPLOYMENT TOPICS</a:t>
            </a:r>
            <a:endParaRPr lang="en-GB" b="0" dirty="0"/>
          </a:p>
        </p:txBody>
      </p:sp>
      <p:sp>
        <p:nvSpPr>
          <p:cNvPr id="5" name="Content Placeholder 4">
            <a:extLst>
              <a:ext uri="{FF2B5EF4-FFF2-40B4-BE49-F238E27FC236}">
                <a16:creationId xmlns:a16="http://schemas.microsoft.com/office/drawing/2014/main" id="{4B3A603E-7B3D-49A9-9B51-98C513143523}"/>
              </a:ext>
            </a:extLst>
          </p:cNvPr>
          <p:cNvSpPr>
            <a:spLocks noGrp="1"/>
          </p:cNvSpPr>
          <p:nvPr>
            <p:ph idx="1"/>
          </p:nvPr>
        </p:nvSpPr>
        <p:spPr/>
        <p:txBody>
          <a:bodyPr>
            <a:normAutofit lnSpcReduction="10000"/>
          </a:bodyPr>
          <a:lstStyle/>
          <a:p>
            <a:pPr marL="685800" indent="-685800">
              <a:buFont typeface="Arial" panose="020B0604020202020204" pitchFamily="34" charset="0"/>
              <a:buChar char="•"/>
            </a:pPr>
            <a:r>
              <a:rPr lang="en-GB" sz="4800" dirty="0"/>
              <a:t>Supported employment</a:t>
            </a:r>
          </a:p>
          <a:p>
            <a:pPr marL="685800" indent="-685800">
              <a:buFont typeface="Arial" panose="020B0604020202020204" pitchFamily="34" charset="0"/>
              <a:buChar char="•"/>
            </a:pPr>
            <a:r>
              <a:rPr lang="en-GB" sz="4800" dirty="0"/>
              <a:t>Vocational training</a:t>
            </a:r>
          </a:p>
          <a:p>
            <a:pPr marL="685800" indent="-685800">
              <a:buFont typeface="Arial" panose="020B0604020202020204" pitchFamily="34" charset="0"/>
              <a:buChar char="•"/>
            </a:pPr>
            <a:r>
              <a:rPr lang="en-GB" sz="4800" dirty="0"/>
              <a:t>Transition models from sheltered workshops</a:t>
            </a:r>
          </a:p>
          <a:p>
            <a:pPr marL="685800" indent="-685800">
              <a:buFont typeface="Arial" panose="020B0604020202020204" pitchFamily="34" charset="0"/>
              <a:buChar char="•"/>
            </a:pPr>
            <a:r>
              <a:rPr lang="en-GB" sz="4800" dirty="0"/>
              <a:t>Entrepreneurship and micro-finance</a:t>
            </a:r>
          </a:p>
          <a:p>
            <a:pPr marL="685800" indent="-685800">
              <a:buFont typeface="Arial" panose="020B0604020202020204" pitchFamily="34" charset="0"/>
              <a:buChar char="•"/>
            </a:pPr>
            <a:r>
              <a:rPr lang="en-GB" sz="4800" dirty="0"/>
              <a:t>Transition from education to employment</a:t>
            </a:r>
          </a:p>
          <a:p>
            <a:pPr marL="685800" indent="-685800">
              <a:buFont typeface="Arial" panose="020B0604020202020204" pitchFamily="34" charset="0"/>
              <a:buChar char="•"/>
            </a:pPr>
            <a:r>
              <a:rPr lang="en-GB" sz="4800" dirty="0"/>
              <a:t>Matchmaking employees and employers</a:t>
            </a:r>
          </a:p>
          <a:p>
            <a:pPr marL="685800" indent="-685800">
              <a:buFont typeface="Arial" panose="020B0604020202020204" pitchFamily="34" charset="0"/>
              <a:buChar char="•"/>
            </a:pPr>
            <a:r>
              <a:rPr lang="en-GB" sz="4800" dirty="0"/>
              <a:t>Higher education to prepare for the labour market</a:t>
            </a:r>
          </a:p>
        </p:txBody>
      </p:sp>
      <p:sp>
        <p:nvSpPr>
          <p:cNvPr id="2" name="Title 1">
            <a:extLst>
              <a:ext uri="{FF2B5EF4-FFF2-40B4-BE49-F238E27FC236}">
                <a16:creationId xmlns:a16="http://schemas.microsoft.com/office/drawing/2014/main" id="{DFA2415D-903E-196F-A723-3202D8D08C7E}"/>
              </a:ext>
            </a:extLst>
          </p:cNvPr>
          <p:cNvSpPr txBox="1">
            <a:spLocks/>
          </p:cNvSpPr>
          <p:nvPr/>
        </p:nvSpPr>
        <p:spPr>
          <a:xfrm>
            <a:off x="16208076" y="17034"/>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22921299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BFBBC04A-D1BD-4E02-B7F2-D8F15229F0CF}"/>
              </a:ext>
              <a:ext uri="{C183D7F6-B498-43B3-948B-1728B52AA6E4}">
                <adec:decorative xmlns:adec="http://schemas.microsoft.com/office/drawing/2017/decorative" val="1"/>
              </a:ext>
            </a:extLst>
          </p:cNvPr>
          <p:cNvSpPr txBox="1">
            <a:spLocks/>
          </p:cNvSpPr>
          <p:nvPr/>
        </p:nvSpPr>
        <p:spPr>
          <a:xfrm>
            <a:off x="417265" y="2658323"/>
            <a:ext cx="16971485" cy="4113843"/>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400" dirty="0"/>
          </a:p>
          <a:p>
            <a:pPr marL="85725" indent="0">
              <a:lnSpc>
                <a:spcPct val="100000"/>
              </a:lnSpc>
              <a:buNone/>
            </a:pPr>
            <a:endParaRPr lang="en-US" sz="3600" dirty="0">
              <a:latin typeface="Arial" panose="020B0604020202020204" pitchFamily="34" charset="0"/>
              <a:ea typeface="Calibri" panose="020F0502020204030204" pitchFamily="34" charset="0"/>
            </a:endParaRPr>
          </a:p>
        </p:txBody>
      </p:sp>
      <p:sp>
        <p:nvSpPr>
          <p:cNvPr id="9" name="Title 8">
            <a:extLst>
              <a:ext uri="{FF2B5EF4-FFF2-40B4-BE49-F238E27FC236}">
                <a16:creationId xmlns:a16="http://schemas.microsoft.com/office/drawing/2014/main" id="{E0499B88-2E48-1FE0-167E-BB2B20084FFA}"/>
              </a:ext>
            </a:extLst>
          </p:cNvPr>
          <p:cNvSpPr>
            <a:spLocks noGrp="1"/>
          </p:cNvSpPr>
          <p:nvPr>
            <p:ph type="title"/>
          </p:nvPr>
        </p:nvSpPr>
        <p:spPr/>
        <p:txBody>
          <a:bodyPr/>
          <a:lstStyle/>
          <a:p>
            <a:r>
              <a:rPr lang="en-US" b="0" dirty="0"/>
              <a:t>ACCESSIBILITY</a:t>
            </a:r>
            <a:endParaRPr lang="en-GB" b="0" dirty="0"/>
          </a:p>
        </p:txBody>
      </p:sp>
      <p:sp>
        <p:nvSpPr>
          <p:cNvPr id="12" name="Content Placeholder 11" descr="Article 9 of the CRPD states: “. . . shall take appropriate measures to ensure to persons with disabilities access, on an equal basis with others, to the physical environment, to transportation, to information and communications, (. . .) and to other facilities and services open or provided to the public, both in urban and in rural areas.” &#10;">
            <a:extLst>
              <a:ext uri="{FF2B5EF4-FFF2-40B4-BE49-F238E27FC236}">
                <a16:creationId xmlns:a16="http://schemas.microsoft.com/office/drawing/2014/main" id="{26F7E198-51BB-3F0D-FF24-275635EE5019}"/>
              </a:ext>
              <a:ext uri="{C183D7F6-B498-43B3-948B-1728B52AA6E4}">
                <adec:decorative xmlns:adec="http://schemas.microsoft.com/office/drawing/2017/decorative" val="0"/>
              </a:ext>
            </a:extLst>
          </p:cNvPr>
          <p:cNvSpPr>
            <a:spLocks noGrp="1"/>
          </p:cNvSpPr>
          <p:nvPr>
            <p:ph idx="1"/>
          </p:nvPr>
        </p:nvSpPr>
        <p:spPr>
          <a:xfrm>
            <a:off x="715228" y="2603896"/>
            <a:ext cx="16857545" cy="7277858"/>
          </a:xfrm>
        </p:spPr>
        <p:txBody>
          <a:bodyPr>
            <a:normAutofit/>
          </a:bodyPr>
          <a:lstStyle/>
          <a:p>
            <a:pPr marL="0" indent="0">
              <a:buNone/>
            </a:pPr>
            <a:r>
              <a:rPr lang="en-GB" dirty="0"/>
              <a:t>Article 9 of the CRPD states: “. . . shall take appropriate measures to ensure to persons with disabilities access, on an equal basis with others, to the physical environment, to transportation, to information and communications, (. . .) and to other facilities and services open or provided to the public, both in urban and in rural areas.” </a:t>
            </a:r>
          </a:p>
        </p:txBody>
      </p:sp>
      <p:sp>
        <p:nvSpPr>
          <p:cNvPr id="22" name="Title 1">
            <a:extLst>
              <a:ext uri="{FF2B5EF4-FFF2-40B4-BE49-F238E27FC236}">
                <a16:creationId xmlns:a16="http://schemas.microsoft.com/office/drawing/2014/main" id="{599A01F6-961D-E2A2-BFD8-978009967D71}"/>
              </a:ext>
            </a:extLst>
          </p:cNvPr>
          <p:cNvSpPr txBox="1">
            <a:spLocks/>
          </p:cNvSpPr>
          <p:nvPr/>
        </p:nvSpPr>
        <p:spPr>
          <a:xfrm>
            <a:off x="16208076" y="0"/>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23894006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4F944-2701-420C-A217-A958D14C5578}"/>
              </a:ext>
            </a:extLst>
          </p:cNvPr>
          <p:cNvSpPr>
            <a:spLocks noGrp="1"/>
          </p:cNvSpPr>
          <p:nvPr>
            <p:ph type="title"/>
          </p:nvPr>
        </p:nvSpPr>
        <p:spPr/>
        <p:txBody>
          <a:bodyPr/>
          <a:lstStyle/>
          <a:p>
            <a:r>
              <a:rPr lang="it-IT" b="0" dirty="0"/>
              <a:t>ACCESSIBILITY TOPICS</a:t>
            </a:r>
            <a:endParaRPr lang="en-GB" b="0" dirty="0"/>
          </a:p>
        </p:txBody>
      </p:sp>
      <p:sp>
        <p:nvSpPr>
          <p:cNvPr id="2" name="Content Placeholder 1">
            <a:extLst>
              <a:ext uri="{FF2B5EF4-FFF2-40B4-BE49-F238E27FC236}">
                <a16:creationId xmlns:a16="http://schemas.microsoft.com/office/drawing/2014/main" id="{29466EE0-24FD-FF77-8CDD-B81C25E64C14}"/>
              </a:ext>
            </a:extLst>
          </p:cNvPr>
          <p:cNvSpPr>
            <a:spLocks noGrp="1"/>
          </p:cNvSpPr>
          <p:nvPr>
            <p:ph idx="1"/>
          </p:nvPr>
        </p:nvSpPr>
        <p:spPr/>
        <p:txBody>
          <a:bodyPr>
            <a:normAutofit fontScale="62500" lnSpcReduction="20000"/>
          </a:bodyPr>
          <a:lstStyle/>
          <a:p>
            <a:pPr marL="1028700" indent="-1028700">
              <a:buFont typeface="Arial" panose="020B0604020202020204" pitchFamily="34" charset="0"/>
              <a:buChar char="•"/>
            </a:pPr>
            <a:r>
              <a:rPr lang="en-GB" b="0" i="0" dirty="0">
                <a:effectLst/>
                <a:latin typeface="Arial" panose="020B0604020202020204" pitchFamily="34" charset="0"/>
              </a:rPr>
              <a:t>Built environment</a:t>
            </a:r>
          </a:p>
          <a:p>
            <a:pPr marL="1028700" indent="-1028700">
              <a:buFont typeface="Arial" panose="020B0604020202020204" pitchFamily="34" charset="0"/>
              <a:buChar char="•"/>
            </a:pPr>
            <a:r>
              <a:rPr lang="en-GB" b="0" i="0" dirty="0">
                <a:effectLst/>
                <a:latin typeface="Arial" panose="020B0604020202020204" pitchFamily="34" charset="0"/>
              </a:rPr>
              <a:t>Products and services</a:t>
            </a:r>
          </a:p>
          <a:p>
            <a:pPr marL="1028700" indent="-1028700">
              <a:buFont typeface="Arial" panose="020B0604020202020204" pitchFamily="34" charset="0"/>
              <a:buChar char="•"/>
            </a:pPr>
            <a:r>
              <a:rPr lang="en-GB" b="0" i="0" dirty="0">
                <a:effectLst/>
                <a:latin typeface="Arial" panose="020B0604020202020204" pitchFamily="34" charset="0"/>
              </a:rPr>
              <a:t>Urban development</a:t>
            </a:r>
          </a:p>
          <a:p>
            <a:pPr marL="1028700" indent="-1028700">
              <a:buFont typeface="Arial" panose="020B0604020202020204" pitchFamily="34" charset="0"/>
              <a:buChar char="•"/>
            </a:pPr>
            <a:r>
              <a:rPr lang="en-GB" b="0" i="0" dirty="0">
                <a:effectLst/>
                <a:latin typeface="Arial" panose="020B0604020202020204" pitchFamily="34" charset="0"/>
              </a:rPr>
              <a:t>Tourism</a:t>
            </a:r>
          </a:p>
          <a:p>
            <a:pPr marL="1028700" indent="-1028700">
              <a:buFont typeface="Arial" panose="020B0604020202020204" pitchFamily="34" charset="0"/>
              <a:buChar char="•"/>
            </a:pPr>
            <a:r>
              <a:rPr lang="en-GB" b="0" i="0" dirty="0">
                <a:effectLst/>
                <a:latin typeface="Arial" panose="020B0604020202020204" pitchFamily="34" charset="0"/>
              </a:rPr>
              <a:t>Arts and museums</a:t>
            </a:r>
          </a:p>
          <a:p>
            <a:pPr marL="1028700" indent="-1028700">
              <a:buFont typeface="Arial" panose="020B0604020202020204" pitchFamily="34" charset="0"/>
              <a:buChar char="•"/>
            </a:pPr>
            <a:r>
              <a:rPr lang="en-GB" b="0" i="0" dirty="0">
                <a:effectLst/>
                <a:latin typeface="Arial" panose="020B0604020202020204" pitchFamily="34" charset="0"/>
              </a:rPr>
              <a:t>Emergency and disaster recovery</a:t>
            </a:r>
          </a:p>
          <a:p>
            <a:pPr marL="1028700" indent="-1028700">
              <a:buFont typeface="Arial" panose="020B0604020202020204" pitchFamily="34" charset="0"/>
              <a:buChar char="•"/>
            </a:pPr>
            <a:r>
              <a:rPr lang="en-GB" b="0" i="0" dirty="0">
                <a:effectLst/>
                <a:latin typeface="Arial" panose="020B0604020202020204" pitchFamily="34" charset="0"/>
              </a:rPr>
              <a:t>Access to financial services</a:t>
            </a:r>
          </a:p>
          <a:p>
            <a:pPr marL="1028700" indent="-1028700">
              <a:buFont typeface="Arial" panose="020B0604020202020204" pitchFamily="34" charset="0"/>
              <a:buChar char="•"/>
            </a:pPr>
            <a:r>
              <a:rPr lang="en-GB" b="0" i="0" dirty="0">
                <a:effectLst/>
                <a:latin typeface="Arial" panose="020B0604020202020204" pitchFamily="34" charset="0"/>
              </a:rPr>
              <a:t>Workplace adaptation</a:t>
            </a:r>
          </a:p>
          <a:p>
            <a:pPr marL="1028700" indent="-1028700">
              <a:buFont typeface="Arial" panose="020B0604020202020204" pitchFamily="34" charset="0"/>
              <a:buChar char="•"/>
            </a:pPr>
            <a:r>
              <a:rPr lang="en-GB" b="0" i="0" dirty="0">
                <a:effectLst/>
                <a:latin typeface="Arial" panose="020B0604020202020204" pitchFamily="34" charset="0"/>
              </a:rPr>
              <a:t>Universal Design (UD)</a:t>
            </a:r>
            <a:endParaRPr lang="en-GB" dirty="0"/>
          </a:p>
        </p:txBody>
      </p:sp>
      <p:sp>
        <p:nvSpPr>
          <p:cNvPr id="3" name="Title 1">
            <a:extLst>
              <a:ext uri="{FF2B5EF4-FFF2-40B4-BE49-F238E27FC236}">
                <a16:creationId xmlns:a16="http://schemas.microsoft.com/office/drawing/2014/main" id="{4CDD671F-889C-AD04-1C69-63BFD182C2C2}"/>
              </a:ext>
            </a:extLst>
          </p:cNvPr>
          <p:cNvSpPr txBox="1">
            <a:spLocks/>
          </p:cNvSpPr>
          <p:nvPr/>
        </p:nvSpPr>
        <p:spPr>
          <a:xfrm>
            <a:off x="16208076" y="17034"/>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1481363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BFBBC04A-D1BD-4E02-B7F2-D8F15229F0CF}"/>
              </a:ext>
              <a:ext uri="{C183D7F6-B498-43B3-948B-1728B52AA6E4}">
                <adec:decorative xmlns:adec="http://schemas.microsoft.com/office/drawing/2017/decorative" val="1"/>
              </a:ext>
            </a:extLst>
          </p:cNvPr>
          <p:cNvSpPr txBox="1">
            <a:spLocks/>
          </p:cNvSpPr>
          <p:nvPr/>
        </p:nvSpPr>
        <p:spPr>
          <a:xfrm>
            <a:off x="658258" y="2396170"/>
            <a:ext cx="16971485" cy="7254608"/>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indent="0">
              <a:lnSpc>
                <a:spcPct val="100000"/>
              </a:lnSpc>
              <a:buNone/>
            </a:pPr>
            <a:endParaRPr lang="en-US" sz="3600" dirty="0">
              <a:latin typeface="Arial" panose="020B0604020202020204" pitchFamily="34" charset="0"/>
              <a:cs typeface="Arial" panose="020B0604020202020204" pitchFamily="34" charset="0"/>
            </a:endParaRPr>
          </a:p>
        </p:txBody>
      </p:sp>
      <p:sp>
        <p:nvSpPr>
          <p:cNvPr id="5" name="Title 4">
            <a:extLst>
              <a:ext uri="{FF2B5EF4-FFF2-40B4-BE49-F238E27FC236}">
                <a16:creationId xmlns:a16="http://schemas.microsoft.com/office/drawing/2014/main" id="{DEB28E02-5042-B245-DAE7-2A9A0D1592F8}"/>
              </a:ext>
            </a:extLst>
          </p:cNvPr>
          <p:cNvSpPr>
            <a:spLocks noGrp="1"/>
          </p:cNvSpPr>
          <p:nvPr>
            <p:ph type="title"/>
          </p:nvPr>
        </p:nvSpPr>
        <p:spPr/>
        <p:txBody>
          <a:bodyPr>
            <a:normAutofit fontScale="90000"/>
          </a:bodyPr>
          <a:lstStyle/>
          <a:p>
            <a:r>
              <a:rPr lang="en-US" b="0" dirty="0"/>
              <a:t>INDEPENDENT LIVING &amp; </a:t>
            </a:r>
            <a:br>
              <a:rPr lang="en-US" b="0" dirty="0"/>
            </a:br>
            <a:r>
              <a:rPr lang="en-US" b="0" dirty="0"/>
              <a:t>POLITICAL PARTICIPATION</a:t>
            </a:r>
            <a:endParaRPr lang="en-GB" b="0" dirty="0"/>
          </a:p>
        </p:txBody>
      </p:sp>
      <p:sp>
        <p:nvSpPr>
          <p:cNvPr id="6" name="Content Placeholder 5" descr="Article 19 of the UNCRPD requires state parties to “to recognize the equal right of all persons with disabilities to live in the community, with choices equal to others (…)”, including by ensuring that:&#10;To choose their place of residence and where and with whom they live on an equal basis with others;&#10;have access to a range of in-home, residential and other community support services, including personal assistance necessary&#10;Community services and facilities for the general population are available on an equal basis to persons with disabilities&#10;">
            <a:extLst>
              <a:ext uri="{FF2B5EF4-FFF2-40B4-BE49-F238E27FC236}">
                <a16:creationId xmlns:a16="http://schemas.microsoft.com/office/drawing/2014/main" id="{549C111F-B324-456A-8962-632446210D47}"/>
              </a:ext>
            </a:extLst>
          </p:cNvPr>
          <p:cNvSpPr>
            <a:spLocks noGrp="1"/>
          </p:cNvSpPr>
          <p:nvPr>
            <p:ph idx="1"/>
          </p:nvPr>
        </p:nvSpPr>
        <p:spPr>
          <a:xfrm>
            <a:off x="715228" y="2790933"/>
            <a:ext cx="16857545" cy="7135416"/>
          </a:xfrm>
        </p:spPr>
        <p:txBody>
          <a:bodyPr>
            <a:normAutofit/>
          </a:bodyPr>
          <a:lstStyle/>
          <a:p>
            <a:pPr marL="0" indent="0">
              <a:buNone/>
            </a:pPr>
            <a:r>
              <a:rPr lang="en-GB" dirty="0"/>
              <a:t>Article 19 of the UNCRPD requires state parties to “to recognize the equal right of all persons with disabilities to live in the community, with choices equal to others (…)”, including by ensuring that:</a:t>
            </a:r>
          </a:p>
          <a:p>
            <a:r>
              <a:rPr lang="en-GB" dirty="0"/>
              <a:t>To choose their place of residence and where and with whom they live on an equal basis with others;</a:t>
            </a:r>
          </a:p>
          <a:p>
            <a:r>
              <a:rPr lang="en-GB" dirty="0"/>
              <a:t>have access to a range of in-home, residential and other community support services, including personal assistance necessary</a:t>
            </a:r>
          </a:p>
          <a:p>
            <a:r>
              <a:rPr lang="en-GB" dirty="0"/>
              <a:t>Community services and facilities for the general population are available on an equal basis to persons with disabilities</a:t>
            </a:r>
          </a:p>
        </p:txBody>
      </p:sp>
      <p:sp>
        <p:nvSpPr>
          <p:cNvPr id="14" name="Title 1">
            <a:extLst>
              <a:ext uri="{FF2B5EF4-FFF2-40B4-BE49-F238E27FC236}">
                <a16:creationId xmlns:a16="http://schemas.microsoft.com/office/drawing/2014/main" id="{B8467B83-ACA1-CF7B-C816-27FE9022319E}"/>
              </a:ext>
            </a:extLst>
          </p:cNvPr>
          <p:cNvSpPr txBox="1">
            <a:spLocks/>
          </p:cNvSpPr>
          <p:nvPr/>
        </p:nvSpPr>
        <p:spPr>
          <a:xfrm>
            <a:off x="16208076" y="0"/>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28915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4F944-2701-420C-A217-A958D14C5578}"/>
              </a:ext>
            </a:extLst>
          </p:cNvPr>
          <p:cNvSpPr>
            <a:spLocks noGrp="1"/>
          </p:cNvSpPr>
          <p:nvPr>
            <p:ph type="title"/>
          </p:nvPr>
        </p:nvSpPr>
        <p:spPr/>
        <p:txBody>
          <a:bodyPr/>
          <a:lstStyle/>
          <a:p>
            <a:r>
              <a:rPr lang="it-IT" sz="8100" b="0" dirty="0"/>
              <a:t>INDEPENDENT LIVING TOPICS</a:t>
            </a:r>
            <a:endParaRPr lang="en-GB" b="0" dirty="0"/>
          </a:p>
        </p:txBody>
      </p:sp>
      <p:sp>
        <p:nvSpPr>
          <p:cNvPr id="5" name="Content Placeholder 4">
            <a:extLst>
              <a:ext uri="{FF2B5EF4-FFF2-40B4-BE49-F238E27FC236}">
                <a16:creationId xmlns:a16="http://schemas.microsoft.com/office/drawing/2014/main" id="{4B3A603E-7B3D-49A9-9B51-98C513143523}"/>
              </a:ext>
            </a:extLst>
          </p:cNvPr>
          <p:cNvSpPr>
            <a:spLocks noGrp="1"/>
          </p:cNvSpPr>
          <p:nvPr>
            <p:ph idx="1"/>
          </p:nvPr>
        </p:nvSpPr>
        <p:spPr>
          <a:xfrm>
            <a:off x="701039" y="2605088"/>
            <a:ext cx="12276407" cy="7228523"/>
          </a:xfrm>
        </p:spPr>
        <p:txBody>
          <a:bodyPr>
            <a:normAutofit fontScale="92500" lnSpcReduction="20000"/>
          </a:bodyPr>
          <a:lstStyle/>
          <a:p>
            <a:pPr marL="685800" indent="-685800">
              <a:buFont typeface="Arial" panose="020B0604020202020204" pitchFamily="34" charset="0"/>
              <a:buChar char="•"/>
            </a:pPr>
            <a:r>
              <a:rPr lang="it-IT" sz="5250" dirty="0"/>
              <a:t>Deinstitutionalization</a:t>
            </a:r>
          </a:p>
          <a:p>
            <a:pPr marL="685800" indent="-685800">
              <a:buFont typeface="Arial" panose="020B0604020202020204" pitchFamily="34" charset="0"/>
              <a:buChar char="•"/>
            </a:pPr>
            <a:r>
              <a:rPr lang="it-IT" sz="5250" dirty="0"/>
              <a:t>Supported Living</a:t>
            </a:r>
          </a:p>
          <a:p>
            <a:pPr marL="685800" indent="-685800">
              <a:buFont typeface="Arial" panose="020B0604020202020204" pitchFamily="34" charset="0"/>
              <a:buChar char="•"/>
            </a:pPr>
            <a:r>
              <a:rPr lang="it-IT" sz="5250" dirty="0"/>
              <a:t>Early Childhood Intervention</a:t>
            </a:r>
          </a:p>
          <a:p>
            <a:pPr marL="685800" indent="-685800">
              <a:buFont typeface="Arial" panose="020B0604020202020204" pitchFamily="34" charset="0"/>
              <a:buChar char="•"/>
            </a:pPr>
            <a:r>
              <a:rPr lang="it-IT" sz="5250" dirty="0"/>
              <a:t>Personal Assistance</a:t>
            </a:r>
          </a:p>
          <a:p>
            <a:pPr marL="685800" indent="-685800">
              <a:buFont typeface="Arial" panose="020B0604020202020204" pitchFamily="34" charset="0"/>
              <a:buChar char="•"/>
            </a:pPr>
            <a:r>
              <a:rPr lang="it-IT" sz="5250" dirty="0"/>
              <a:t>Assistive Technology</a:t>
            </a:r>
          </a:p>
          <a:p>
            <a:pPr marL="685800" indent="-685800">
              <a:buFont typeface="Arial" panose="020B0604020202020204" pitchFamily="34" charset="0"/>
              <a:buChar char="•"/>
            </a:pPr>
            <a:r>
              <a:rPr lang="it-IT" sz="5250" dirty="0"/>
              <a:t>From Guardianship to Decision Making</a:t>
            </a:r>
          </a:p>
          <a:p>
            <a:pPr marL="685800" indent="-685800">
              <a:buFont typeface="Arial" panose="020B0604020202020204" pitchFamily="34" charset="0"/>
              <a:buChar char="•"/>
            </a:pPr>
            <a:r>
              <a:rPr lang="it-IT" sz="5250" dirty="0"/>
              <a:t>Inclusion &amp; Rights </a:t>
            </a:r>
            <a:r>
              <a:rPr lang="it-IT" sz="5250" dirty="0" err="1"/>
              <a:t>Based</a:t>
            </a:r>
            <a:r>
              <a:rPr lang="it-IT" sz="5250" dirty="0"/>
              <a:t> </a:t>
            </a:r>
            <a:r>
              <a:rPr lang="it-IT" sz="5250" dirty="0" err="1"/>
              <a:t>Approaches</a:t>
            </a:r>
            <a:endParaRPr lang="it-IT" sz="5250" dirty="0"/>
          </a:p>
          <a:p>
            <a:pPr marL="685800" indent="-685800">
              <a:buFont typeface="Arial" panose="020B0604020202020204" pitchFamily="34" charset="0"/>
              <a:buChar char="•"/>
            </a:pPr>
            <a:r>
              <a:rPr lang="it-IT" sz="5250" dirty="0"/>
              <a:t>Self-</a:t>
            </a:r>
            <a:r>
              <a:rPr lang="it-IT" sz="5250" dirty="0" err="1"/>
              <a:t>Employment</a:t>
            </a:r>
            <a:r>
              <a:rPr lang="it-IT" sz="5250" dirty="0"/>
              <a:t> &amp; Microfinance </a:t>
            </a:r>
          </a:p>
          <a:p>
            <a:pPr marL="685800" indent="-685800">
              <a:buFont typeface="Arial" panose="020B0604020202020204" pitchFamily="34" charset="0"/>
              <a:buChar char="•"/>
            </a:pPr>
            <a:r>
              <a:rPr lang="it-IT" sz="5250" dirty="0"/>
              <a:t>Moving away from </a:t>
            </a:r>
            <a:r>
              <a:rPr lang="it-IT" sz="5250" dirty="0" err="1"/>
              <a:t>Sheltered</a:t>
            </a:r>
            <a:r>
              <a:rPr lang="it-IT" sz="5250" dirty="0"/>
              <a:t> </a:t>
            </a:r>
            <a:r>
              <a:rPr lang="it-IT" sz="5250" dirty="0" err="1"/>
              <a:t>Employment</a:t>
            </a:r>
            <a:endParaRPr lang="it-IT" sz="5250" dirty="0"/>
          </a:p>
        </p:txBody>
      </p:sp>
      <p:sp>
        <p:nvSpPr>
          <p:cNvPr id="2" name="Title 1">
            <a:extLst>
              <a:ext uri="{FF2B5EF4-FFF2-40B4-BE49-F238E27FC236}">
                <a16:creationId xmlns:a16="http://schemas.microsoft.com/office/drawing/2014/main" id="{CAF5D607-FD35-87C6-48CE-808B42116EEA}"/>
              </a:ext>
            </a:extLst>
          </p:cNvPr>
          <p:cNvSpPr txBox="1">
            <a:spLocks/>
          </p:cNvSpPr>
          <p:nvPr/>
        </p:nvSpPr>
        <p:spPr>
          <a:xfrm>
            <a:off x="16208076" y="17034"/>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721578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B4F944-2701-420C-A217-A958D14C5578}"/>
              </a:ext>
            </a:extLst>
          </p:cNvPr>
          <p:cNvSpPr>
            <a:spLocks noGrp="1"/>
          </p:cNvSpPr>
          <p:nvPr>
            <p:ph type="title"/>
          </p:nvPr>
        </p:nvSpPr>
        <p:spPr/>
        <p:txBody>
          <a:bodyPr/>
          <a:lstStyle/>
          <a:p>
            <a:r>
              <a:rPr lang="it-IT" sz="7200" b="0" dirty="0"/>
              <a:t>POLITICAL PARTICIPATION TOPICS</a:t>
            </a:r>
            <a:endParaRPr lang="en-GB" b="0" dirty="0"/>
          </a:p>
        </p:txBody>
      </p:sp>
      <p:sp>
        <p:nvSpPr>
          <p:cNvPr id="5" name="Content Placeholder 4">
            <a:extLst>
              <a:ext uri="{FF2B5EF4-FFF2-40B4-BE49-F238E27FC236}">
                <a16:creationId xmlns:a16="http://schemas.microsoft.com/office/drawing/2014/main" id="{4B3A603E-7B3D-49A9-9B51-98C513143523}"/>
              </a:ext>
            </a:extLst>
          </p:cNvPr>
          <p:cNvSpPr>
            <a:spLocks noGrp="1"/>
          </p:cNvSpPr>
          <p:nvPr>
            <p:ph idx="1"/>
          </p:nvPr>
        </p:nvSpPr>
        <p:spPr/>
        <p:txBody>
          <a:bodyPr>
            <a:noAutofit/>
          </a:bodyPr>
          <a:lstStyle/>
          <a:p>
            <a:pPr marL="685800" indent="-685800">
              <a:buFont typeface="Arial" panose="020B0604020202020204" pitchFamily="34" charset="0"/>
              <a:buChar char="•"/>
            </a:pPr>
            <a:r>
              <a:rPr lang="it-IT" sz="4800" dirty="0"/>
              <a:t>Political Leadership and Self- Representation</a:t>
            </a:r>
          </a:p>
          <a:p>
            <a:pPr marL="685800" indent="-685800">
              <a:buFont typeface="Arial" panose="020B0604020202020204" pitchFamily="34" charset="0"/>
              <a:buChar char="•"/>
            </a:pPr>
            <a:r>
              <a:rPr lang="it-IT" sz="4800" dirty="0"/>
              <a:t>Participation in Public Life </a:t>
            </a:r>
          </a:p>
          <a:p>
            <a:pPr marL="685800" indent="-685800">
              <a:buFont typeface="Arial" panose="020B0604020202020204" pitchFamily="34" charset="0"/>
              <a:buChar char="•"/>
            </a:pPr>
            <a:r>
              <a:rPr lang="it-IT" sz="4800" dirty="0"/>
              <a:t>Voting Policies and Procedures</a:t>
            </a:r>
          </a:p>
          <a:p>
            <a:pPr marL="685800" indent="-685800">
              <a:buFont typeface="Arial" panose="020B0604020202020204" pitchFamily="34" charset="0"/>
              <a:buChar char="•"/>
            </a:pPr>
            <a:r>
              <a:rPr lang="it-IT" sz="4800" dirty="0"/>
              <a:t>Voter and Civic Education</a:t>
            </a:r>
          </a:p>
          <a:p>
            <a:pPr marL="685800" indent="-685800">
              <a:buFont typeface="Arial" panose="020B0604020202020204" pitchFamily="34" charset="0"/>
              <a:buChar char="•"/>
            </a:pPr>
            <a:r>
              <a:rPr lang="it-IT" sz="4800" dirty="0"/>
              <a:t>Access to Justice</a:t>
            </a:r>
          </a:p>
          <a:p>
            <a:pPr marL="685800" indent="-685800">
              <a:buFont typeface="Arial" panose="020B0604020202020204" pitchFamily="34" charset="0"/>
              <a:buChar char="•"/>
            </a:pPr>
            <a:endParaRPr lang="en-GB" sz="4800" dirty="0"/>
          </a:p>
        </p:txBody>
      </p:sp>
      <p:sp>
        <p:nvSpPr>
          <p:cNvPr id="2" name="Title 1">
            <a:extLst>
              <a:ext uri="{FF2B5EF4-FFF2-40B4-BE49-F238E27FC236}">
                <a16:creationId xmlns:a16="http://schemas.microsoft.com/office/drawing/2014/main" id="{FBDD04F2-5C46-6446-DE3D-BE64464AC501}"/>
              </a:ext>
            </a:extLst>
          </p:cNvPr>
          <p:cNvSpPr txBox="1">
            <a:spLocks/>
          </p:cNvSpPr>
          <p:nvPr/>
        </p:nvSpPr>
        <p:spPr>
          <a:xfrm>
            <a:off x="16208076" y="17034"/>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429772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B09B99-E103-42C8-AE0D-BDCC0BFB5F16}"/>
              </a:ext>
            </a:extLst>
          </p:cNvPr>
          <p:cNvSpPr>
            <a:spLocks noGrp="1"/>
          </p:cNvSpPr>
          <p:nvPr>
            <p:ph type="title"/>
          </p:nvPr>
        </p:nvSpPr>
        <p:spPr>
          <a:xfrm>
            <a:off x="701040" y="547688"/>
            <a:ext cx="15739110" cy="2057400"/>
          </a:xfrm>
        </p:spPr>
        <p:txBody>
          <a:bodyPr>
            <a:normAutofit fontScale="90000"/>
          </a:bodyPr>
          <a:lstStyle/>
          <a:p>
            <a:r>
              <a:rPr lang="en-GB" b="0" dirty="0"/>
              <a:t>INFORMATION &amp; COMMUNICATION TECHNOLOGY (ICT) TOPICS</a:t>
            </a:r>
            <a:endParaRPr lang="en-GB" sz="5850" b="0" dirty="0"/>
          </a:p>
        </p:txBody>
      </p:sp>
      <p:sp>
        <p:nvSpPr>
          <p:cNvPr id="10" name="Content Placeholder 9">
            <a:extLst>
              <a:ext uri="{FF2B5EF4-FFF2-40B4-BE49-F238E27FC236}">
                <a16:creationId xmlns:a16="http://schemas.microsoft.com/office/drawing/2014/main" id="{25D97C45-D389-4EA7-B193-E47ECE6D73B1}"/>
              </a:ext>
            </a:extLst>
          </p:cNvPr>
          <p:cNvSpPr>
            <a:spLocks noGrp="1"/>
          </p:cNvSpPr>
          <p:nvPr>
            <p:ph idx="1"/>
          </p:nvPr>
        </p:nvSpPr>
        <p:spPr>
          <a:xfrm>
            <a:off x="701040" y="3058478"/>
            <a:ext cx="11734800" cy="7228523"/>
          </a:xfrm>
        </p:spPr>
        <p:txBody>
          <a:bodyPr>
            <a:normAutofit/>
          </a:bodyPr>
          <a:lstStyle/>
          <a:p>
            <a:r>
              <a:rPr lang="en-US" sz="4800" dirty="0">
                <a:latin typeface="Roboto" panose="02000000000000000000" pitchFamily="2" charset="0"/>
                <a:ea typeface="Roboto" panose="02000000000000000000" pitchFamily="2" charset="0"/>
              </a:rPr>
              <a:t>ICT nominations do not have to relate to the other topics</a:t>
            </a:r>
            <a:r>
              <a:rPr lang="en-US" sz="4800" dirty="0"/>
              <a:t>, and encompass 12 themes, including</a:t>
            </a:r>
            <a:r>
              <a:rPr lang="en-US" sz="4800" dirty="0">
                <a:latin typeface="Roboto" panose="02000000000000000000" pitchFamily="2" charset="0"/>
                <a:ea typeface="Roboto" panose="02000000000000000000" pitchFamily="2" charset="0"/>
              </a:rPr>
              <a:t>:</a:t>
            </a:r>
          </a:p>
          <a:p>
            <a:pPr marL="685800" indent="-685800">
              <a:buFont typeface="Arial" panose="020B0604020202020204" pitchFamily="34" charset="0"/>
              <a:buChar char="•"/>
            </a:pPr>
            <a:r>
              <a:rPr lang="en-GB" sz="4800" dirty="0">
                <a:latin typeface="Roboto" panose="02000000000000000000" pitchFamily="2" charset="0"/>
                <a:ea typeface="Roboto" panose="02000000000000000000" pitchFamily="2" charset="0"/>
              </a:rPr>
              <a:t>Orientation Systems</a:t>
            </a:r>
          </a:p>
          <a:p>
            <a:pPr marL="685800" indent="-685800">
              <a:buFont typeface="Arial" panose="020B0604020202020204" pitchFamily="34" charset="0"/>
              <a:buChar char="•"/>
            </a:pPr>
            <a:r>
              <a:rPr lang="en-GB" sz="4800" dirty="0"/>
              <a:t>Supported Communication</a:t>
            </a:r>
            <a:endParaRPr lang="en-GB" sz="4800" dirty="0">
              <a:latin typeface="Roboto" panose="02000000000000000000" pitchFamily="2" charset="0"/>
              <a:ea typeface="Roboto" panose="02000000000000000000" pitchFamily="2" charset="0"/>
            </a:endParaRPr>
          </a:p>
          <a:p>
            <a:pPr marL="685800" indent="-685800">
              <a:buFont typeface="Arial" panose="020B0604020202020204" pitchFamily="34" charset="0"/>
              <a:buChar char="•"/>
            </a:pPr>
            <a:r>
              <a:rPr lang="en-GB" sz="4800" dirty="0">
                <a:latin typeface="Roboto" panose="02000000000000000000" pitchFamily="2" charset="0"/>
                <a:ea typeface="Roboto" panose="02000000000000000000" pitchFamily="2" charset="0"/>
              </a:rPr>
              <a:t>Mobile Services and Smartphone Apps</a:t>
            </a:r>
            <a:endParaRPr lang="en-GB" sz="4800" dirty="0"/>
          </a:p>
          <a:p>
            <a:pPr marL="685800" indent="-685800">
              <a:buFont typeface="Arial" panose="020B0604020202020204" pitchFamily="34" charset="0"/>
              <a:buChar char="•"/>
            </a:pPr>
            <a:r>
              <a:rPr lang="en-GB" sz="4800" dirty="0"/>
              <a:t>E-Libraries and experts platforms</a:t>
            </a:r>
          </a:p>
          <a:p>
            <a:pPr marL="685800" indent="-685800">
              <a:buFont typeface="Arial" panose="020B0604020202020204" pitchFamily="34" charset="0"/>
              <a:buChar char="•"/>
            </a:pPr>
            <a:r>
              <a:rPr lang="en-GB" sz="4800" dirty="0"/>
              <a:t>Digital literacy for all</a:t>
            </a:r>
          </a:p>
          <a:p>
            <a:pPr marL="685800" indent="-685800">
              <a:buFont typeface="Arial" panose="020B0604020202020204" pitchFamily="34" charset="0"/>
              <a:buChar char="•"/>
            </a:pPr>
            <a:endParaRPr lang="en-GB" sz="4800" dirty="0">
              <a:solidFill>
                <a:schemeClr val="tx1"/>
              </a:solidFill>
            </a:endParaRPr>
          </a:p>
          <a:p>
            <a:endParaRPr lang="en-GB" sz="3600" dirty="0"/>
          </a:p>
          <a:p>
            <a:endParaRPr lang="en-GB" sz="3600" dirty="0"/>
          </a:p>
        </p:txBody>
      </p:sp>
      <p:sp>
        <p:nvSpPr>
          <p:cNvPr id="11" name="Title 1">
            <a:extLst>
              <a:ext uri="{FF2B5EF4-FFF2-40B4-BE49-F238E27FC236}">
                <a16:creationId xmlns:a16="http://schemas.microsoft.com/office/drawing/2014/main" id="{60D80F1E-143C-283E-323F-34A63700459D}"/>
              </a:ext>
            </a:extLst>
          </p:cNvPr>
          <p:cNvSpPr txBox="1">
            <a:spLocks/>
          </p:cNvSpPr>
          <p:nvPr/>
        </p:nvSpPr>
        <p:spPr>
          <a:xfrm>
            <a:off x="16208076" y="0"/>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Tree>
    <p:extLst>
      <p:ext uri="{BB962C8B-B14F-4D97-AF65-F5344CB8AC3E}">
        <p14:creationId xmlns:p14="http://schemas.microsoft.com/office/powerpoint/2010/main" val="3261734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FEC9B-AF85-3309-C815-21AB53E18297}"/>
              </a:ext>
            </a:extLst>
          </p:cNvPr>
          <p:cNvSpPr>
            <a:spLocks noGrp="1"/>
          </p:cNvSpPr>
          <p:nvPr>
            <p:ph type="title"/>
          </p:nvPr>
        </p:nvSpPr>
        <p:spPr/>
        <p:txBody>
          <a:bodyPr/>
          <a:lstStyle/>
          <a:p>
            <a:r>
              <a:rPr lang="en-US" dirty="0"/>
              <a:t>SELECT AND AWARD</a:t>
            </a:r>
            <a:endParaRPr lang="en-GB" dirty="0"/>
          </a:p>
        </p:txBody>
      </p:sp>
      <p:sp>
        <p:nvSpPr>
          <p:cNvPr id="3" name="Content Placeholder 2">
            <a:extLst>
              <a:ext uri="{FF2B5EF4-FFF2-40B4-BE49-F238E27FC236}">
                <a16:creationId xmlns:a16="http://schemas.microsoft.com/office/drawing/2014/main" id="{AB28A664-2DC7-B72F-FA67-CA0C839B303F}"/>
              </a:ext>
            </a:extLst>
          </p:cNvPr>
          <p:cNvSpPr>
            <a:spLocks noGrp="1"/>
          </p:cNvSpPr>
          <p:nvPr>
            <p:ph idx="1"/>
          </p:nvPr>
        </p:nvSpPr>
        <p:spPr>
          <a:xfrm>
            <a:off x="715229" y="2603897"/>
            <a:ext cx="12034418" cy="6155640"/>
          </a:xfrm>
        </p:spPr>
        <p:txBody>
          <a:bodyPr>
            <a:normAutofit lnSpcReduction="10000"/>
          </a:bodyPr>
          <a:lstStyle/>
          <a:p>
            <a:pPr>
              <a:lnSpc>
                <a:spcPct val="110000"/>
              </a:lnSpc>
              <a:spcAft>
                <a:spcPts val="900"/>
              </a:spcAft>
            </a:pPr>
            <a:r>
              <a:rPr lang="en-US" sz="4800" dirty="0"/>
              <a:t>#ZeroCall: Global call for nominations</a:t>
            </a:r>
          </a:p>
          <a:p>
            <a:pPr>
              <a:lnSpc>
                <a:spcPct val="110000"/>
              </a:lnSpc>
              <a:spcAft>
                <a:spcPts val="900"/>
              </a:spcAft>
            </a:pPr>
            <a:r>
              <a:rPr lang="en-US" sz="4800" dirty="0"/>
              <a:t>Screening against formal criteria and proof of concept</a:t>
            </a:r>
          </a:p>
          <a:p>
            <a:pPr>
              <a:lnSpc>
                <a:spcPct val="110000"/>
              </a:lnSpc>
              <a:spcAft>
                <a:spcPts val="900"/>
              </a:spcAft>
            </a:pPr>
            <a:r>
              <a:rPr lang="en-US" sz="4800" dirty="0"/>
              <a:t>Extensive peer reviewing through the Zero Project Network</a:t>
            </a:r>
          </a:p>
          <a:p>
            <a:pPr>
              <a:lnSpc>
                <a:spcPct val="110000"/>
              </a:lnSpc>
              <a:spcAft>
                <a:spcPts val="900"/>
              </a:spcAft>
            </a:pPr>
            <a:r>
              <a:rPr lang="en-US" sz="4800" dirty="0"/>
              <a:t>150 nominations Shortlisted, 75 Selected through global voting process</a:t>
            </a:r>
          </a:p>
        </p:txBody>
      </p:sp>
    </p:spTree>
    <p:extLst>
      <p:ext uri="{BB962C8B-B14F-4D97-AF65-F5344CB8AC3E}">
        <p14:creationId xmlns:p14="http://schemas.microsoft.com/office/powerpoint/2010/main" val="3725945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75644" y="-3492386"/>
            <a:ext cx="12737985" cy="12750686"/>
            <a:chOff x="0" y="0"/>
            <a:chExt cx="16983979" cy="17000914"/>
          </a:xfrm>
        </p:grpSpPr>
        <p:grpSp>
          <p:nvGrpSpPr>
            <p:cNvPr id="3" name="Group 3"/>
            <p:cNvGrpSpPr>
              <a:grpSpLocks noChangeAspect="1"/>
            </p:cNvGrpSpPr>
            <p:nvPr/>
          </p:nvGrpSpPr>
          <p:grpSpPr>
            <a:xfrm rot="-953645">
              <a:off x="1954665" y="1584102"/>
              <a:ext cx="13445451" cy="13443918"/>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5" name="Group 5"/>
            <p:cNvGrpSpPr>
              <a:grpSpLocks noChangeAspect="1"/>
            </p:cNvGrpSpPr>
            <p:nvPr/>
          </p:nvGrpSpPr>
          <p:grpSpPr>
            <a:xfrm rot="-6337366">
              <a:off x="1472968" y="2849515"/>
              <a:ext cx="12678431" cy="12678431"/>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nvGrpSpPr>
            <p:cNvPr id="7" name="Group 7"/>
            <p:cNvGrpSpPr>
              <a:grpSpLocks noChangeAspect="1"/>
            </p:cNvGrpSpPr>
            <p:nvPr/>
          </p:nvGrpSpPr>
          <p:grpSpPr>
            <a:xfrm>
              <a:off x="2602063" y="3494480"/>
              <a:ext cx="10420241" cy="1067392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18449" r="-34912"/>
                </a:stretch>
              </a:blipFill>
              <a:ln>
                <a:noFill/>
              </a:ln>
            </p:spPr>
          </p:sp>
        </p:grpSp>
      </p:grpSp>
      <p:sp>
        <p:nvSpPr>
          <p:cNvPr id="9" name="TextBox 9"/>
          <p:cNvSpPr txBox="1"/>
          <p:nvPr/>
        </p:nvSpPr>
        <p:spPr>
          <a:xfrm>
            <a:off x="12332161" y="9203769"/>
            <a:ext cx="3821058" cy="583493"/>
          </a:xfrm>
          <a:prstGeom prst="rect">
            <a:avLst/>
          </a:prstGeom>
        </p:spPr>
        <p:txBody>
          <a:bodyPr wrap="square" lIns="0" tIns="0" rIns="0" bIns="0" rtlCol="0" anchor="t">
            <a:spAutoFit/>
          </a:bodyPr>
          <a:lstStyle/>
          <a:p>
            <a:pPr algn="ctr">
              <a:lnSpc>
                <a:spcPts val="4899"/>
              </a:lnSpc>
            </a:pPr>
            <a:r>
              <a:rPr lang="en-US" sz="3499" dirty="0">
                <a:solidFill>
                  <a:srgbClr val="015C60"/>
                </a:solidFill>
                <a:latin typeface="Roboto Condensed"/>
              </a:rPr>
              <a:t>#FamilyCentredECI</a:t>
            </a:r>
          </a:p>
        </p:txBody>
      </p:sp>
      <p:grpSp>
        <p:nvGrpSpPr>
          <p:cNvPr id="10" name="Group 10"/>
          <p:cNvGrpSpPr/>
          <p:nvPr/>
        </p:nvGrpSpPr>
        <p:grpSpPr>
          <a:xfrm>
            <a:off x="364169" y="9057991"/>
            <a:ext cx="8779831" cy="1039774"/>
            <a:chOff x="0" y="0"/>
            <a:chExt cx="11706442" cy="1386365"/>
          </a:xfrm>
        </p:grpSpPr>
        <p:pic>
          <p:nvPicPr>
            <p:cNvPr id="11" name="Picture 11"/>
            <p:cNvPicPr>
              <a:picLocks noChangeAspect="1"/>
            </p:cNvPicPr>
            <p:nvPr/>
          </p:nvPicPr>
          <p:blipFill>
            <a:blip r:embed="rId3"/>
            <a:srcRect/>
            <a:stretch>
              <a:fillRect/>
            </a:stretch>
          </p:blipFill>
          <p:spPr>
            <a:xfrm>
              <a:off x="0" y="242200"/>
              <a:ext cx="1466611" cy="901965"/>
            </a:xfrm>
            <a:prstGeom prst="rect">
              <a:avLst/>
            </a:prstGeom>
          </p:spPr>
        </p:pic>
        <p:pic>
          <p:nvPicPr>
            <p:cNvPr id="12" name="Picture 12"/>
            <p:cNvPicPr>
              <a:picLocks noChangeAspect="1"/>
            </p:cNvPicPr>
            <p:nvPr/>
          </p:nvPicPr>
          <p:blipFill>
            <a:blip r:embed="rId4"/>
            <a:srcRect l="25167" t="26606" r="30815" b="38289"/>
            <a:stretch>
              <a:fillRect/>
            </a:stretch>
          </p:blipFill>
          <p:spPr>
            <a:xfrm>
              <a:off x="3318151" y="5559"/>
              <a:ext cx="1224348" cy="1380805"/>
            </a:xfrm>
            <a:prstGeom prst="rect">
              <a:avLst/>
            </a:prstGeom>
          </p:spPr>
        </p:pic>
        <p:pic>
          <p:nvPicPr>
            <p:cNvPr id="13" name="Picture 13"/>
            <p:cNvPicPr>
              <a:picLocks noChangeAspect="1"/>
            </p:cNvPicPr>
            <p:nvPr/>
          </p:nvPicPr>
          <p:blipFill>
            <a:blip r:embed="rId5"/>
            <a:srcRect/>
            <a:stretch>
              <a:fillRect/>
            </a:stretch>
          </p:blipFill>
          <p:spPr>
            <a:xfrm>
              <a:off x="1466611" y="0"/>
              <a:ext cx="1851541" cy="1314594"/>
            </a:xfrm>
            <a:prstGeom prst="rect">
              <a:avLst/>
            </a:prstGeom>
          </p:spPr>
        </p:pic>
        <p:pic>
          <p:nvPicPr>
            <p:cNvPr id="14" name="Picture 14"/>
            <p:cNvPicPr>
              <a:picLocks noChangeAspect="1"/>
            </p:cNvPicPr>
            <p:nvPr/>
          </p:nvPicPr>
          <p:blipFill>
            <a:blip r:embed="rId6"/>
            <a:srcRect/>
            <a:stretch>
              <a:fillRect/>
            </a:stretch>
          </p:blipFill>
          <p:spPr>
            <a:xfrm>
              <a:off x="4770610" y="215836"/>
              <a:ext cx="1045431" cy="1011707"/>
            </a:xfrm>
            <a:prstGeom prst="rect">
              <a:avLst/>
            </a:prstGeom>
          </p:spPr>
        </p:pic>
        <p:pic>
          <p:nvPicPr>
            <p:cNvPr id="15" name="Picture 15"/>
            <p:cNvPicPr>
              <a:picLocks noChangeAspect="1"/>
            </p:cNvPicPr>
            <p:nvPr/>
          </p:nvPicPr>
          <p:blipFill>
            <a:blip r:embed="rId7"/>
            <a:srcRect/>
            <a:stretch>
              <a:fillRect/>
            </a:stretch>
          </p:blipFill>
          <p:spPr>
            <a:xfrm>
              <a:off x="6160542" y="471783"/>
              <a:ext cx="1326274" cy="697745"/>
            </a:xfrm>
            <a:prstGeom prst="rect">
              <a:avLst/>
            </a:prstGeom>
          </p:spPr>
        </p:pic>
        <p:pic>
          <p:nvPicPr>
            <p:cNvPr id="16" name="Picture 16"/>
            <p:cNvPicPr>
              <a:picLocks noChangeAspect="1"/>
            </p:cNvPicPr>
            <p:nvPr/>
          </p:nvPicPr>
          <p:blipFill>
            <a:blip r:embed="rId8"/>
            <a:srcRect/>
            <a:stretch>
              <a:fillRect/>
            </a:stretch>
          </p:blipFill>
          <p:spPr>
            <a:xfrm>
              <a:off x="7831316" y="413767"/>
              <a:ext cx="3875126" cy="813776"/>
            </a:xfrm>
            <a:prstGeom prst="rect">
              <a:avLst/>
            </a:prstGeom>
          </p:spPr>
        </p:pic>
      </p:grpSp>
      <p:pic>
        <p:nvPicPr>
          <p:cNvPr id="17" name="Picture 17"/>
          <p:cNvPicPr>
            <a:picLocks noChangeAspect="1"/>
          </p:cNvPicPr>
          <p:nvPr/>
        </p:nvPicPr>
        <p:blipFill>
          <a:blip r:embed="rId9"/>
          <a:srcRect l="12705" t="37209" r="7260" b="39371"/>
          <a:stretch>
            <a:fillRect/>
          </a:stretch>
        </p:blipFill>
        <p:spPr>
          <a:xfrm>
            <a:off x="414247" y="476816"/>
            <a:ext cx="6088433" cy="1781523"/>
          </a:xfrm>
          <a:prstGeom prst="rect">
            <a:avLst/>
          </a:prstGeom>
        </p:spPr>
      </p:pic>
      <p:sp>
        <p:nvSpPr>
          <p:cNvPr id="18" name="TextBox 18"/>
          <p:cNvSpPr txBox="1"/>
          <p:nvPr/>
        </p:nvSpPr>
        <p:spPr>
          <a:xfrm>
            <a:off x="604192" y="2439989"/>
            <a:ext cx="10934289" cy="2852832"/>
          </a:xfrm>
          <a:prstGeom prst="rect">
            <a:avLst/>
          </a:prstGeom>
        </p:spPr>
        <p:txBody>
          <a:bodyPr wrap="square" lIns="0" tIns="0" rIns="0" bIns="0" rtlCol="0" anchor="t">
            <a:spAutoFit/>
          </a:bodyPr>
          <a:lstStyle/>
          <a:p>
            <a:pPr>
              <a:lnSpc>
                <a:spcPts val="11502"/>
              </a:lnSpc>
            </a:pPr>
            <a:r>
              <a:rPr lang="en-US" sz="8216" dirty="0">
                <a:solidFill>
                  <a:srgbClr val="015C60"/>
                </a:solidFill>
                <a:latin typeface="Open Sans Bold Bold"/>
              </a:rPr>
              <a:t>Innovative Practices in ECI</a:t>
            </a:r>
          </a:p>
        </p:txBody>
      </p:sp>
      <p:sp>
        <p:nvSpPr>
          <p:cNvPr id="19" name="TextBox 19"/>
          <p:cNvSpPr txBox="1"/>
          <p:nvPr/>
        </p:nvSpPr>
        <p:spPr>
          <a:xfrm flipH="1">
            <a:off x="762000" y="5648129"/>
            <a:ext cx="6863373" cy="1903470"/>
          </a:xfrm>
          <a:prstGeom prst="rect">
            <a:avLst/>
          </a:prstGeom>
        </p:spPr>
        <p:txBody>
          <a:bodyPr wrap="square" lIns="0" tIns="0" rIns="0" bIns="0" rtlCol="0" anchor="t">
            <a:spAutoFit/>
          </a:bodyPr>
          <a:lstStyle/>
          <a:p>
            <a:pPr>
              <a:lnSpc>
                <a:spcPts val="7419"/>
              </a:lnSpc>
            </a:pPr>
            <a:r>
              <a:rPr lang="en-US" sz="5299" dirty="0">
                <a:solidFill>
                  <a:srgbClr val="015C60"/>
                </a:solidFill>
                <a:latin typeface="Open Sans"/>
              </a:rPr>
              <a:t>Wilfried Kainz</a:t>
            </a:r>
          </a:p>
          <a:p>
            <a:pPr algn="ctr">
              <a:lnSpc>
                <a:spcPts val="8119"/>
              </a:lnSpc>
            </a:pPr>
            <a:endParaRPr lang="en-US" sz="5299" dirty="0">
              <a:solidFill>
                <a:srgbClr val="015C60"/>
              </a:solidFill>
              <a:latin typeface="Open Sans"/>
            </a:endParaRPr>
          </a:p>
        </p:txBody>
      </p:sp>
      <p:pic>
        <p:nvPicPr>
          <p:cNvPr id="22" name="Grafik 21" descr="Ein Bild, das Text, Schrift, Grafiken, Logo enthält.&#10;&#10;Automatisch generierte Beschreibung">
            <a:extLst>
              <a:ext uri="{FF2B5EF4-FFF2-40B4-BE49-F238E27FC236}">
                <a16:creationId xmlns:a16="http://schemas.microsoft.com/office/drawing/2014/main" id="{7C77B2B1-C36A-D3D3-F90F-361BCBE755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9820" y="7074138"/>
            <a:ext cx="6962437" cy="131822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Greek Pillar outline">
            <a:extLst>
              <a:ext uri="{FF2B5EF4-FFF2-40B4-BE49-F238E27FC236}">
                <a16:creationId xmlns:a16="http://schemas.microsoft.com/office/drawing/2014/main" id="{375377E8-56C9-6A64-0F73-6CE357D835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865" y="4430048"/>
            <a:ext cx="6526161" cy="6526161"/>
          </a:xfrm>
          <a:prstGeom prst="rect">
            <a:avLst/>
          </a:prstGeom>
        </p:spPr>
      </p:pic>
      <p:pic>
        <p:nvPicPr>
          <p:cNvPr id="8" name="Graphic 7" descr="Greek Pillar outline">
            <a:extLst>
              <a:ext uri="{FF2B5EF4-FFF2-40B4-BE49-F238E27FC236}">
                <a16:creationId xmlns:a16="http://schemas.microsoft.com/office/drawing/2014/main" id="{048440FA-66A9-04C7-6903-995E435EC3B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80920" y="4430048"/>
            <a:ext cx="6526161" cy="6526161"/>
          </a:xfrm>
          <a:prstGeom prst="rect">
            <a:avLst/>
          </a:prstGeom>
        </p:spPr>
      </p:pic>
      <p:pic>
        <p:nvPicPr>
          <p:cNvPr id="9" name="Graphic 8" descr="Greek Pillar outline">
            <a:extLst>
              <a:ext uri="{FF2B5EF4-FFF2-40B4-BE49-F238E27FC236}">
                <a16:creationId xmlns:a16="http://schemas.microsoft.com/office/drawing/2014/main" id="{E4BF8C72-0632-5553-2E65-E684E3CC6F3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665974" y="4430048"/>
            <a:ext cx="6526161" cy="6526161"/>
          </a:xfrm>
          <a:prstGeom prst="rect">
            <a:avLst/>
          </a:prstGeom>
        </p:spPr>
      </p:pic>
      <p:sp>
        <p:nvSpPr>
          <p:cNvPr id="6" name="Title 3">
            <a:extLst>
              <a:ext uri="{FF2B5EF4-FFF2-40B4-BE49-F238E27FC236}">
                <a16:creationId xmlns:a16="http://schemas.microsoft.com/office/drawing/2014/main" id="{DED3EB64-F2FD-39AB-D890-D8F24671E788}"/>
              </a:ext>
            </a:extLst>
          </p:cNvPr>
          <p:cNvSpPr txBox="1">
            <a:spLocks/>
          </p:cNvSpPr>
          <p:nvPr/>
        </p:nvSpPr>
        <p:spPr>
          <a:xfrm>
            <a:off x="7197234" y="3160972"/>
            <a:ext cx="3931365" cy="1988345"/>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rgbClr val="2B882E"/>
                </a:solidFill>
                <a:latin typeface="Roboto Condensed" panose="02000000000000000000" pitchFamily="2" charset="0"/>
                <a:ea typeface="Roboto Condensed" panose="02000000000000000000" pitchFamily="2" charset="0"/>
                <a:cs typeface="+mj-cs"/>
              </a:defRPr>
            </a:lvl1pPr>
          </a:lstStyle>
          <a:p>
            <a:pPr algn="ctr"/>
            <a:r>
              <a:rPr lang="it-IT" sz="6600" cap="all" dirty="0">
                <a:solidFill>
                  <a:schemeClr val="tx1"/>
                </a:solidFill>
              </a:rPr>
              <a:t>Impact</a:t>
            </a:r>
            <a:endParaRPr lang="en-GB" sz="7200" cap="all" dirty="0">
              <a:solidFill>
                <a:schemeClr val="tx1"/>
              </a:solidFill>
            </a:endParaRPr>
          </a:p>
        </p:txBody>
      </p:sp>
      <p:sp>
        <p:nvSpPr>
          <p:cNvPr id="10" name="Title 3">
            <a:extLst>
              <a:ext uri="{FF2B5EF4-FFF2-40B4-BE49-F238E27FC236}">
                <a16:creationId xmlns:a16="http://schemas.microsoft.com/office/drawing/2014/main" id="{216F6858-4532-82AF-D168-9DEC7321B212}"/>
              </a:ext>
            </a:extLst>
          </p:cNvPr>
          <p:cNvSpPr txBox="1">
            <a:spLocks/>
          </p:cNvSpPr>
          <p:nvPr/>
        </p:nvSpPr>
        <p:spPr>
          <a:xfrm>
            <a:off x="12233134" y="3489139"/>
            <a:ext cx="5391842" cy="1268159"/>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rgbClr val="2B882E"/>
                </a:solidFill>
                <a:latin typeface="Roboto Condensed" panose="02000000000000000000" pitchFamily="2" charset="0"/>
                <a:ea typeface="Roboto Condensed" panose="02000000000000000000" pitchFamily="2" charset="0"/>
                <a:cs typeface="+mj-cs"/>
              </a:defRPr>
            </a:lvl1pPr>
          </a:lstStyle>
          <a:p>
            <a:pPr algn="ctr"/>
            <a:r>
              <a:rPr lang="it-IT" sz="6600" cap="all" dirty="0">
                <a:solidFill>
                  <a:schemeClr val="tx1"/>
                </a:solidFill>
              </a:rPr>
              <a:t>Scalability</a:t>
            </a:r>
            <a:endParaRPr lang="en-GB" sz="7200" cap="all" dirty="0">
              <a:solidFill>
                <a:schemeClr val="tx1"/>
              </a:solidFill>
            </a:endParaRPr>
          </a:p>
        </p:txBody>
      </p:sp>
      <p:sp>
        <p:nvSpPr>
          <p:cNvPr id="19" name="Title 3">
            <a:extLst>
              <a:ext uri="{FF2B5EF4-FFF2-40B4-BE49-F238E27FC236}">
                <a16:creationId xmlns:a16="http://schemas.microsoft.com/office/drawing/2014/main" id="{D5298439-6F1C-A993-29DF-14FFFD0736C3}"/>
              </a:ext>
            </a:extLst>
          </p:cNvPr>
          <p:cNvSpPr txBox="1">
            <a:spLocks/>
          </p:cNvSpPr>
          <p:nvPr/>
        </p:nvSpPr>
        <p:spPr>
          <a:xfrm>
            <a:off x="1026338" y="3280625"/>
            <a:ext cx="4892415" cy="1749041"/>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rgbClr val="2B882E"/>
                </a:solidFill>
                <a:latin typeface="Roboto Condensed" panose="02000000000000000000" pitchFamily="2" charset="0"/>
                <a:ea typeface="Roboto Condensed" panose="02000000000000000000" pitchFamily="2" charset="0"/>
                <a:cs typeface="+mj-cs"/>
              </a:defRPr>
            </a:lvl1pPr>
          </a:lstStyle>
          <a:p>
            <a:pPr algn="ctr"/>
            <a:r>
              <a:rPr lang="it-IT" sz="6600" cap="all" dirty="0">
                <a:solidFill>
                  <a:schemeClr val="tx1"/>
                </a:solidFill>
              </a:rPr>
              <a:t>Innovation</a:t>
            </a:r>
            <a:endParaRPr lang="en-GB" sz="7200" cap="all" dirty="0">
              <a:solidFill>
                <a:schemeClr val="tx1"/>
              </a:solidFill>
            </a:endParaRPr>
          </a:p>
        </p:txBody>
      </p:sp>
      <p:sp>
        <p:nvSpPr>
          <p:cNvPr id="12" name="Title 1" descr="Green arrow pointing left with text &quot;Select&quot;">
            <a:extLst>
              <a:ext uri="{FF2B5EF4-FFF2-40B4-BE49-F238E27FC236}">
                <a16:creationId xmlns:a16="http://schemas.microsoft.com/office/drawing/2014/main" id="{0E863B43-D480-43FE-E8B7-E8A3F3E4B318}"/>
              </a:ext>
            </a:extLst>
          </p:cNvPr>
          <p:cNvSpPr txBox="1">
            <a:spLocks/>
          </p:cNvSpPr>
          <p:nvPr/>
        </p:nvSpPr>
        <p:spPr>
          <a:xfrm>
            <a:off x="16571153" y="80687"/>
            <a:ext cx="1571970"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SELECT</a:t>
            </a:r>
            <a:endParaRPr lang="en-GB" sz="3000" b="0" dirty="0"/>
          </a:p>
        </p:txBody>
      </p:sp>
      <p:sp>
        <p:nvSpPr>
          <p:cNvPr id="14" name="Title 13">
            <a:extLst>
              <a:ext uri="{FF2B5EF4-FFF2-40B4-BE49-F238E27FC236}">
                <a16:creationId xmlns:a16="http://schemas.microsoft.com/office/drawing/2014/main" id="{C0817A57-4F4C-E400-0BCE-F1A6B9AB30DD}"/>
              </a:ext>
            </a:extLst>
          </p:cNvPr>
          <p:cNvSpPr>
            <a:spLocks noGrp="1"/>
          </p:cNvSpPr>
          <p:nvPr>
            <p:ph type="title"/>
          </p:nvPr>
        </p:nvSpPr>
        <p:spPr>
          <a:xfrm>
            <a:off x="771180" y="510827"/>
            <a:ext cx="15773400" cy="1988345"/>
          </a:xfrm>
        </p:spPr>
        <p:txBody>
          <a:bodyPr>
            <a:normAutofit/>
          </a:bodyPr>
          <a:lstStyle/>
          <a:p>
            <a:r>
              <a:rPr lang="it-IT" sz="8100" dirty="0"/>
              <a:t>NOMINATION CRITERIA</a:t>
            </a:r>
            <a:endParaRPr lang="en-GB" sz="8100" dirty="0"/>
          </a:p>
        </p:txBody>
      </p:sp>
    </p:spTree>
    <p:extLst>
      <p:ext uri="{BB962C8B-B14F-4D97-AF65-F5344CB8AC3E}">
        <p14:creationId xmlns:p14="http://schemas.microsoft.com/office/powerpoint/2010/main" val="3209955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6E410-AE8D-2929-76EC-079A0996C9FD}"/>
              </a:ext>
            </a:extLst>
          </p:cNvPr>
          <p:cNvSpPr>
            <a:spLocks noGrp="1"/>
          </p:cNvSpPr>
          <p:nvPr>
            <p:ph type="title"/>
          </p:nvPr>
        </p:nvSpPr>
        <p:spPr/>
        <p:txBody>
          <a:bodyPr anchor="ctr">
            <a:normAutofit/>
          </a:bodyPr>
          <a:lstStyle/>
          <a:p>
            <a:r>
              <a:rPr lang="en-US" dirty="0"/>
              <a:t>AWARDEES</a:t>
            </a:r>
            <a:endParaRPr lang="en-GB" dirty="0"/>
          </a:p>
        </p:txBody>
      </p:sp>
      <p:sp>
        <p:nvSpPr>
          <p:cNvPr id="13" name="Content Placeholder 12">
            <a:extLst>
              <a:ext uri="{FF2B5EF4-FFF2-40B4-BE49-F238E27FC236}">
                <a16:creationId xmlns:a16="http://schemas.microsoft.com/office/drawing/2014/main" id="{EE7B4BD6-6389-D3FF-1773-1E096688D121}"/>
              </a:ext>
            </a:extLst>
          </p:cNvPr>
          <p:cNvSpPr txBox="1">
            <a:spLocks noGrp="1"/>
          </p:cNvSpPr>
          <p:nvPr>
            <p:ph idx="1"/>
          </p:nvPr>
        </p:nvSpPr>
        <p:spPr>
          <a:xfrm>
            <a:off x="715229" y="2603897"/>
            <a:ext cx="15643959" cy="6178614"/>
          </a:xfrm>
          <a:prstGeom prst="rect">
            <a:avLst/>
          </a:prstGeom>
          <a:noFill/>
        </p:spPr>
        <p:txBody>
          <a:bodyPr wrap="square" rtlCol="0">
            <a:spAutoFit/>
          </a:bodyPr>
          <a:lstStyle/>
          <a:p>
            <a:pPr marL="685800" indent="-685800"/>
            <a:r>
              <a:rPr lang="en-US" sz="3600" dirty="0"/>
              <a:t>Zero Project Awardees are the most outstanding innovations from the Zero Project Shortlist</a:t>
            </a:r>
          </a:p>
          <a:p>
            <a:pPr marL="685800" indent="-685800"/>
            <a:r>
              <a:rPr lang="en-US" sz="3600" dirty="0"/>
              <a:t>Promotion through Zero Project Network and social media platforms</a:t>
            </a:r>
          </a:p>
          <a:p>
            <a:pPr marL="685800" indent="-685800"/>
            <a:r>
              <a:rPr lang="en-US" sz="3600" dirty="0"/>
              <a:t>International recognition of Zero Project increases the national and international standing of Awardees</a:t>
            </a:r>
          </a:p>
          <a:p>
            <a:pPr marL="685800" indent="-685800"/>
            <a:r>
              <a:rPr lang="en-US" sz="3600" dirty="0"/>
              <a:t>Zero Project Awardee Factsheets added to the Zero Project Database and published in the Zero Project Report</a:t>
            </a:r>
          </a:p>
          <a:p>
            <a:pPr marL="685800" indent="-685800"/>
            <a:r>
              <a:rPr lang="en-US" sz="3600" dirty="0"/>
              <a:t>Announced on the International Day of Persons with Disabilities, December 3rd</a:t>
            </a:r>
          </a:p>
          <a:p>
            <a:pPr marL="685800" indent="-685800"/>
            <a:r>
              <a:rPr lang="en-US" sz="3600" dirty="0"/>
              <a:t>Exclusive invitation to the Zero Project Conference</a:t>
            </a:r>
          </a:p>
          <a:p>
            <a:pPr marL="1371600" lvl="1" indent="-685800">
              <a:buFont typeface="Arial" panose="020B0604020202020204" pitchFamily="34" charset="0"/>
              <a:buChar char="•"/>
            </a:pPr>
            <a:r>
              <a:rPr lang="en-US" dirty="0"/>
              <a:t>Opportunities for matchmaking, accelerating, and global promotion</a:t>
            </a:r>
          </a:p>
        </p:txBody>
      </p:sp>
    </p:spTree>
    <p:extLst>
      <p:ext uri="{BB962C8B-B14F-4D97-AF65-F5344CB8AC3E}">
        <p14:creationId xmlns:p14="http://schemas.microsoft.com/office/powerpoint/2010/main" val="1051413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
            <a:extLst>
              <a:ext uri="{FF2B5EF4-FFF2-40B4-BE49-F238E27FC236}">
                <a16:creationId xmlns:a16="http://schemas.microsoft.com/office/drawing/2014/main" id="{1C8DD26A-E26D-E2EF-DE05-B080F178BFC2}"/>
              </a:ext>
            </a:extLst>
          </p:cNvPr>
          <p:cNvSpPr>
            <a:spLocks noGrp="1"/>
          </p:cNvSpPr>
          <p:nvPr>
            <p:ph idx="1"/>
          </p:nvPr>
        </p:nvSpPr>
        <p:spPr>
          <a:xfrm>
            <a:off x="8601855" y="2536031"/>
            <a:ext cx="9228945" cy="6815786"/>
          </a:xfrm>
        </p:spPr>
        <p:txBody>
          <a:bodyPr>
            <a:normAutofit/>
          </a:bodyPr>
          <a:lstStyle/>
          <a:p>
            <a:pPr marL="685800" indent="-685800">
              <a:buFont typeface="Arial" panose="020B0604020202020204" pitchFamily="34" charset="0"/>
              <a:buChar char="•"/>
            </a:pPr>
            <a:r>
              <a:rPr lang="en-US" sz="4800" dirty="0"/>
              <a:t>Spotlight on Awardees</a:t>
            </a:r>
          </a:p>
          <a:p>
            <a:pPr marL="685800" indent="-685800">
              <a:buFont typeface="Arial" panose="020B0604020202020204" pitchFamily="34" charset="0"/>
              <a:buChar char="•"/>
            </a:pPr>
            <a:r>
              <a:rPr lang="en-US" sz="4800" dirty="0"/>
              <a:t>Hosted at the United Nations Office in Vienna, Austria</a:t>
            </a:r>
          </a:p>
          <a:p>
            <a:pPr marL="685800" indent="-685800">
              <a:buFont typeface="Arial" panose="020B0604020202020204" pitchFamily="34" charset="0"/>
              <a:buChar char="•"/>
            </a:pPr>
            <a:r>
              <a:rPr lang="en-US" sz="4800" dirty="0">
                <a:solidFill>
                  <a:srgbClr val="2B882E"/>
                </a:solidFill>
              </a:rPr>
              <a:t>#ZeroCon22 </a:t>
            </a:r>
            <a:r>
              <a:rPr lang="en-US" sz="4800" dirty="0"/>
              <a:t>hybrid event:</a:t>
            </a:r>
          </a:p>
          <a:p>
            <a:pPr marL="1714500" lvl="1" indent="-685800"/>
            <a:r>
              <a:rPr lang="en-US" sz="4200" dirty="0">
                <a:solidFill>
                  <a:srgbClr val="2B882E"/>
                </a:solidFill>
              </a:rPr>
              <a:t>380</a:t>
            </a:r>
            <a:r>
              <a:rPr lang="en-US" sz="4200" dirty="0"/>
              <a:t> Participants</a:t>
            </a:r>
          </a:p>
          <a:p>
            <a:pPr marL="1714500" lvl="1" indent="-685800"/>
            <a:r>
              <a:rPr lang="en-US" sz="4200" dirty="0">
                <a:solidFill>
                  <a:srgbClr val="2B882E"/>
                </a:solidFill>
              </a:rPr>
              <a:t>114</a:t>
            </a:r>
            <a:r>
              <a:rPr lang="en-US" sz="4200" dirty="0"/>
              <a:t> Sessions</a:t>
            </a:r>
          </a:p>
          <a:p>
            <a:pPr marL="1714500" lvl="1" indent="-685800"/>
            <a:r>
              <a:rPr lang="en-US" sz="4200" dirty="0">
                <a:solidFill>
                  <a:srgbClr val="2B882E"/>
                </a:solidFill>
              </a:rPr>
              <a:t>200</a:t>
            </a:r>
            <a:r>
              <a:rPr lang="en-US" sz="4200" dirty="0"/>
              <a:t> Speakers</a:t>
            </a:r>
          </a:p>
          <a:p>
            <a:pPr marL="1714500" lvl="1" indent="-685800"/>
            <a:r>
              <a:rPr lang="en-US" sz="4200" dirty="0">
                <a:solidFill>
                  <a:srgbClr val="2B882E"/>
                </a:solidFill>
              </a:rPr>
              <a:t>10,600</a:t>
            </a:r>
            <a:r>
              <a:rPr lang="en-US" sz="4200" dirty="0"/>
              <a:t> Livestream Views</a:t>
            </a:r>
          </a:p>
        </p:txBody>
      </p:sp>
      <p:sp>
        <p:nvSpPr>
          <p:cNvPr id="2" name="Title 1">
            <a:extLst>
              <a:ext uri="{FF2B5EF4-FFF2-40B4-BE49-F238E27FC236}">
                <a16:creationId xmlns:a16="http://schemas.microsoft.com/office/drawing/2014/main" id="{B8146116-FE3C-E8F5-DCD6-8091F6DCA5C0}"/>
              </a:ext>
            </a:extLst>
          </p:cNvPr>
          <p:cNvSpPr>
            <a:spLocks noGrp="1"/>
          </p:cNvSpPr>
          <p:nvPr>
            <p:ph type="title"/>
          </p:nvPr>
        </p:nvSpPr>
        <p:spPr>
          <a:xfrm>
            <a:off x="704202" y="547687"/>
            <a:ext cx="16879596" cy="1988345"/>
          </a:xfrm>
        </p:spPr>
        <p:txBody>
          <a:bodyPr anchor="ctr">
            <a:normAutofit/>
          </a:bodyPr>
          <a:lstStyle/>
          <a:p>
            <a:r>
              <a:rPr lang="en-US" b="0" dirty="0"/>
              <a:t>THE ZERO PROJECT CONFERENCE</a:t>
            </a:r>
            <a:endParaRPr lang="en-GB" b="0" dirty="0"/>
          </a:p>
        </p:txBody>
      </p:sp>
      <p:sp>
        <p:nvSpPr>
          <p:cNvPr id="11" name="TextBox 10">
            <a:extLst>
              <a:ext uri="{FF2B5EF4-FFF2-40B4-BE49-F238E27FC236}">
                <a16:creationId xmlns:a16="http://schemas.microsoft.com/office/drawing/2014/main" id="{E323BF58-6259-8A35-E502-AC8577147AAD}"/>
              </a:ext>
            </a:extLst>
          </p:cNvPr>
          <p:cNvSpPr txBox="1"/>
          <p:nvPr/>
        </p:nvSpPr>
        <p:spPr>
          <a:xfrm>
            <a:off x="693176" y="8093543"/>
            <a:ext cx="7710054" cy="1131079"/>
          </a:xfrm>
          <a:prstGeom prst="rect">
            <a:avLst/>
          </a:prstGeom>
          <a:noFill/>
        </p:spPr>
        <p:txBody>
          <a:bodyPr wrap="square">
            <a:spAutoFit/>
          </a:bodyPr>
          <a:lstStyle/>
          <a:p>
            <a:r>
              <a:rPr lang="en-GB" sz="2700" dirty="0">
                <a:solidFill>
                  <a:srgbClr val="565555"/>
                </a:solidFill>
                <a:latin typeface="NeueHaasGroteskText Pro"/>
              </a:rPr>
              <a:t>Panel of Awardees and international policy makers presenting solutions at </a:t>
            </a:r>
            <a:r>
              <a:rPr lang="en-GB" sz="2700" dirty="0" err="1">
                <a:solidFill>
                  <a:srgbClr val="565555"/>
                </a:solidFill>
                <a:latin typeface="NeueHaasGroteskText Pro"/>
              </a:rPr>
              <a:t>ZeroCon</a:t>
            </a:r>
            <a:endParaRPr lang="en-GB" sz="2700" dirty="0">
              <a:solidFill>
                <a:srgbClr val="565555"/>
              </a:solidFill>
              <a:latin typeface="NeueHaasGroteskText Pro"/>
            </a:endParaRPr>
          </a:p>
          <a:p>
            <a:r>
              <a:rPr lang="en-GB" sz="1350" dirty="0">
                <a:solidFill>
                  <a:srgbClr val="565555"/>
                </a:solidFill>
                <a:latin typeface="NeueHaasGroteskText Pro"/>
              </a:rPr>
              <a:t>Credits: Zero Project/Pepo Schuster, austrofocus.at</a:t>
            </a:r>
            <a:endParaRPr lang="en-GB" sz="1350" dirty="0"/>
          </a:p>
        </p:txBody>
      </p:sp>
      <p:sp>
        <p:nvSpPr>
          <p:cNvPr id="17" name="Title 1" descr="Green arrow pointing left with text &quot;Select&quot;">
            <a:extLst>
              <a:ext uri="{FF2B5EF4-FFF2-40B4-BE49-F238E27FC236}">
                <a16:creationId xmlns:a16="http://schemas.microsoft.com/office/drawing/2014/main" id="{36C0A819-E1F4-4169-3C79-9758F5B4A42D}"/>
              </a:ext>
            </a:extLst>
          </p:cNvPr>
          <p:cNvSpPr txBox="1">
            <a:spLocks/>
          </p:cNvSpPr>
          <p:nvPr/>
        </p:nvSpPr>
        <p:spPr>
          <a:xfrm>
            <a:off x="16524179" y="-36921"/>
            <a:ext cx="1763822" cy="860280"/>
          </a:xfrm>
          <a:prstGeom prst="rect">
            <a:avLst/>
          </a:prstGeom>
        </p:spPr>
        <p:txBody>
          <a:bodyPr vert="horz" lIns="137160" tIns="68580" rIns="137160" bIns="68580" rtlCol="0" anchor="ctr">
            <a:normAutofit fontScale="92500"/>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CONNECT</a:t>
            </a:r>
            <a:endParaRPr lang="en-GB" sz="3000" b="0" dirty="0"/>
          </a:p>
        </p:txBody>
      </p:sp>
      <p:pic>
        <p:nvPicPr>
          <p:cNvPr id="4" name="Picture 3" descr="Five people sitting at a panel with name tags and microphones at the Zero Project Conference 2020&#10;">
            <a:extLst>
              <a:ext uri="{FF2B5EF4-FFF2-40B4-BE49-F238E27FC236}">
                <a16:creationId xmlns:a16="http://schemas.microsoft.com/office/drawing/2014/main" id="{E6C1E20A-803D-1ECB-63B6-96A63DCD38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834" y="2391898"/>
            <a:ext cx="8038610" cy="5359073"/>
          </a:xfrm>
          <a:prstGeom prst="rect">
            <a:avLst/>
          </a:prstGeom>
        </p:spPr>
      </p:pic>
    </p:spTree>
    <p:extLst>
      <p:ext uri="{BB962C8B-B14F-4D97-AF65-F5344CB8AC3E}">
        <p14:creationId xmlns:p14="http://schemas.microsoft.com/office/powerpoint/2010/main" val="5514086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30AA7-9F41-45EF-3F47-C379695F2F69}"/>
              </a:ext>
            </a:extLst>
          </p:cNvPr>
          <p:cNvSpPr>
            <a:spLocks noGrp="1"/>
          </p:cNvSpPr>
          <p:nvPr>
            <p:ph type="title"/>
          </p:nvPr>
        </p:nvSpPr>
        <p:spPr/>
        <p:txBody>
          <a:bodyPr/>
          <a:lstStyle/>
          <a:p>
            <a:r>
              <a:rPr lang="en-US" b="0" dirty="0"/>
              <a:t>NETWORKING @ ZEROCON</a:t>
            </a:r>
            <a:endParaRPr lang="en-GB" b="0" dirty="0"/>
          </a:p>
        </p:txBody>
      </p:sp>
      <p:sp>
        <p:nvSpPr>
          <p:cNvPr id="3" name="Content Placeholder 2">
            <a:extLst>
              <a:ext uri="{FF2B5EF4-FFF2-40B4-BE49-F238E27FC236}">
                <a16:creationId xmlns:a16="http://schemas.microsoft.com/office/drawing/2014/main" id="{EDEAFD54-60AA-9D13-098E-940FDDE0CB81}"/>
              </a:ext>
            </a:extLst>
          </p:cNvPr>
          <p:cNvSpPr>
            <a:spLocks noGrp="1"/>
          </p:cNvSpPr>
          <p:nvPr>
            <p:ph idx="1"/>
          </p:nvPr>
        </p:nvSpPr>
        <p:spPr>
          <a:xfrm>
            <a:off x="7677155" y="2419662"/>
            <a:ext cx="9728934" cy="6527007"/>
          </a:xfrm>
        </p:spPr>
        <p:txBody>
          <a:bodyPr wrap="square">
            <a:normAutofit/>
          </a:bodyPr>
          <a:lstStyle/>
          <a:p>
            <a:r>
              <a:rPr lang="en-US" dirty="0"/>
              <a:t>Awardees showcase innovative solutions during parallel sessions</a:t>
            </a:r>
          </a:p>
          <a:p>
            <a:r>
              <a:rPr lang="en-US" dirty="0"/>
              <a:t>Curated networking sessions between Awardees and cooperative partners</a:t>
            </a:r>
          </a:p>
          <a:p>
            <a:r>
              <a:rPr lang="en-US" dirty="0"/>
              <a:t>Coffee &amp; Connect for all participants to individually schedule networking 1:1 meetings</a:t>
            </a:r>
          </a:p>
          <a:p>
            <a:r>
              <a:rPr lang="en-US" dirty="0"/>
              <a:t>Scheduling appointment times for exhibitions to showcase their work</a:t>
            </a:r>
          </a:p>
          <a:p>
            <a:r>
              <a:rPr lang="en-US" dirty="0"/>
              <a:t>Pitch session for ICT solutions</a:t>
            </a:r>
            <a:endParaRPr lang="en-GB" dirty="0"/>
          </a:p>
        </p:txBody>
      </p:sp>
      <p:sp>
        <p:nvSpPr>
          <p:cNvPr id="8" name="Title 1" descr="Green arrow pointing left with text &quot;Select&quot;">
            <a:extLst>
              <a:ext uri="{FF2B5EF4-FFF2-40B4-BE49-F238E27FC236}">
                <a16:creationId xmlns:a16="http://schemas.microsoft.com/office/drawing/2014/main" id="{3CA99478-07F6-2347-3E62-85EF4C8645FD}"/>
              </a:ext>
            </a:extLst>
          </p:cNvPr>
          <p:cNvSpPr txBox="1">
            <a:spLocks/>
          </p:cNvSpPr>
          <p:nvPr/>
        </p:nvSpPr>
        <p:spPr>
          <a:xfrm>
            <a:off x="16524179" y="-36921"/>
            <a:ext cx="1763822" cy="860280"/>
          </a:xfrm>
          <a:prstGeom prst="rect">
            <a:avLst/>
          </a:prstGeom>
        </p:spPr>
        <p:txBody>
          <a:bodyPr vert="horz" lIns="137160" tIns="68580" rIns="137160" bIns="68580" rtlCol="0" anchor="ctr">
            <a:normAutofit fontScale="92500"/>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CONNECT</a:t>
            </a:r>
            <a:endParaRPr lang="en-GB" sz="3000" b="0" dirty="0"/>
          </a:p>
        </p:txBody>
      </p:sp>
      <p:pic>
        <p:nvPicPr>
          <p:cNvPr id="10" name="Picture 9" descr="A group of people sitting around a table">
            <a:extLst>
              <a:ext uri="{FF2B5EF4-FFF2-40B4-BE49-F238E27FC236}">
                <a16:creationId xmlns:a16="http://schemas.microsoft.com/office/drawing/2014/main" id="{0A29F38C-21D0-780A-DE25-EA6E35FAEC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216" y="2536033"/>
            <a:ext cx="6574034" cy="4382690"/>
          </a:xfrm>
          <a:prstGeom prst="rect">
            <a:avLst/>
          </a:prstGeom>
        </p:spPr>
      </p:pic>
      <p:sp>
        <p:nvSpPr>
          <p:cNvPr id="11" name="TextBox 10">
            <a:extLst>
              <a:ext uri="{FF2B5EF4-FFF2-40B4-BE49-F238E27FC236}">
                <a16:creationId xmlns:a16="http://schemas.microsoft.com/office/drawing/2014/main" id="{2F765B38-9ACC-0203-4F99-72B2825C1B27}"/>
              </a:ext>
            </a:extLst>
          </p:cNvPr>
          <p:cNvSpPr txBox="1"/>
          <p:nvPr/>
        </p:nvSpPr>
        <p:spPr>
          <a:xfrm>
            <a:off x="760217" y="7231780"/>
            <a:ext cx="6750255" cy="715581"/>
          </a:xfrm>
          <a:prstGeom prst="rect">
            <a:avLst/>
          </a:prstGeom>
          <a:noFill/>
        </p:spPr>
        <p:txBody>
          <a:bodyPr wrap="square">
            <a:spAutoFit/>
          </a:bodyPr>
          <a:lstStyle/>
          <a:p>
            <a:r>
              <a:rPr lang="en-GB" sz="2700" dirty="0">
                <a:solidFill>
                  <a:srgbClr val="565555"/>
                </a:solidFill>
                <a:latin typeface="NeueHaasGroteskText Pro"/>
              </a:rPr>
              <a:t>Participants in conversation at </a:t>
            </a:r>
            <a:r>
              <a:rPr lang="en-GB" sz="2700" dirty="0" err="1">
                <a:solidFill>
                  <a:srgbClr val="565555"/>
                </a:solidFill>
                <a:latin typeface="NeueHaasGroteskText Pro"/>
              </a:rPr>
              <a:t>ZeroCon</a:t>
            </a:r>
            <a:r>
              <a:rPr lang="en-GB" sz="2700" dirty="0">
                <a:solidFill>
                  <a:srgbClr val="565555"/>
                </a:solidFill>
                <a:latin typeface="NeueHaasGroteskText Pro"/>
              </a:rPr>
              <a:t>. </a:t>
            </a:r>
          </a:p>
          <a:p>
            <a:r>
              <a:rPr lang="en-GB" sz="1350" dirty="0">
                <a:solidFill>
                  <a:srgbClr val="565555"/>
                </a:solidFill>
                <a:latin typeface="NeueHaasGroteskText Pro"/>
              </a:rPr>
              <a:t>Credits: Zero Project/Pepo Schuster, austrofocus.at</a:t>
            </a:r>
            <a:endParaRPr lang="en-GB" sz="1350" dirty="0"/>
          </a:p>
        </p:txBody>
      </p:sp>
    </p:spTree>
    <p:extLst>
      <p:ext uri="{BB962C8B-B14F-4D97-AF65-F5344CB8AC3E}">
        <p14:creationId xmlns:p14="http://schemas.microsoft.com/office/powerpoint/2010/main" val="2699343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Screengrab of the Zero Project Database search bar; with the illustration of a globe on the right-hand side. The globe features lines connecting dots all around the world.">
            <a:extLst>
              <a:ext uri="{FF2B5EF4-FFF2-40B4-BE49-F238E27FC236}">
                <a16:creationId xmlns:a16="http://schemas.microsoft.com/office/drawing/2014/main" id="{80B07121-3642-356D-03C9-407301F641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578" y="1976863"/>
            <a:ext cx="10550001" cy="4248011"/>
          </a:xfrm>
          <a:prstGeom prst="rect">
            <a:avLst/>
          </a:prstGeom>
        </p:spPr>
      </p:pic>
      <p:sp>
        <p:nvSpPr>
          <p:cNvPr id="10" name="Inhaltsplatzhalter 2">
            <a:extLst>
              <a:ext uri="{FF2B5EF4-FFF2-40B4-BE49-F238E27FC236}">
                <a16:creationId xmlns:a16="http://schemas.microsoft.com/office/drawing/2014/main" id="{94D6038D-754C-5453-1E26-7480A3186DE6}"/>
              </a:ext>
            </a:extLst>
          </p:cNvPr>
          <p:cNvSpPr txBox="1">
            <a:spLocks/>
          </p:cNvSpPr>
          <p:nvPr/>
        </p:nvSpPr>
        <p:spPr>
          <a:xfrm>
            <a:off x="873578" y="6565958"/>
            <a:ext cx="7356023" cy="23378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rgbClr val="595959"/>
                </a:solidFill>
              </a:rPr>
              <a:t>Search 780+ innovative solutions from 120+ countries</a:t>
            </a:r>
          </a:p>
          <a:p>
            <a:pPr marL="0" indent="0">
              <a:buNone/>
            </a:pPr>
            <a:r>
              <a:rPr lang="en-US" sz="3600" b="1" dirty="0">
                <a:solidFill>
                  <a:srgbClr val="595959"/>
                </a:solidFill>
              </a:rPr>
              <a:t>Connect with innovators around the world</a:t>
            </a:r>
          </a:p>
        </p:txBody>
      </p:sp>
      <p:sp>
        <p:nvSpPr>
          <p:cNvPr id="5" name="Titel 4">
            <a:extLst>
              <a:ext uri="{FF2B5EF4-FFF2-40B4-BE49-F238E27FC236}">
                <a16:creationId xmlns:a16="http://schemas.microsoft.com/office/drawing/2014/main" id="{C0CBD169-4963-E64F-2DCD-8B75AB1B8C4E}"/>
              </a:ext>
            </a:extLst>
          </p:cNvPr>
          <p:cNvSpPr>
            <a:spLocks noGrp="1"/>
          </p:cNvSpPr>
          <p:nvPr>
            <p:ph type="title"/>
          </p:nvPr>
        </p:nvSpPr>
        <p:spPr>
          <a:xfrm>
            <a:off x="873578" y="563825"/>
            <a:ext cx="15773400" cy="1988345"/>
          </a:xfrm>
        </p:spPr>
        <p:txBody>
          <a:bodyPr>
            <a:normAutofit/>
          </a:bodyPr>
          <a:lstStyle/>
          <a:p>
            <a:r>
              <a:rPr lang="de-AT" sz="9000" dirty="0"/>
              <a:t>ZERO PROJECT DATABASE</a:t>
            </a:r>
          </a:p>
        </p:txBody>
      </p:sp>
      <p:sp>
        <p:nvSpPr>
          <p:cNvPr id="11" name="Title 1" descr="Green arrow pointing left with text &quot;Select&quot;">
            <a:extLst>
              <a:ext uri="{FF2B5EF4-FFF2-40B4-BE49-F238E27FC236}">
                <a16:creationId xmlns:a16="http://schemas.microsoft.com/office/drawing/2014/main" id="{36B92417-B619-E1EB-2618-632083AACD54}"/>
              </a:ext>
            </a:extLst>
          </p:cNvPr>
          <p:cNvSpPr txBox="1">
            <a:spLocks/>
          </p:cNvSpPr>
          <p:nvPr/>
        </p:nvSpPr>
        <p:spPr>
          <a:xfrm>
            <a:off x="16524179" y="-36921"/>
            <a:ext cx="1763822"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IMPACT</a:t>
            </a:r>
            <a:endParaRPr lang="en-GB" sz="3000" b="0" dirty="0"/>
          </a:p>
        </p:txBody>
      </p:sp>
      <p:pic>
        <p:nvPicPr>
          <p:cNvPr id="13" name="Inhaltsplatzhalter 3" descr="Graphical user interface showing the different ways a user can search the Zero Project Database, such as target group, age, country of implementation. ">
            <a:extLst>
              <a:ext uri="{FF2B5EF4-FFF2-40B4-BE49-F238E27FC236}">
                <a16:creationId xmlns:a16="http://schemas.microsoft.com/office/drawing/2014/main" id="{71551A0B-E04C-E904-21EA-E09E16E0F72D}"/>
              </a:ext>
            </a:extLst>
          </p:cNvPr>
          <p:cNvPicPr>
            <a:picLocks noChangeAspect="1"/>
          </p:cNvPicPr>
          <p:nvPr/>
        </p:nvPicPr>
        <p:blipFill>
          <a:blip r:embed="rId4"/>
          <a:stretch>
            <a:fillRect/>
          </a:stretch>
        </p:blipFill>
        <p:spPr>
          <a:xfrm>
            <a:off x="9323337" y="2306654"/>
            <a:ext cx="8463045" cy="6003485"/>
          </a:xfrm>
          <a:prstGeom prst="rect">
            <a:avLst/>
          </a:prstGeom>
        </p:spPr>
      </p:pic>
      <p:sp>
        <p:nvSpPr>
          <p:cNvPr id="3" name="TextBox 2">
            <a:extLst>
              <a:ext uri="{FF2B5EF4-FFF2-40B4-BE49-F238E27FC236}">
                <a16:creationId xmlns:a16="http://schemas.microsoft.com/office/drawing/2014/main" id="{655BBB9F-2D68-DF14-5F74-94D46391FA6D}"/>
              </a:ext>
            </a:extLst>
          </p:cNvPr>
          <p:cNvSpPr txBox="1"/>
          <p:nvPr/>
        </p:nvSpPr>
        <p:spPr>
          <a:xfrm>
            <a:off x="2" y="9008603"/>
            <a:ext cx="18288000" cy="923330"/>
          </a:xfrm>
          <a:prstGeom prst="rect">
            <a:avLst/>
          </a:prstGeom>
          <a:noFill/>
        </p:spPr>
        <p:txBody>
          <a:bodyPr wrap="square">
            <a:spAutoFit/>
          </a:bodyPr>
          <a:lstStyle/>
          <a:p>
            <a:pPr algn="ctr"/>
            <a:r>
              <a:rPr lang="en-GB" sz="5400" dirty="0">
                <a:solidFill>
                  <a:srgbClr val="2B882E"/>
                </a:solidFill>
                <a:latin typeface="Roboto Condensed" panose="02000000000000000000" pitchFamily="2" charset="0"/>
                <a:ea typeface="Roboto Condensed" panose="02000000000000000000" pitchFamily="2" charset="0"/>
                <a:hlinkClick r:id="rId5">
                  <a:extLst>
                    <a:ext uri="{A12FA001-AC4F-418D-AE19-62706E023703}">
                      <ahyp:hlinkClr xmlns:ahyp="http://schemas.microsoft.com/office/drawing/2018/hyperlinkcolor" val="tx"/>
                    </a:ext>
                  </a:extLst>
                </a:hlinkClick>
              </a:rPr>
              <a:t>https://zeroproject.org/research/database  </a:t>
            </a:r>
            <a:endParaRPr lang="en-GB" sz="5400" dirty="0">
              <a:solidFill>
                <a:srgbClr val="2B882E"/>
              </a:solidFill>
              <a:latin typeface="Roboto Condensed" panose="02000000000000000000" pitchFamily="2" charset="0"/>
              <a:ea typeface="Roboto Condensed" panose="02000000000000000000" pitchFamily="2" charset="0"/>
            </a:endParaRPr>
          </a:p>
        </p:txBody>
      </p:sp>
    </p:spTree>
    <p:extLst>
      <p:ext uri="{BB962C8B-B14F-4D97-AF65-F5344CB8AC3E}">
        <p14:creationId xmlns:p14="http://schemas.microsoft.com/office/powerpoint/2010/main" val="2624387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8F05D8-D8A0-070E-29E2-87380747703F}"/>
              </a:ext>
            </a:extLst>
          </p:cNvPr>
          <p:cNvSpPr>
            <a:spLocks noGrp="1"/>
          </p:cNvSpPr>
          <p:nvPr>
            <p:ph type="title"/>
          </p:nvPr>
        </p:nvSpPr>
        <p:spPr>
          <a:xfrm>
            <a:off x="457200" y="190500"/>
            <a:ext cx="15015210" cy="1988345"/>
          </a:xfrm>
        </p:spPr>
        <p:txBody>
          <a:bodyPr/>
          <a:lstStyle/>
          <a:p>
            <a:r>
              <a:rPr lang="en-US" sz="7200" b="0" dirty="0"/>
              <a:t>Access and Inclusion model - AIM Ireland</a:t>
            </a:r>
            <a:endParaRPr lang="en-GB" b="0" dirty="0"/>
          </a:p>
        </p:txBody>
      </p:sp>
      <p:sp>
        <p:nvSpPr>
          <p:cNvPr id="6" name="Content Placeholder 5">
            <a:extLst>
              <a:ext uri="{FF2B5EF4-FFF2-40B4-BE49-F238E27FC236}">
                <a16:creationId xmlns:a16="http://schemas.microsoft.com/office/drawing/2014/main" id="{3155AF6C-FF39-4700-03B8-792C10BE1B32}"/>
              </a:ext>
            </a:extLst>
          </p:cNvPr>
          <p:cNvSpPr>
            <a:spLocks noGrp="1"/>
          </p:cNvSpPr>
          <p:nvPr>
            <p:ph idx="1"/>
          </p:nvPr>
        </p:nvSpPr>
        <p:spPr/>
        <p:txBody>
          <a:bodyPr>
            <a:normAutofit fontScale="62500" lnSpcReduction="20000"/>
          </a:bodyPr>
          <a:lstStyle/>
          <a:p>
            <a:pPr>
              <a:lnSpc>
                <a:spcPct val="120000"/>
              </a:lnSpc>
              <a:spcBef>
                <a:spcPts val="900"/>
              </a:spcBef>
              <a:spcAft>
                <a:spcPts val="900"/>
              </a:spcAft>
            </a:pPr>
            <a:r>
              <a:rPr lang="en-US" b="0" i="0" dirty="0">
                <a:solidFill>
                  <a:srgbClr val="000000"/>
                </a:solidFill>
                <a:effectLst/>
                <a:latin typeface="Roboto" panose="02000000000000000000" pitchFamily="2" charset="0"/>
              </a:rPr>
              <a:t>AIM is a non-binding standard for early intervention services addressing children with disabilities. In agreement with the parents, pre-schools can apply for seven different measures for implementation: These include mentoring, support equipment, targeted therapy services as well as personnel and financial assistance.</a:t>
            </a:r>
            <a:endParaRPr lang="en-GB" dirty="0">
              <a:solidFill>
                <a:schemeClr val="tx1"/>
              </a:solidFill>
            </a:endParaRPr>
          </a:p>
        </p:txBody>
      </p:sp>
      <p:sp>
        <p:nvSpPr>
          <p:cNvPr id="7" name="Title 1" descr="Green arrow pointing left with text &quot;Select&quot;">
            <a:extLst>
              <a:ext uri="{FF2B5EF4-FFF2-40B4-BE49-F238E27FC236}">
                <a16:creationId xmlns:a16="http://schemas.microsoft.com/office/drawing/2014/main" id="{B2D6334E-676B-83CD-5082-427A08AB1403}"/>
              </a:ext>
            </a:extLst>
          </p:cNvPr>
          <p:cNvSpPr txBox="1">
            <a:spLocks/>
          </p:cNvSpPr>
          <p:nvPr/>
        </p:nvSpPr>
        <p:spPr>
          <a:xfrm>
            <a:off x="16524179" y="-36921"/>
            <a:ext cx="1763822"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EXPAND</a:t>
            </a:r>
            <a:endParaRPr lang="en-GB" sz="3000" b="0" dirty="0"/>
          </a:p>
        </p:txBody>
      </p:sp>
    </p:spTree>
    <p:extLst>
      <p:ext uri="{BB962C8B-B14F-4D97-AF65-F5344CB8AC3E}">
        <p14:creationId xmlns:p14="http://schemas.microsoft.com/office/powerpoint/2010/main" val="21762390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8F05D8-D8A0-070E-29E2-87380747703F}"/>
              </a:ext>
            </a:extLst>
          </p:cNvPr>
          <p:cNvSpPr>
            <a:spLocks noGrp="1"/>
          </p:cNvSpPr>
          <p:nvPr>
            <p:ph type="title"/>
          </p:nvPr>
        </p:nvSpPr>
        <p:spPr>
          <a:xfrm>
            <a:off x="457200" y="190500"/>
            <a:ext cx="15015210" cy="1988345"/>
          </a:xfrm>
        </p:spPr>
        <p:txBody>
          <a:bodyPr/>
          <a:lstStyle/>
          <a:p>
            <a:r>
              <a:rPr lang="en-US" sz="7200" b="0" dirty="0"/>
              <a:t>Access and Inclusion model - AIM Ireland</a:t>
            </a:r>
            <a:endParaRPr lang="en-GB" b="0" dirty="0"/>
          </a:p>
        </p:txBody>
      </p:sp>
      <p:sp>
        <p:nvSpPr>
          <p:cNvPr id="6" name="Content Placeholder 5">
            <a:extLst>
              <a:ext uri="{FF2B5EF4-FFF2-40B4-BE49-F238E27FC236}">
                <a16:creationId xmlns:a16="http://schemas.microsoft.com/office/drawing/2014/main" id="{3155AF6C-FF39-4700-03B8-792C10BE1B32}"/>
              </a:ext>
            </a:extLst>
          </p:cNvPr>
          <p:cNvSpPr>
            <a:spLocks noGrp="1"/>
          </p:cNvSpPr>
          <p:nvPr>
            <p:ph idx="1"/>
          </p:nvPr>
        </p:nvSpPr>
        <p:spPr/>
        <p:txBody>
          <a:bodyPr>
            <a:normAutofit/>
          </a:bodyPr>
          <a:lstStyle/>
          <a:p>
            <a:pPr>
              <a:lnSpc>
                <a:spcPct val="120000"/>
              </a:lnSpc>
              <a:spcBef>
                <a:spcPts val="900"/>
              </a:spcBef>
              <a:spcAft>
                <a:spcPts val="900"/>
              </a:spcAft>
            </a:pPr>
            <a:r>
              <a:rPr lang="en-US" sz="5400" b="0" i="0" dirty="0">
                <a:solidFill>
                  <a:srgbClr val="000000"/>
                </a:solidFill>
                <a:effectLst/>
                <a:latin typeface="Roboto" panose="02000000000000000000" pitchFamily="2" charset="0"/>
              </a:rPr>
              <a:t>AIM has started in 2016 and the participation of children </a:t>
            </a:r>
            <a:r>
              <a:rPr lang="en-US" sz="5400" dirty="0">
                <a:solidFill>
                  <a:srgbClr val="000000"/>
                </a:solidFill>
                <a:latin typeface="Roboto" panose="02000000000000000000" pitchFamily="2" charset="0"/>
              </a:rPr>
              <a:t>with disabilities in mainstream education has risen significantly in the years following.</a:t>
            </a:r>
          </a:p>
          <a:p>
            <a:pPr>
              <a:lnSpc>
                <a:spcPct val="120000"/>
              </a:lnSpc>
              <a:spcBef>
                <a:spcPts val="900"/>
              </a:spcBef>
              <a:spcAft>
                <a:spcPts val="900"/>
              </a:spcAft>
            </a:pPr>
            <a:r>
              <a:rPr lang="en-GB" sz="5400" dirty="0">
                <a:solidFill>
                  <a:schemeClr val="tx1"/>
                </a:solidFill>
                <a:hlinkClick r:id="rId2"/>
              </a:rPr>
              <a:t>https://aim.gov.ie/</a:t>
            </a:r>
            <a:endParaRPr lang="en-US" sz="5400" dirty="0">
              <a:solidFill>
                <a:srgbClr val="000000"/>
              </a:solidFill>
              <a:latin typeface="Roboto" panose="02000000000000000000" pitchFamily="2" charset="0"/>
            </a:endParaRPr>
          </a:p>
          <a:p>
            <a:pPr>
              <a:lnSpc>
                <a:spcPct val="120000"/>
              </a:lnSpc>
              <a:spcBef>
                <a:spcPts val="900"/>
              </a:spcBef>
              <a:spcAft>
                <a:spcPts val="900"/>
              </a:spcAft>
            </a:pPr>
            <a:endParaRPr lang="en-GB" sz="5400" dirty="0">
              <a:solidFill>
                <a:schemeClr val="tx1"/>
              </a:solidFill>
            </a:endParaRPr>
          </a:p>
        </p:txBody>
      </p:sp>
      <p:sp>
        <p:nvSpPr>
          <p:cNvPr id="7" name="Title 1" descr="Green arrow pointing left with text &quot;Select&quot;">
            <a:extLst>
              <a:ext uri="{FF2B5EF4-FFF2-40B4-BE49-F238E27FC236}">
                <a16:creationId xmlns:a16="http://schemas.microsoft.com/office/drawing/2014/main" id="{B2D6334E-676B-83CD-5082-427A08AB1403}"/>
              </a:ext>
            </a:extLst>
          </p:cNvPr>
          <p:cNvSpPr txBox="1">
            <a:spLocks/>
          </p:cNvSpPr>
          <p:nvPr/>
        </p:nvSpPr>
        <p:spPr>
          <a:xfrm>
            <a:off x="16524179" y="-36921"/>
            <a:ext cx="1763822"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EXPAND</a:t>
            </a:r>
            <a:endParaRPr lang="en-GB" sz="3000" b="0" dirty="0"/>
          </a:p>
        </p:txBody>
      </p:sp>
    </p:spTree>
    <p:extLst>
      <p:ext uri="{BB962C8B-B14F-4D97-AF65-F5344CB8AC3E}">
        <p14:creationId xmlns:p14="http://schemas.microsoft.com/office/powerpoint/2010/main" val="568663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8F05D8-D8A0-070E-29E2-87380747703F}"/>
              </a:ext>
            </a:extLst>
          </p:cNvPr>
          <p:cNvSpPr>
            <a:spLocks noGrp="1"/>
          </p:cNvSpPr>
          <p:nvPr>
            <p:ph type="title"/>
          </p:nvPr>
        </p:nvSpPr>
        <p:spPr>
          <a:xfrm>
            <a:off x="457200" y="190500"/>
            <a:ext cx="15015210" cy="1988345"/>
          </a:xfrm>
        </p:spPr>
        <p:txBody>
          <a:bodyPr/>
          <a:lstStyle/>
          <a:p>
            <a:r>
              <a:rPr lang="en-US" sz="7200" b="0" dirty="0"/>
              <a:t>Therapy on wheels - India</a:t>
            </a:r>
            <a:endParaRPr lang="en-GB" b="0" dirty="0"/>
          </a:p>
        </p:txBody>
      </p:sp>
      <p:sp>
        <p:nvSpPr>
          <p:cNvPr id="6" name="Content Placeholder 5">
            <a:extLst>
              <a:ext uri="{FF2B5EF4-FFF2-40B4-BE49-F238E27FC236}">
                <a16:creationId xmlns:a16="http://schemas.microsoft.com/office/drawing/2014/main" id="{3155AF6C-FF39-4700-03B8-792C10BE1B32}"/>
              </a:ext>
            </a:extLst>
          </p:cNvPr>
          <p:cNvSpPr>
            <a:spLocks noGrp="1"/>
          </p:cNvSpPr>
          <p:nvPr>
            <p:ph idx="1"/>
          </p:nvPr>
        </p:nvSpPr>
        <p:spPr/>
        <p:txBody>
          <a:bodyPr>
            <a:normAutofit fontScale="55000" lnSpcReduction="20000"/>
          </a:bodyPr>
          <a:lstStyle/>
          <a:p>
            <a:pPr>
              <a:lnSpc>
                <a:spcPct val="120000"/>
              </a:lnSpc>
              <a:spcBef>
                <a:spcPts val="900"/>
              </a:spcBef>
              <a:spcAft>
                <a:spcPts val="900"/>
              </a:spcAft>
            </a:pPr>
            <a:r>
              <a:rPr lang="en-US" dirty="0">
                <a:solidFill>
                  <a:schemeClr val="tx1"/>
                </a:solidFill>
              </a:rPr>
              <a:t>In 2019 the Samphia Foundation, an NGO based in Kullu in Himachal Pradesh, a mountainous state in India, started Therapy on Wheels. A team consisting of a therapist, a nurse, a social worker, and a driver travel from village to village in an accessible bus, providing services such as physio, occupational, and speech therapy to children with disabilities. Between 2020 and 2021 some 100 children received therapy, visited on average once a week.</a:t>
            </a:r>
            <a:endParaRPr lang="en-GB" dirty="0">
              <a:solidFill>
                <a:schemeClr val="tx1"/>
              </a:solidFill>
            </a:endParaRPr>
          </a:p>
        </p:txBody>
      </p:sp>
      <p:sp>
        <p:nvSpPr>
          <p:cNvPr id="7" name="Title 1" descr="Green arrow pointing left with text &quot;Select&quot;">
            <a:extLst>
              <a:ext uri="{FF2B5EF4-FFF2-40B4-BE49-F238E27FC236}">
                <a16:creationId xmlns:a16="http://schemas.microsoft.com/office/drawing/2014/main" id="{B2D6334E-676B-83CD-5082-427A08AB1403}"/>
              </a:ext>
            </a:extLst>
          </p:cNvPr>
          <p:cNvSpPr txBox="1">
            <a:spLocks/>
          </p:cNvSpPr>
          <p:nvPr/>
        </p:nvSpPr>
        <p:spPr>
          <a:xfrm>
            <a:off x="16524179" y="-36921"/>
            <a:ext cx="1763822"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EXPAND</a:t>
            </a:r>
            <a:endParaRPr lang="en-GB" sz="3000" b="0" dirty="0"/>
          </a:p>
        </p:txBody>
      </p:sp>
    </p:spTree>
    <p:extLst>
      <p:ext uri="{BB962C8B-B14F-4D97-AF65-F5344CB8AC3E}">
        <p14:creationId xmlns:p14="http://schemas.microsoft.com/office/powerpoint/2010/main" val="3291600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8F05D8-D8A0-070E-29E2-87380747703F}"/>
              </a:ext>
            </a:extLst>
          </p:cNvPr>
          <p:cNvSpPr>
            <a:spLocks noGrp="1"/>
          </p:cNvSpPr>
          <p:nvPr>
            <p:ph type="title"/>
          </p:nvPr>
        </p:nvSpPr>
        <p:spPr>
          <a:xfrm>
            <a:off x="457200" y="190500"/>
            <a:ext cx="15015210" cy="1988345"/>
          </a:xfrm>
        </p:spPr>
        <p:txBody>
          <a:bodyPr/>
          <a:lstStyle/>
          <a:p>
            <a:r>
              <a:rPr lang="en-US" sz="9600" b="0" dirty="0"/>
              <a:t>Therapy on wheels - India</a:t>
            </a:r>
            <a:endParaRPr lang="en-GB" b="0" dirty="0"/>
          </a:p>
        </p:txBody>
      </p:sp>
      <p:sp>
        <p:nvSpPr>
          <p:cNvPr id="6" name="Content Placeholder 5">
            <a:extLst>
              <a:ext uri="{FF2B5EF4-FFF2-40B4-BE49-F238E27FC236}">
                <a16:creationId xmlns:a16="http://schemas.microsoft.com/office/drawing/2014/main" id="{3155AF6C-FF39-4700-03B8-792C10BE1B32}"/>
              </a:ext>
            </a:extLst>
          </p:cNvPr>
          <p:cNvSpPr>
            <a:spLocks noGrp="1"/>
          </p:cNvSpPr>
          <p:nvPr>
            <p:ph idx="1"/>
          </p:nvPr>
        </p:nvSpPr>
        <p:spPr/>
        <p:txBody>
          <a:bodyPr>
            <a:normAutofit/>
          </a:bodyPr>
          <a:lstStyle/>
          <a:p>
            <a:pPr>
              <a:lnSpc>
                <a:spcPct val="120000"/>
              </a:lnSpc>
              <a:spcBef>
                <a:spcPts val="900"/>
              </a:spcBef>
              <a:spcAft>
                <a:spcPts val="900"/>
              </a:spcAft>
            </a:pPr>
            <a:r>
              <a:rPr lang="en-US" sz="5400" b="0" i="0" dirty="0">
                <a:solidFill>
                  <a:srgbClr val="000000"/>
                </a:solidFill>
                <a:effectLst/>
                <a:latin typeface="Roboto" panose="02000000000000000000" pitchFamily="2" charset="0"/>
              </a:rPr>
              <a:t>The project continued during lockdown times and is looking forward to being replicated.</a:t>
            </a:r>
            <a:endParaRPr lang="en-US" sz="5400" dirty="0">
              <a:solidFill>
                <a:srgbClr val="000000"/>
              </a:solidFill>
              <a:latin typeface="Roboto" panose="02000000000000000000" pitchFamily="2" charset="0"/>
            </a:endParaRPr>
          </a:p>
          <a:p>
            <a:pPr>
              <a:lnSpc>
                <a:spcPct val="120000"/>
              </a:lnSpc>
              <a:spcBef>
                <a:spcPts val="900"/>
              </a:spcBef>
              <a:spcAft>
                <a:spcPts val="900"/>
              </a:spcAft>
            </a:pPr>
            <a:r>
              <a:rPr lang="en-GB" sz="5400" dirty="0">
                <a:solidFill>
                  <a:schemeClr val="tx1"/>
                </a:solidFill>
                <a:hlinkClick r:id="rId2"/>
              </a:rPr>
              <a:t>https://chai-international.org/projects/therapy-on-wheels/</a:t>
            </a:r>
            <a:endParaRPr lang="en-GB" sz="5400" dirty="0">
              <a:solidFill>
                <a:schemeClr val="tx1"/>
              </a:solidFill>
            </a:endParaRPr>
          </a:p>
          <a:p>
            <a:pPr>
              <a:lnSpc>
                <a:spcPct val="120000"/>
              </a:lnSpc>
              <a:spcBef>
                <a:spcPts val="900"/>
              </a:spcBef>
              <a:spcAft>
                <a:spcPts val="900"/>
              </a:spcAft>
            </a:pPr>
            <a:endParaRPr lang="en-GB" sz="5400" dirty="0">
              <a:solidFill>
                <a:schemeClr val="tx1"/>
              </a:solidFill>
            </a:endParaRPr>
          </a:p>
        </p:txBody>
      </p:sp>
      <p:sp>
        <p:nvSpPr>
          <p:cNvPr id="7" name="Title 1" descr="Green arrow pointing left with text &quot;Select&quot;">
            <a:extLst>
              <a:ext uri="{FF2B5EF4-FFF2-40B4-BE49-F238E27FC236}">
                <a16:creationId xmlns:a16="http://schemas.microsoft.com/office/drawing/2014/main" id="{B2D6334E-676B-83CD-5082-427A08AB1403}"/>
              </a:ext>
            </a:extLst>
          </p:cNvPr>
          <p:cNvSpPr txBox="1">
            <a:spLocks/>
          </p:cNvSpPr>
          <p:nvPr/>
        </p:nvSpPr>
        <p:spPr>
          <a:xfrm>
            <a:off x="16524179" y="-36921"/>
            <a:ext cx="1763822"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EXPAND</a:t>
            </a:r>
            <a:endParaRPr lang="en-GB" sz="3000" b="0" dirty="0"/>
          </a:p>
        </p:txBody>
      </p:sp>
    </p:spTree>
    <p:extLst>
      <p:ext uri="{BB962C8B-B14F-4D97-AF65-F5344CB8AC3E}">
        <p14:creationId xmlns:p14="http://schemas.microsoft.com/office/powerpoint/2010/main" val="12966223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2"/>
              <a:stretch>
                <a:fillRect l="-4042" r="-230835"/>
              </a:stretch>
            </a:blipFill>
          </p:spPr>
        </p:sp>
      </p:gr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sp>
        <p:nvSpPr>
          <p:cNvPr id="10" name="TextBox 10"/>
          <p:cNvSpPr txBox="1"/>
          <p:nvPr/>
        </p:nvSpPr>
        <p:spPr>
          <a:xfrm>
            <a:off x="1295400" y="3329084"/>
            <a:ext cx="15004720" cy="1267591"/>
          </a:xfrm>
          <a:prstGeom prst="rect">
            <a:avLst/>
          </a:prstGeom>
        </p:spPr>
        <p:txBody>
          <a:bodyPr wrap="square" lIns="0" tIns="0" rIns="0" bIns="0" rtlCol="0" anchor="t">
            <a:spAutoFit/>
          </a:bodyPr>
          <a:lstStyle/>
          <a:p>
            <a:pPr algn="ctr">
              <a:lnSpc>
                <a:spcPts val="9817"/>
              </a:lnSpc>
            </a:pPr>
            <a:r>
              <a:rPr lang="en-US" sz="9817" dirty="0">
                <a:solidFill>
                  <a:srgbClr val="015C60"/>
                </a:solidFill>
                <a:latin typeface="Open Sans Extra Bold"/>
              </a:rPr>
              <a:t>Thank you!</a:t>
            </a:r>
          </a:p>
        </p:txBody>
      </p:sp>
      <p:pic>
        <p:nvPicPr>
          <p:cNvPr id="12" name="Grafik 11" descr="Ein Bild, das Text, Schrift, Grafiken, Logo enthält.&#10;&#10;Automatisch generierte Beschreibung">
            <a:extLst>
              <a:ext uri="{FF2B5EF4-FFF2-40B4-BE49-F238E27FC236}">
                <a16:creationId xmlns:a16="http://schemas.microsoft.com/office/drawing/2014/main" id="{D977854D-4D0C-D4B7-2EC9-39795BE01F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16541" y="5657669"/>
            <a:ext cx="6962437" cy="13182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AB772E2-B625-AC61-D0CB-F511D5AB6520}"/>
              </a:ext>
            </a:extLst>
          </p:cNvPr>
          <p:cNvSpPr txBox="1">
            <a:spLocks/>
          </p:cNvSpPr>
          <p:nvPr/>
        </p:nvSpPr>
        <p:spPr>
          <a:xfrm>
            <a:off x="15944850" y="17034"/>
            <a:ext cx="2343150"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WHO WE ARE</a:t>
            </a:r>
            <a:endParaRPr lang="en-GB" sz="3000" b="0" dirty="0"/>
          </a:p>
        </p:txBody>
      </p:sp>
      <p:sp>
        <p:nvSpPr>
          <p:cNvPr id="20" name="Title 1">
            <a:extLst>
              <a:ext uri="{FF2B5EF4-FFF2-40B4-BE49-F238E27FC236}">
                <a16:creationId xmlns:a16="http://schemas.microsoft.com/office/drawing/2014/main" id="{0F495A79-E7ED-A810-B6AA-C65A8BC22C4D}"/>
              </a:ext>
            </a:extLst>
          </p:cNvPr>
          <p:cNvSpPr txBox="1">
            <a:spLocks/>
          </p:cNvSpPr>
          <p:nvPr/>
        </p:nvSpPr>
        <p:spPr>
          <a:xfrm>
            <a:off x="786605" y="2509405"/>
            <a:ext cx="11422143" cy="6561860"/>
          </a:xfrm>
          <a:prstGeom prst="rect">
            <a:avLst/>
          </a:prstGeom>
        </p:spPr>
        <p:txBody>
          <a:bodyPr vert="horz" lIns="137160" tIns="68580" rIns="137160" bIns="68580" rtlCol="0" anchor="ctr">
            <a:no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nSpc>
                <a:spcPct val="100000"/>
              </a:lnSpc>
            </a:pPr>
            <a:r>
              <a:rPr lang="en-US" b="0" dirty="0"/>
              <a:t>Our mission </a:t>
            </a:r>
            <a:r>
              <a:rPr lang="en-US" b="0" dirty="0">
                <a:solidFill>
                  <a:srgbClr val="595959"/>
                </a:solidFill>
              </a:rPr>
              <a:t>is working for a world with</a:t>
            </a:r>
            <a:r>
              <a:rPr lang="en-US" b="0" dirty="0">
                <a:solidFill>
                  <a:schemeClr val="tx1"/>
                </a:solidFill>
              </a:rPr>
              <a:t> </a:t>
            </a:r>
            <a:r>
              <a:rPr lang="en-US" b="0" dirty="0"/>
              <a:t>zero barriers</a:t>
            </a:r>
            <a:r>
              <a:rPr lang="en-US" b="0" dirty="0">
                <a:solidFill>
                  <a:srgbClr val="595959"/>
                </a:solidFill>
              </a:rPr>
              <a:t>.</a:t>
            </a:r>
            <a:br>
              <a:rPr lang="en-US" dirty="0">
                <a:solidFill>
                  <a:srgbClr val="595959"/>
                </a:solidFill>
              </a:rPr>
            </a:br>
            <a:br>
              <a:rPr lang="en-US" dirty="0">
                <a:solidFill>
                  <a:srgbClr val="595959"/>
                </a:solidFill>
              </a:rPr>
            </a:br>
            <a:r>
              <a:rPr lang="en-US" b="0" dirty="0">
                <a:solidFill>
                  <a:srgbClr val="595959"/>
                </a:solidFill>
              </a:rPr>
              <a:t>Worldwide, the </a:t>
            </a:r>
            <a:r>
              <a:rPr lang="en-US" b="0" dirty="0"/>
              <a:t>Zero Project </a:t>
            </a:r>
            <a:r>
              <a:rPr lang="en-US" b="0" dirty="0">
                <a:solidFill>
                  <a:srgbClr val="595959"/>
                </a:solidFill>
              </a:rPr>
              <a:t>finds and shares innovative solutions that improve the daily lives and legal rights of all persons with disabilities.</a:t>
            </a:r>
          </a:p>
        </p:txBody>
      </p:sp>
      <p:sp>
        <p:nvSpPr>
          <p:cNvPr id="21" name="Title 20">
            <a:extLst>
              <a:ext uri="{FF2B5EF4-FFF2-40B4-BE49-F238E27FC236}">
                <a16:creationId xmlns:a16="http://schemas.microsoft.com/office/drawing/2014/main" id="{5C815F91-6106-FDDE-E5D9-263695A930A6}"/>
              </a:ext>
            </a:extLst>
          </p:cNvPr>
          <p:cNvSpPr>
            <a:spLocks noGrp="1"/>
          </p:cNvSpPr>
          <p:nvPr>
            <p:ph type="title"/>
          </p:nvPr>
        </p:nvSpPr>
        <p:spPr>
          <a:xfrm>
            <a:off x="929640" y="530084"/>
            <a:ext cx="13632180" cy="1988345"/>
          </a:xfrm>
        </p:spPr>
        <p:txBody>
          <a:bodyPr/>
          <a:lstStyle/>
          <a:p>
            <a:r>
              <a:rPr lang="en-GB" b="0" dirty="0"/>
              <a:t>MISSION</a:t>
            </a:r>
          </a:p>
        </p:txBody>
      </p:sp>
    </p:spTree>
    <p:extLst>
      <p:ext uri="{BB962C8B-B14F-4D97-AF65-F5344CB8AC3E}">
        <p14:creationId xmlns:p14="http://schemas.microsoft.com/office/powerpoint/2010/main" val="6462207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675644" y="-3492386"/>
            <a:ext cx="12737985" cy="12750686"/>
            <a:chOff x="0" y="0"/>
            <a:chExt cx="16983979" cy="17000914"/>
          </a:xfrm>
        </p:grpSpPr>
        <p:grpSp>
          <p:nvGrpSpPr>
            <p:cNvPr id="3" name="Group 3"/>
            <p:cNvGrpSpPr>
              <a:grpSpLocks noChangeAspect="1"/>
            </p:cNvGrpSpPr>
            <p:nvPr/>
          </p:nvGrpSpPr>
          <p:grpSpPr>
            <a:xfrm rot="-953645">
              <a:off x="1954665" y="1584102"/>
              <a:ext cx="13445451" cy="13443918"/>
              <a:chOff x="0" y="0"/>
              <a:chExt cx="6350013" cy="6349289"/>
            </a:xfrm>
          </p:grpSpPr>
          <p:sp>
            <p:nvSpPr>
              <p:cNvPr id="4" name="Freeform 4"/>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5" name="Group 5"/>
            <p:cNvGrpSpPr>
              <a:grpSpLocks noChangeAspect="1"/>
            </p:cNvGrpSpPr>
            <p:nvPr/>
          </p:nvGrpSpPr>
          <p:grpSpPr>
            <a:xfrm rot="-6337366">
              <a:off x="1472968" y="2849515"/>
              <a:ext cx="12678431" cy="12678431"/>
              <a:chOff x="0" y="0"/>
              <a:chExt cx="12700000" cy="12700000"/>
            </a:xfrm>
          </p:grpSpPr>
          <p:sp>
            <p:nvSpPr>
              <p:cNvPr id="6" name="Freeform 6"/>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nvGrpSpPr>
            <p:cNvPr id="7" name="Group 7"/>
            <p:cNvGrpSpPr>
              <a:grpSpLocks noChangeAspect="1"/>
            </p:cNvGrpSpPr>
            <p:nvPr/>
          </p:nvGrpSpPr>
          <p:grpSpPr>
            <a:xfrm>
              <a:off x="2602063" y="3494480"/>
              <a:ext cx="10420241" cy="10673929"/>
              <a:chOff x="0" y="0"/>
              <a:chExt cx="2086610" cy="2137410"/>
            </a:xfrm>
          </p:grpSpPr>
          <p:sp>
            <p:nvSpPr>
              <p:cNvPr id="8" name="Freeform 8"/>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18449" r="-34912"/>
                </a:stretch>
              </a:blipFill>
              <a:ln>
                <a:noFill/>
              </a:ln>
            </p:spPr>
          </p:sp>
        </p:grpSp>
      </p:grpSp>
      <p:sp>
        <p:nvSpPr>
          <p:cNvPr id="9" name="TextBox 9"/>
          <p:cNvSpPr txBox="1"/>
          <p:nvPr/>
        </p:nvSpPr>
        <p:spPr>
          <a:xfrm>
            <a:off x="12332161" y="9203769"/>
            <a:ext cx="3821058" cy="583493"/>
          </a:xfrm>
          <a:prstGeom prst="rect">
            <a:avLst/>
          </a:prstGeom>
        </p:spPr>
        <p:txBody>
          <a:bodyPr wrap="square" lIns="0" tIns="0" rIns="0" bIns="0" rtlCol="0" anchor="t">
            <a:spAutoFit/>
          </a:bodyPr>
          <a:lstStyle/>
          <a:p>
            <a:pPr algn="ctr">
              <a:lnSpc>
                <a:spcPts val="4899"/>
              </a:lnSpc>
            </a:pPr>
            <a:r>
              <a:rPr lang="en-US" sz="3499" dirty="0">
                <a:solidFill>
                  <a:srgbClr val="015C60"/>
                </a:solidFill>
                <a:latin typeface="Roboto Condensed"/>
              </a:rPr>
              <a:t>#FamilyCentredECI</a:t>
            </a:r>
          </a:p>
        </p:txBody>
      </p:sp>
      <p:grpSp>
        <p:nvGrpSpPr>
          <p:cNvPr id="10" name="Group 10"/>
          <p:cNvGrpSpPr/>
          <p:nvPr/>
        </p:nvGrpSpPr>
        <p:grpSpPr>
          <a:xfrm>
            <a:off x="364169" y="9057991"/>
            <a:ext cx="8779831" cy="1039774"/>
            <a:chOff x="0" y="0"/>
            <a:chExt cx="11706442" cy="1386365"/>
          </a:xfrm>
        </p:grpSpPr>
        <p:pic>
          <p:nvPicPr>
            <p:cNvPr id="11" name="Picture 11"/>
            <p:cNvPicPr>
              <a:picLocks noChangeAspect="1"/>
            </p:cNvPicPr>
            <p:nvPr/>
          </p:nvPicPr>
          <p:blipFill>
            <a:blip r:embed="rId4"/>
            <a:srcRect/>
            <a:stretch>
              <a:fillRect/>
            </a:stretch>
          </p:blipFill>
          <p:spPr>
            <a:xfrm>
              <a:off x="0" y="242200"/>
              <a:ext cx="1466611" cy="901965"/>
            </a:xfrm>
            <a:prstGeom prst="rect">
              <a:avLst/>
            </a:prstGeom>
          </p:spPr>
        </p:pic>
        <p:pic>
          <p:nvPicPr>
            <p:cNvPr id="12" name="Picture 12"/>
            <p:cNvPicPr>
              <a:picLocks noChangeAspect="1"/>
            </p:cNvPicPr>
            <p:nvPr/>
          </p:nvPicPr>
          <p:blipFill>
            <a:blip r:embed="rId5"/>
            <a:srcRect l="25167" t="26606" r="30815" b="38289"/>
            <a:stretch>
              <a:fillRect/>
            </a:stretch>
          </p:blipFill>
          <p:spPr>
            <a:xfrm>
              <a:off x="3318151" y="5559"/>
              <a:ext cx="1224348" cy="1380805"/>
            </a:xfrm>
            <a:prstGeom prst="rect">
              <a:avLst/>
            </a:prstGeom>
          </p:spPr>
        </p:pic>
        <p:pic>
          <p:nvPicPr>
            <p:cNvPr id="13" name="Picture 13"/>
            <p:cNvPicPr>
              <a:picLocks noChangeAspect="1"/>
            </p:cNvPicPr>
            <p:nvPr/>
          </p:nvPicPr>
          <p:blipFill>
            <a:blip r:embed="rId6"/>
            <a:srcRect/>
            <a:stretch>
              <a:fillRect/>
            </a:stretch>
          </p:blipFill>
          <p:spPr>
            <a:xfrm>
              <a:off x="1466611" y="0"/>
              <a:ext cx="1851541" cy="1314594"/>
            </a:xfrm>
            <a:prstGeom prst="rect">
              <a:avLst/>
            </a:prstGeom>
          </p:spPr>
        </p:pic>
        <p:pic>
          <p:nvPicPr>
            <p:cNvPr id="14" name="Picture 14"/>
            <p:cNvPicPr>
              <a:picLocks noChangeAspect="1"/>
            </p:cNvPicPr>
            <p:nvPr/>
          </p:nvPicPr>
          <p:blipFill>
            <a:blip r:embed="rId7"/>
            <a:srcRect/>
            <a:stretch>
              <a:fillRect/>
            </a:stretch>
          </p:blipFill>
          <p:spPr>
            <a:xfrm>
              <a:off x="4770610" y="215836"/>
              <a:ext cx="1045431" cy="1011707"/>
            </a:xfrm>
            <a:prstGeom prst="rect">
              <a:avLst/>
            </a:prstGeom>
          </p:spPr>
        </p:pic>
        <p:pic>
          <p:nvPicPr>
            <p:cNvPr id="15" name="Picture 15"/>
            <p:cNvPicPr>
              <a:picLocks noChangeAspect="1"/>
            </p:cNvPicPr>
            <p:nvPr/>
          </p:nvPicPr>
          <p:blipFill>
            <a:blip r:embed="rId8"/>
            <a:srcRect/>
            <a:stretch>
              <a:fillRect/>
            </a:stretch>
          </p:blipFill>
          <p:spPr>
            <a:xfrm>
              <a:off x="6160542" y="471783"/>
              <a:ext cx="1326274" cy="697745"/>
            </a:xfrm>
            <a:prstGeom prst="rect">
              <a:avLst/>
            </a:prstGeom>
          </p:spPr>
        </p:pic>
        <p:pic>
          <p:nvPicPr>
            <p:cNvPr id="16" name="Picture 16"/>
            <p:cNvPicPr>
              <a:picLocks noChangeAspect="1"/>
            </p:cNvPicPr>
            <p:nvPr/>
          </p:nvPicPr>
          <p:blipFill>
            <a:blip r:embed="rId9"/>
            <a:srcRect/>
            <a:stretch>
              <a:fillRect/>
            </a:stretch>
          </p:blipFill>
          <p:spPr>
            <a:xfrm>
              <a:off x="7831316" y="413767"/>
              <a:ext cx="3875126" cy="813776"/>
            </a:xfrm>
            <a:prstGeom prst="rect">
              <a:avLst/>
            </a:prstGeom>
          </p:spPr>
        </p:pic>
      </p:grpSp>
      <p:pic>
        <p:nvPicPr>
          <p:cNvPr id="17" name="Picture 17"/>
          <p:cNvPicPr>
            <a:picLocks noChangeAspect="1"/>
          </p:cNvPicPr>
          <p:nvPr/>
        </p:nvPicPr>
        <p:blipFill>
          <a:blip r:embed="rId10"/>
          <a:srcRect l="12705" t="37209" r="7260" b="39371"/>
          <a:stretch>
            <a:fillRect/>
          </a:stretch>
        </p:blipFill>
        <p:spPr>
          <a:xfrm>
            <a:off x="414247" y="476816"/>
            <a:ext cx="6088433" cy="1781523"/>
          </a:xfrm>
          <a:prstGeom prst="rect">
            <a:avLst/>
          </a:prstGeom>
        </p:spPr>
      </p:pic>
      <p:sp>
        <p:nvSpPr>
          <p:cNvPr id="21" name="TextBox 19">
            <a:extLst>
              <a:ext uri="{FF2B5EF4-FFF2-40B4-BE49-F238E27FC236}">
                <a16:creationId xmlns:a16="http://schemas.microsoft.com/office/drawing/2014/main" id="{252F04B9-FCFD-C189-78AA-B33B81C5D496}"/>
              </a:ext>
            </a:extLst>
          </p:cNvPr>
          <p:cNvSpPr txBox="1"/>
          <p:nvPr/>
        </p:nvSpPr>
        <p:spPr>
          <a:xfrm>
            <a:off x="642668" y="2808885"/>
            <a:ext cx="10330132" cy="6140142"/>
          </a:xfrm>
          <a:prstGeom prst="rect">
            <a:avLst/>
          </a:prstGeom>
        </p:spPr>
        <p:txBody>
          <a:bodyPr wrap="square" lIns="0" tIns="0" rIns="0" bIns="0" rtlCol="0" anchor="t">
            <a:spAutoFit/>
          </a:bodyPr>
          <a:lstStyle/>
          <a:p>
            <a:r>
              <a:rPr lang="it-IT" sz="2400" b="1" i="0" dirty="0" err="1">
                <a:solidFill>
                  <a:srgbClr val="2B2B2B"/>
                </a:solidFill>
                <a:effectLst/>
                <a:latin typeface="Source Sans Pro" panose="020B0503030403020204" pitchFamily="34" charset="0"/>
              </a:rPr>
              <a:t>Methodologies</a:t>
            </a:r>
            <a:r>
              <a:rPr lang="it-IT" sz="2400" b="1" i="0" dirty="0">
                <a:solidFill>
                  <a:srgbClr val="2B2B2B"/>
                </a:solidFill>
                <a:effectLst/>
                <a:latin typeface="Source Sans Pro" panose="020B0503030403020204" pitchFamily="34" charset="0"/>
              </a:rPr>
              <a:t> and </a:t>
            </a:r>
            <a:r>
              <a:rPr lang="it-IT" sz="2400" b="1" i="0" dirty="0" err="1">
                <a:solidFill>
                  <a:srgbClr val="2B2B2B"/>
                </a:solidFill>
                <a:effectLst/>
                <a:latin typeface="Source Sans Pro" panose="020B0503030403020204" pitchFamily="34" charset="0"/>
              </a:rPr>
              <a:t>findings</a:t>
            </a:r>
            <a:r>
              <a:rPr lang="it-IT" sz="2400" b="1" i="0" dirty="0">
                <a:solidFill>
                  <a:srgbClr val="2B2B2B"/>
                </a:solidFill>
                <a:effectLst/>
                <a:latin typeface="Source Sans Pro" panose="020B0503030403020204" pitchFamily="34" charset="0"/>
              </a:rPr>
              <a:t> on </a:t>
            </a:r>
            <a:r>
              <a:rPr lang="it-IT" sz="2400" b="1" i="0" dirty="0" err="1">
                <a:solidFill>
                  <a:srgbClr val="2B2B2B"/>
                </a:solidFill>
                <a:effectLst/>
                <a:latin typeface="Source Sans Pro" panose="020B0503030403020204" pitchFamily="34" charset="0"/>
              </a:rPr>
              <a:t>collecting</a:t>
            </a:r>
            <a:r>
              <a:rPr lang="it-IT" sz="2400" b="1" i="0" dirty="0">
                <a:solidFill>
                  <a:srgbClr val="2B2B2B"/>
                </a:solidFill>
                <a:effectLst/>
                <a:latin typeface="Source Sans Pro" panose="020B0503030403020204" pitchFamily="34" charset="0"/>
              </a:rPr>
              <a:t> good </a:t>
            </a:r>
            <a:r>
              <a:rPr lang="it-IT" sz="2400" b="1" i="0" dirty="0" err="1">
                <a:solidFill>
                  <a:srgbClr val="2B2B2B"/>
                </a:solidFill>
                <a:effectLst/>
                <a:latin typeface="Source Sans Pro" panose="020B0503030403020204" pitchFamily="34" charset="0"/>
              </a:rPr>
              <a:t>practices</a:t>
            </a:r>
            <a:r>
              <a:rPr lang="it-IT" sz="2400" b="1" i="0" dirty="0">
                <a:solidFill>
                  <a:srgbClr val="2B2B2B"/>
                </a:solidFill>
                <a:effectLst/>
                <a:latin typeface="Source Sans Pro" panose="020B0503030403020204" pitchFamily="34" charset="0"/>
              </a:rPr>
              <a:t> in family support</a:t>
            </a:r>
          </a:p>
          <a:p>
            <a:endParaRPr lang="en-GB" sz="4400" dirty="0">
              <a:solidFill>
                <a:srgbClr val="015C60"/>
              </a:solidFill>
              <a:latin typeface="Open Sans"/>
            </a:endParaRPr>
          </a:p>
          <a:p>
            <a:r>
              <a:rPr lang="en-GB" sz="4400" dirty="0">
                <a:solidFill>
                  <a:srgbClr val="015C60"/>
                </a:solidFill>
                <a:latin typeface="Open Sans"/>
              </a:rPr>
              <a:t>Supporting families with children with disabilities: </a:t>
            </a:r>
          </a:p>
          <a:p>
            <a:r>
              <a:rPr lang="en-GB" sz="4400" dirty="0">
                <a:solidFill>
                  <a:srgbClr val="015C60"/>
                </a:solidFill>
                <a:latin typeface="Open Sans"/>
              </a:rPr>
              <a:t>Fondazione Paideia’s approach</a:t>
            </a:r>
            <a:r>
              <a:rPr lang="it-IT" sz="4400" dirty="0">
                <a:solidFill>
                  <a:srgbClr val="015C60"/>
                </a:solidFill>
                <a:latin typeface="Open Sans"/>
              </a:rPr>
              <a:t> </a:t>
            </a:r>
            <a:endParaRPr lang="en-GB" sz="4400" dirty="0">
              <a:solidFill>
                <a:srgbClr val="015C60"/>
              </a:solidFill>
              <a:latin typeface="Open Sans"/>
            </a:endParaRPr>
          </a:p>
          <a:p>
            <a:endParaRPr lang="en-US" sz="19900" dirty="0">
              <a:solidFill>
                <a:srgbClr val="015C60"/>
              </a:solidFill>
              <a:latin typeface="Open Sans Bold Bold"/>
            </a:endParaRPr>
          </a:p>
        </p:txBody>
      </p:sp>
      <p:sp>
        <p:nvSpPr>
          <p:cNvPr id="22" name="TextBox 20">
            <a:extLst>
              <a:ext uri="{FF2B5EF4-FFF2-40B4-BE49-F238E27FC236}">
                <a16:creationId xmlns:a16="http://schemas.microsoft.com/office/drawing/2014/main" id="{B02772B0-615C-6A85-2A9B-4D7FC76BA8E4}"/>
              </a:ext>
            </a:extLst>
          </p:cNvPr>
          <p:cNvSpPr txBox="1"/>
          <p:nvPr/>
        </p:nvSpPr>
        <p:spPr>
          <a:xfrm>
            <a:off x="638673" y="6602570"/>
            <a:ext cx="5928916" cy="1925957"/>
          </a:xfrm>
          <a:prstGeom prst="rect">
            <a:avLst/>
          </a:prstGeom>
        </p:spPr>
        <p:txBody>
          <a:bodyPr lIns="0" tIns="0" rIns="0" bIns="0" rtlCol="0" anchor="t">
            <a:spAutoFit/>
          </a:bodyPr>
          <a:lstStyle/>
          <a:p>
            <a:pPr>
              <a:lnSpc>
                <a:spcPts val="7419"/>
              </a:lnSpc>
            </a:pPr>
            <a:r>
              <a:rPr lang="en-US" sz="4400" dirty="0">
                <a:solidFill>
                  <a:srgbClr val="015C60"/>
                </a:solidFill>
                <a:latin typeface="Open Sans"/>
              </a:rPr>
              <a:t>Fabrizio Serra</a:t>
            </a:r>
          </a:p>
          <a:p>
            <a:pPr algn="ctr">
              <a:lnSpc>
                <a:spcPts val="8119"/>
              </a:lnSpc>
            </a:pPr>
            <a:endParaRPr lang="en-US" sz="5299" dirty="0">
              <a:solidFill>
                <a:srgbClr val="015C60"/>
              </a:solidFill>
              <a:latin typeface="Open Sans"/>
            </a:endParaRPr>
          </a:p>
        </p:txBody>
      </p:sp>
      <p:pic>
        <p:nvPicPr>
          <p:cNvPr id="23" name="Immagine 22">
            <a:extLst>
              <a:ext uri="{FF2B5EF4-FFF2-40B4-BE49-F238E27FC236}">
                <a16:creationId xmlns:a16="http://schemas.microsoft.com/office/drawing/2014/main" id="{DDF8A141-AC90-6F4B-7A2F-1B134CC26D0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25149" y="6271724"/>
            <a:ext cx="1765170" cy="176517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dirty="0">
                <a:solidFill>
                  <a:srgbClr val="015C60"/>
                </a:solidFill>
                <a:latin typeface="Roboto Condensed"/>
              </a:rPr>
              <a:t>#</a:t>
            </a:r>
            <a:r>
              <a:rPr lang="en-US" sz="2931" dirty="0" err="1">
                <a:solidFill>
                  <a:srgbClr val="015C60"/>
                </a:solidFill>
                <a:latin typeface="Roboto Condensed"/>
              </a:rPr>
              <a:t>FamilyCentredECI</a:t>
            </a:r>
            <a:endParaRPr lang="en-US" sz="2931" dirty="0">
              <a:solidFill>
                <a:srgbClr val="015C60"/>
              </a:solidFill>
              <a:latin typeface="Roboto Condensed"/>
            </a:endParaRPr>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pic>
        <p:nvPicPr>
          <p:cNvPr id="12" name="Immagine 11">
            <a:extLst>
              <a:ext uri="{FF2B5EF4-FFF2-40B4-BE49-F238E27FC236}">
                <a16:creationId xmlns:a16="http://schemas.microsoft.com/office/drawing/2014/main" id="{054424CC-5EC7-9F7F-29B7-05B43EA71E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15313" y="8226105"/>
            <a:ext cx="1765170" cy="1765170"/>
          </a:xfrm>
          <a:prstGeom prst="rect">
            <a:avLst/>
          </a:prstGeom>
        </p:spPr>
      </p:pic>
      <p:sp>
        <p:nvSpPr>
          <p:cNvPr id="13" name="TextBox 11">
            <a:extLst>
              <a:ext uri="{FF2B5EF4-FFF2-40B4-BE49-F238E27FC236}">
                <a16:creationId xmlns:a16="http://schemas.microsoft.com/office/drawing/2014/main" id="{C990120F-E143-CD3E-96F5-DD882298179A}"/>
              </a:ext>
            </a:extLst>
          </p:cNvPr>
          <p:cNvSpPr txBox="1"/>
          <p:nvPr/>
        </p:nvSpPr>
        <p:spPr>
          <a:xfrm>
            <a:off x="591110" y="2779907"/>
            <a:ext cx="16077083" cy="4497193"/>
          </a:xfrm>
          <a:prstGeom prst="rect">
            <a:avLst/>
          </a:prstGeom>
        </p:spPr>
        <p:txBody>
          <a:bodyPr wrap="square" lIns="0" tIns="0" rIns="0" bIns="0" rtlCol="0" anchor="t">
            <a:spAutoFit/>
          </a:bodyPr>
          <a:lstStyle/>
          <a:p>
            <a:pPr algn="just">
              <a:lnSpc>
                <a:spcPct val="115000"/>
              </a:lnSpc>
            </a:pPr>
            <a:r>
              <a:rPr lang="en-GB" sz="32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Fondazione Paideia is a Family Foundation founded in 1993 in Turin, Italy, that offers tangible support to children with disabilities and their families.</a:t>
            </a:r>
          </a:p>
          <a:p>
            <a:pPr algn="just">
              <a:lnSpc>
                <a:spcPct val="115000"/>
              </a:lnSpc>
            </a:pPr>
            <a:endParaRPr lang="en-GB" sz="3200" dirty="0">
              <a:solidFill>
                <a:srgbClr val="18191C"/>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n-GB" sz="32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Paideia adopts a systemic perspective that doesn’t just look after the children, but all those who take care of them, through an approach that places the family at the centre of the process. </a:t>
            </a:r>
          </a:p>
          <a:p>
            <a:pPr algn="just">
              <a:lnSpc>
                <a:spcPct val="115000"/>
              </a:lnSpc>
            </a:pPr>
            <a:endParaRPr lang="en-GB" sz="3200" dirty="0">
              <a:solidFill>
                <a:srgbClr val="18191C"/>
              </a:solidFill>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en-GB" sz="32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Paideia develops projects aimed at providing direct support to families with children with disabilities to reduce the risk of social exclusion through a </a:t>
            </a:r>
            <a:r>
              <a:rPr lang="en-GB" sz="3200" dirty="0">
                <a:solidFill>
                  <a:srgbClr val="18191C"/>
                </a:solidFill>
                <a:latin typeface="Calibri" panose="020F0502020204030204" pitchFamily="34" charset="0"/>
                <a:ea typeface="Calibri" panose="020F0502020204030204" pitchFamily="34" charset="0"/>
                <a:cs typeface="Calibri" panose="020F0502020204030204" pitchFamily="34" charset="0"/>
              </a:rPr>
              <a:t>F</a:t>
            </a:r>
            <a:r>
              <a:rPr lang="en-GB" sz="32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amily </a:t>
            </a:r>
            <a:r>
              <a:rPr lang="en-GB" sz="3200" dirty="0" err="1">
                <a:solidFill>
                  <a:srgbClr val="18191C"/>
                </a:solidFill>
                <a:latin typeface="Calibri" panose="020F0502020204030204" pitchFamily="34" charset="0"/>
                <a:ea typeface="Calibri" panose="020F0502020204030204" pitchFamily="34" charset="0"/>
                <a:cs typeface="Calibri" panose="020F0502020204030204" pitchFamily="34" charset="0"/>
              </a:rPr>
              <a:t>C</a:t>
            </a:r>
            <a:r>
              <a:rPr lang="en-GB" sz="3200" dirty="0" err="1">
                <a:solidFill>
                  <a:srgbClr val="18191C"/>
                </a:solidFill>
                <a:effectLst/>
                <a:latin typeface="Calibri" panose="020F0502020204030204" pitchFamily="34" charset="0"/>
                <a:ea typeface="Calibri" panose="020F0502020204030204" pitchFamily="34" charset="0"/>
                <a:cs typeface="Calibri" panose="020F0502020204030204" pitchFamily="34" charset="0"/>
              </a:rPr>
              <a:t>entered</a:t>
            </a:r>
            <a:r>
              <a:rPr lang="en-GB" sz="3200" dirty="0">
                <a:solidFill>
                  <a:srgbClr val="18191C"/>
                </a:solidFill>
                <a:effectLst/>
                <a:latin typeface="Calibri" panose="020F0502020204030204" pitchFamily="34" charset="0"/>
                <a:ea typeface="Calibri" panose="020F0502020204030204" pitchFamily="34" charset="0"/>
                <a:cs typeface="Calibri" panose="020F0502020204030204" pitchFamily="34" charset="0"/>
              </a:rPr>
              <a:t> Care approach.</a:t>
            </a:r>
          </a:p>
        </p:txBody>
      </p:sp>
      <p:sp>
        <p:nvSpPr>
          <p:cNvPr id="14" name="TextBox 10">
            <a:extLst>
              <a:ext uri="{FF2B5EF4-FFF2-40B4-BE49-F238E27FC236}">
                <a16:creationId xmlns:a16="http://schemas.microsoft.com/office/drawing/2014/main" id="{393693E6-47AA-F764-BB72-86E77495375C}"/>
              </a:ext>
            </a:extLst>
          </p:cNvPr>
          <p:cNvSpPr txBox="1"/>
          <p:nvPr/>
        </p:nvSpPr>
        <p:spPr>
          <a:xfrm>
            <a:off x="540080" y="618268"/>
            <a:ext cx="12566320" cy="1207446"/>
          </a:xfrm>
          <a:prstGeom prst="rect">
            <a:avLst/>
          </a:prstGeom>
        </p:spPr>
        <p:txBody>
          <a:bodyPr wrap="square" lIns="0" tIns="0" rIns="0" bIns="0" rtlCol="0" anchor="t">
            <a:spAutoFit/>
          </a:bodyPr>
          <a:lstStyle/>
          <a:p>
            <a:pPr>
              <a:lnSpc>
                <a:spcPts val="9817"/>
              </a:lnSpc>
            </a:pPr>
            <a:r>
              <a:rPr lang="en-GB" sz="7200" dirty="0">
                <a:solidFill>
                  <a:srgbClr val="015C60"/>
                </a:solidFill>
                <a:latin typeface="Open Sans Extra Bold"/>
              </a:rPr>
              <a:t>Fondazione Paideia </a:t>
            </a:r>
            <a:endParaRPr lang="en-US" sz="7200" dirty="0">
              <a:solidFill>
                <a:srgbClr val="015C60"/>
              </a:solidFill>
              <a:latin typeface="Open Sans Extra Bo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pic>
        <p:nvPicPr>
          <p:cNvPr id="12" name="Immagine 11">
            <a:extLst>
              <a:ext uri="{FF2B5EF4-FFF2-40B4-BE49-F238E27FC236}">
                <a16:creationId xmlns:a16="http://schemas.microsoft.com/office/drawing/2014/main" id="{054424CC-5EC7-9F7F-29B7-05B43EA71E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15313" y="8226105"/>
            <a:ext cx="1765170" cy="1765170"/>
          </a:xfrm>
          <a:prstGeom prst="rect">
            <a:avLst/>
          </a:prstGeom>
        </p:spPr>
      </p:pic>
      <p:sp>
        <p:nvSpPr>
          <p:cNvPr id="14" name="TextBox 10">
            <a:extLst>
              <a:ext uri="{FF2B5EF4-FFF2-40B4-BE49-F238E27FC236}">
                <a16:creationId xmlns:a16="http://schemas.microsoft.com/office/drawing/2014/main" id="{393693E6-47AA-F764-BB72-86E77495375C}"/>
              </a:ext>
            </a:extLst>
          </p:cNvPr>
          <p:cNvSpPr txBox="1"/>
          <p:nvPr/>
        </p:nvSpPr>
        <p:spPr>
          <a:xfrm>
            <a:off x="540079" y="618268"/>
            <a:ext cx="15807533" cy="1180964"/>
          </a:xfrm>
          <a:prstGeom prst="rect">
            <a:avLst/>
          </a:prstGeom>
        </p:spPr>
        <p:txBody>
          <a:bodyPr wrap="square" lIns="0" tIns="0" rIns="0" bIns="0" rtlCol="0" anchor="t">
            <a:spAutoFit/>
          </a:bodyPr>
          <a:lstStyle/>
          <a:p>
            <a:pPr>
              <a:lnSpc>
                <a:spcPts val="9817"/>
              </a:lnSpc>
            </a:pPr>
            <a:r>
              <a:rPr lang="en-GB" sz="7200" dirty="0">
                <a:solidFill>
                  <a:srgbClr val="015C60"/>
                </a:solidFill>
                <a:latin typeface="Open Sans Extra Bold"/>
              </a:rPr>
              <a:t>Family </a:t>
            </a:r>
            <a:r>
              <a:rPr lang="en-GB" sz="7200" dirty="0" err="1">
                <a:solidFill>
                  <a:srgbClr val="015C60"/>
                </a:solidFill>
                <a:latin typeface="Open Sans Extra Bold"/>
              </a:rPr>
              <a:t>Centered</a:t>
            </a:r>
            <a:r>
              <a:rPr lang="en-GB" sz="7200" dirty="0">
                <a:solidFill>
                  <a:srgbClr val="015C60"/>
                </a:solidFill>
                <a:latin typeface="Open Sans Extra Bold"/>
              </a:rPr>
              <a:t> Care approach</a:t>
            </a:r>
            <a:endParaRPr lang="en-US" sz="7200" dirty="0">
              <a:solidFill>
                <a:srgbClr val="015C60"/>
              </a:solidFill>
              <a:latin typeface="Open Sans Extra Bold"/>
            </a:endParaRPr>
          </a:p>
        </p:txBody>
      </p:sp>
      <p:sp>
        <p:nvSpPr>
          <p:cNvPr id="10" name="TextBox 6">
            <a:extLst>
              <a:ext uri="{FF2B5EF4-FFF2-40B4-BE49-F238E27FC236}">
                <a16:creationId xmlns:a16="http://schemas.microsoft.com/office/drawing/2014/main" id="{29725490-3016-CEF3-56CC-A4FE46F73ACA}"/>
              </a:ext>
            </a:extLst>
          </p:cNvPr>
          <p:cNvSpPr txBox="1"/>
          <p:nvPr/>
        </p:nvSpPr>
        <p:spPr>
          <a:xfrm>
            <a:off x="533400" y="2675391"/>
            <a:ext cx="17448683" cy="4601709"/>
          </a:xfrm>
          <a:prstGeom prst="rect">
            <a:avLst/>
          </a:prstGeom>
        </p:spPr>
        <p:txBody>
          <a:bodyPr wrap="square" lIns="0" tIns="0" rIns="0" bIns="0" rtlCol="0" anchor="t">
            <a:spAutoFit/>
          </a:bodyPr>
          <a:lstStyle/>
          <a:p>
            <a:pPr>
              <a:lnSpc>
                <a:spcPts val="5151"/>
              </a:lnSpc>
            </a:pPr>
            <a:r>
              <a:rPr lang="en-US" sz="3200" dirty="0">
                <a:solidFill>
                  <a:srgbClr val="000000"/>
                </a:solidFill>
                <a:latin typeface="+mj-lt"/>
              </a:rPr>
              <a:t>Paideia’s FCC </a:t>
            </a:r>
            <a:r>
              <a:rPr lang="it-IT" sz="3200" dirty="0" err="1">
                <a:solidFill>
                  <a:srgbClr val="000000"/>
                </a:solidFill>
                <a:latin typeface="+mj-lt"/>
              </a:rPr>
              <a:t>a</a:t>
            </a:r>
            <a:r>
              <a:rPr lang="it-IT" sz="3200" b="0" i="0" u="none" strike="noStrike" dirty="0" err="1">
                <a:solidFill>
                  <a:srgbClr val="000000"/>
                </a:solidFill>
                <a:effectLst/>
                <a:latin typeface="+mj-lt"/>
              </a:rPr>
              <a:t>pproach</a:t>
            </a:r>
            <a:r>
              <a:rPr lang="it-IT" sz="3200" dirty="0">
                <a:solidFill>
                  <a:srgbClr val="000000"/>
                </a:solidFill>
                <a:latin typeface="+mj-lt"/>
              </a:rPr>
              <a:t>, </a:t>
            </a:r>
            <a:r>
              <a:rPr lang="en-US" sz="3200" dirty="0">
                <a:solidFill>
                  <a:srgbClr val="000000"/>
                </a:solidFill>
                <a:latin typeface="+mj-lt"/>
              </a:rPr>
              <a:t>is based on:</a:t>
            </a:r>
          </a:p>
          <a:p>
            <a:pPr marL="571500" indent="-571500">
              <a:lnSpc>
                <a:spcPts val="5151"/>
              </a:lnSpc>
              <a:buFont typeface="Arial" panose="020B0604020202020204" pitchFamily="34" charset="0"/>
              <a:buChar char="•"/>
            </a:pPr>
            <a:r>
              <a:rPr lang="en-US" sz="3200" dirty="0">
                <a:solidFill>
                  <a:srgbClr val="000000"/>
                </a:solidFill>
                <a:latin typeface="+mj-lt"/>
              </a:rPr>
              <a:t>respecting each family in its diversity; </a:t>
            </a:r>
          </a:p>
          <a:p>
            <a:pPr marL="571500" indent="-571500">
              <a:lnSpc>
                <a:spcPts val="5151"/>
              </a:lnSpc>
              <a:buFont typeface="Arial" panose="020B0604020202020204" pitchFamily="34" charset="0"/>
              <a:buChar char="•"/>
            </a:pPr>
            <a:r>
              <a:rPr lang="en-US" sz="3200" dirty="0">
                <a:solidFill>
                  <a:srgbClr val="000000"/>
                </a:solidFill>
                <a:latin typeface="+mj-lt"/>
              </a:rPr>
              <a:t>being flexible in facing different family’s needs; </a:t>
            </a:r>
          </a:p>
          <a:p>
            <a:pPr marL="571500" indent="-571500">
              <a:lnSpc>
                <a:spcPts val="5151"/>
              </a:lnSpc>
              <a:buFont typeface="Arial" panose="020B0604020202020204" pitchFamily="34" charset="0"/>
              <a:buChar char="•"/>
            </a:pPr>
            <a:r>
              <a:rPr lang="en-US" sz="3200" dirty="0">
                <a:solidFill>
                  <a:srgbClr val="000000"/>
                </a:solidFill>
                <a:latin typeface="+mj-lt"/>
              </a:rPr>
              <a:t>supporting and strengthening the family to be an active part in the child's development; </a:t>
            </a:r>
          </a:p>
          <a:p>
            <a:pPr marL="571500" indent="-571500">
              <a:lnSpc>
                <a:spcPts val="5151"/>
              </a:lnSpc>
              <a:buFont typeface="Arial" panose="020B0604020202020204" pitchFamily="34" charset="0"/>
              <a:buChar char="•"/>
            </a:pPr>
            <a:r>
              <a:rPr lang="en-US" sz="3200" dirty="0">
                <a:solidFill>
                  <a:srgbClr val="000000"/>
                </a:solidFill>
                <a:latin typeface="+mj-lt"/>
              </a:rPr>
              <a:t>building a network of support around the family; </a:t>
            </a:r>
          </a:p>
          <a:p>
            <a:pPr marL="571500" indent="-571500">
              <a:lnSpc>
                <a:spcPts val="5151"/>
              </a:lnSpc>
              <a:buFont typeface="Arial" panose="020B0604020202020204" pitchFamily="34" charset="0"/>
              <a:buChar char="•"/>
            </a:pPr>
            <a:r>
              <a:rPr lang="en-US" sz="3200" dirty="0">
                <a:solidFill>
                  <a:srgbClr val="000000"/>
                </a:solidFill>
                <a:latin typeface="+mj-lt"/>
              </a:rPr>
              <a:t>empowering of the family. </a:t>
            </a:r>
          </a:p>
          <a:p>
            <a:pPr>
              <a:lnSpc>
                <a:spcPts val="5151"/>
              </a:lnSpc>
            </a:pPr>
            <a:endParaRPr lang="en-US" sz="3200" dirty="0">
              <a:solidFill>
                <a:srgbClr val="000000"/>
              </a:solidFill>
              <a:latin typeface="+mj-lt"/>
            </a:endParaRPr>
          </a:p>
        </p:txBody>
      </p:sp>
    </p:spTree>
    <p:extLst>
      <p:ext uri="{BB962C8B-B14F-4D97-AF65-F5344CB8AC3E}">
        <p14:creationId xmlns:p14="http://schemas.microsoft.com/office/powerpoint/2010/main" val="15798778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2490120" cy="2437719"/>
          </a:xfrm>
          <a:prstGeom prst="rect">
            <a:avLst/>
          </a:prstGeom>
        </p:spPr>
        <p:txBody>
          <a:bodyPr wrap="square" lIns="0" tIns="0" rIns="0" bIns="0" rtlCol="0" anchor="t">
            <a:spAutoFit/>
          </a:bodyPr>
          <a:lstStyle/>
          <a:p>
            <a:pPr>
              <a:lnSpc>
                <a:spcPts val="9817"/>
              </a:lnSpc>
            </a:pPr>
            <a:r>
              <a:rPr lang="en-US" sz="7200" dirty="0">
                <a:solidFill>
                  <a:srgbClr val="015C60"/>
                </a:solidFill>
                <a:latin typeface="Open Sans Extra Bold"/>
              </a:rPr>
              <a:t>Paideia’s </a:t>
            </a:r>
          </a:p>
          <a:p>
            <a:pPr>
              <a:lnSpc>
                <a:spcPts val="9817"/>
              </a:lnSpc>
            </a:pPr>
            <a:r>
              <a:rPr lang="en-US" sz="7200" dirty="0">
                <a:solidFill>
                  <a:srgbClr val="015C60"/>
                </a:solidFill>
                <a:latin typeface="Open Sans Extra Bold"/>
              </a:rPr>
              <a:t>numbers </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26" name="Gruppo 25">
            <a:extLst>
              <a:ext uri="{FF2B5EF4-FFF2-40B4-BE49-F238E27FC236}">
                <a16:creationId xmlns:a16="http://schemas.microsoft.com/office/drawing/2014/main" id="{8781FF33-7E83-D8CD-EEFE-6588456E767E}"/>
              </a:ext>
            </a:extLst>
          </p:cNvPr>
          <p:cNvGrpSpPr/>
          <p:nvPr/>
        </p:nvGrpSpPr>
        <p:grpSpPr>
          <a:xfrm>
            <a:off x="-304800" y="3769504"/>
            <a:ext cx="6953982" cy="6631796"/>
            <a:chOff x="-381000" y="4429330"/>
            <a:chExt cx="6953982" cy="6631796"/>
          </a:xfrm>
        </p:grpSpPr>
        <p:pic>
          <p:nvPicPr>
            <p:cNvPr id="21" name="Immagine 20">
              <a:extLst>
                <a:ext uri="{FF2B5EF4-FFF2-40B4-BE49-F238E27FC236}">
                  <a16:creationId xmlns:a16="http://schemas.microsoft.com/office/drawing/2014/main" id="{725C1798-AC91-A6C5-7D5C-3E1B4785A298}"/>
                </a:ext>
              </a:extLst>
            </p:cNvPr>
            <p:cNvPicPr>
              <a:picLocks noChangeAspect="1"/>
            </p:cNvPicPr>
            <p:nvPr/>
          </p:nvPicPr>
          <p:blipFill rotWithShape="1">
            <a:blip r:embed="rId4">
              <a:extLst>
                <a:ext uri="{28A0092B-C50C-407E-A947-70E740481C1C}">
                  <a14:useLocalDpi xmlns:a14="http://schemas.microsoft.com/office/drawing/2010/main" val="0"/>
                </a:ext>
              </a:extLst>
            </a:blip>
            <a:srcRect l="-3369" t="52165" r="50370" b="17033"/>
            <a:stretch/>
          </p:blipFill>
          <p:spPr>
            <a:xfrm>
              <a:off x="-381000" y="7962900"/>
              <a:ext cx="3543299" cy="3098226"/>
            </a:xfrm>
            <a:prstGeom prst="rect">
              <a:avLst/>
            </a:prstGeom>
          </p:spPr>
        </p:pic>
        <p:pic>
          <p:nvPicPr>
            <p:cNvPr id="19" name="Immagine 18">
              <a:extLst>
                <a:ext uri="{FF2B5EF4-FFF2-40B4-BE49-F238E27FC236}">
                  <a16:creationId xmlns:a16="http://schemas.microsoft.com/office/drawing/2014/main" id="{A4523DAD-3A1C-122A-E2BB-F72C1F74403E}"/>
                </a:ext>
              </a:extLst>
            </p:cNvPr>
            <p:cNvPicPr>
              <a:picLocks noChangeAspect="1"/>
            </p:cNvPicPr>
            <p:nvPr/>
          </p:nvPicPr>
          <p:blipFill rotWithShape="1">
            <a:blip r:embed="rId4">
              <a:extLst>
                <a:ext uri="{28A0092B-C50C-407E-A947-70E740481C1C}">
                  <a14:useLocalDpi xmlns:a14="http://schemas.microsoft.com/office/drawing/2010/main" val="0"/>
                </a:ext>
              </a:extLst>
            </a:blip>
            <a:srcRect t="16373" b="17694"/>
            <a:stretch/>
          </p:blipFill>
          <p:spPr>
            <a:xfrm>
              <a:off x="-112895" y="4429330"/>
              <a:ext cx="6685877" cy="6631796"/>
            </a:xfrm>
            <a:prstGeom prst="ellipse">
              <a:avLst/>
            </a:prstGeom>
          </p:spPr>
        </p:pic>
      </p:grpSp>
      <p:graphicFrame>
        <p:nvGraphicFramePr>
          <p:cNvPr id="23" name="Tabella 22">
            <a:extLst>
              <a:ext uri="{FF2B5EF4-FFF2-40B4-BE49-F238E27FC236}">
                <a16:creationId xmlns:a16="http://schemas.microsoft.com/office/drawing/2014/main" id="{098BE0E7-5B8B-87C4-88E6-DAD207E30FF2}"/>
              </a:ext>
            </a:extLst>
          </p:cNvPr>
          <p:cNvGraphicFramePr>
            <a:graphicFrameLocks noGrp="1"/>
          </p:cNvGraphicFramePr>
          <p:nvPr/>
        </p:nvGraphicFramePr>
        <p:xfrm>
          <a:off x="7633558" y="852408"/>
          <a:ext cx="8676049" cy="498729"/>
        </p:xfrm>
        <a:graphic>
          <a:graphicData uri="http://schemas.openxmlformats.org/drawingml/2006/table">
            <a:tbl>
              <a:tblPr firstRow="1" firstCol="1" bandRow="1">
                <a:tableStyleId>{5C22544A-7EE6-4342-B048-85BDC9FD1C3A}</a:tableStyleId>
              </a:tblPr>
              <a:tblGrid>
                <a:gridCol w="6378942">
                  <a:extLst>
                    <a:ext uri="{9D8B030D-6E8A-4147-A177-3AD203B41FA5}">
                      <a16:colId xmlns:a16="http://schemas.microsoft.com/office/drawing/2014/main" val="2666199149"/>
                    </a:ext>
                  </a:extLst>
                </a:gridCol>
                <a:gridCol w="1066800">
                  <a:extLst>
                    <a:ext uri="{9D8B030D-6E8A-4147-A177-3AD203B41FA5}">
                      <a16:colId xmlns:a16="http://schemas.microsoft.com/office/drawing/2014/main" val="367205721"/>
                    </a:ext>
                  </a:extLst>
                </a:gridCol>
                <a:gridCol w="1230307">
                  <a:extLst>
                    <a:ext uri="{9D8B030D-6E8A-4147-A177-3AD203B41FA5}">
                      <a16:colId xmlns:a16="http://schemas.microsoft.com/office/drawing/2014/main" val="2792894161"/>
                    </a:ext>
                  </a:extLst>
                </a:gridCol>
              </a:tblGrid>
              <a:tr h="184150">
                <a:tc>
                  <a:txBody>
                    <a:bodyPr/>
                    <a:lstStyle/>
                    <a:p>
                      <a:pPr>
                        <a:lnSpc>
                          <a:spcPct val="107000"/>
                        </a:lnSpc>
                        <a:spcAft>
                          <a:spcPts val="800"/>
                        </a:spcAft>
                      </a:pPr>
                      <a:r>
                        <a:rPr lang="it-IT" sz="3200" kern="0" dirty="0">
                          <a:effectLst/>
                        </a:rPr>
                        <a:t>Families </a:t>
                      </a:r>
                      <a:r>
                        <a:rPr lang="it-IT" sz="3200" kern="0" dirty="0" err="1">
                          <a:effectLst/>
                        </a:rPr>
                        <a:t>supported</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lvl="0" indent="0" algn="r" defTabSz="914400" rtl="0" eaLnBrk="1" fontAlgn="auto" latinLnBrk="0" hangingPunct="1">
                        <a:lnSpc>
                          <a:spcPct val="107000"/>
                        </a:lnSpc>
                        <a:spcBef>
                          <a:spcPts val="0"/>
                        </a:spcBef>
                        <a:spcAft>
                          <a:spcPts val="800"/>
                        </a:spcAft>
                        <a:buClrTx/>
                        <a:buSzTx/>
                        <a:buFontTx/>
                        <a:buNone/>
                        <a:tabLst/>
                        <a:defRPr/>
                      </a:pPr>
                      <a:r>
                        <a:rPr lang="it-IT" sz="3200" kern="0" dirty="0">
                          <a:effectLst/>
                        </a:rPr>
                        <a:t>2022</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854</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21886948"/>
                  </a:ext>
                </a:extLst>
              </a:tr>
            </a:tbl>
          </a:graphicData>
        </a:graphic>
      </p:graphicFrame>
      <p:graphicFrame>
        <p:nvGraphicFramePr>
          <p:cNvPr id="24" name="Tabella 23">
            <a:extLst>
              <a:ext uri="{FF2B5EF4-FFF2-40B4-BE49-F238E27FC236}">
                <a16:creationId xmlns:a16="http://schemas.microsoft.com/office/drawing/2014/main" id="{21E15352-189B-227A-066B-0475A6587FAD}"/>
              </a:ext>
            </a:extLst>
          </p:cNvPr>
          <p:cNvGraphicFramePr>
            <a:graphicFrameLocks noGrp="1"/>
          </p:cNvGraphicFramePr>
          <p:nvPr/>
        </p:nvGraphicFramePr>
        <p:xfrm>
          <a:off x="7633558" y="1737677"/>
          <a:ext cx="8659451" cy="6982206"/>
        </p:xfrm>
        <a:graphic>
          <a:graphicData uri="http://schemas.openxmlformats.org/drawingml/2006/table">
            <a:tbl>
              <a:tblPr firstRow="1" firstCol="1" bandRow="1">
                <a:tableStyleId>{5C22544A-7EE6-4342-B048-85BDC9FD1C3A}</a:tableStyleId>
              </a:tblPr>
              <a:tblGrid>
                <a:gridCol w="6373451">
                  <a:extLst>
                    <a:ext uri="{9D8B030D-6E8A-4147-A177-3AD203B41FA5}">
                      <a16:colId xmlns:a16="http://schemas.microsoft.com/office/drawing/2014/main" val="2234086662"/>
                    </a:ext>
                  </a:extLst>
                </a:gridCol>
                <a:gridCol w="1066800">
                  <a:extLst>
                    <a:ext uri="{9D8B030D-6E8A-4147-A177-3AD203B41FA5}">
                      <a16:colId xmlns:a16="http://schemas.microsoft.com/office/drawing/2014/main" val="375020853"/>
                    </a:ext>
                  </a:extLst>
                </a:gridCol>
                <a:gridCol w="1219200">
                  <a:extLst>
                    <a:ext uri="{9D8B030D-6E8A-4147-A177-3AD203B41FA5}">
                      <a16:colId xmlns:a16="http://schemas.microsoft.com/office/drawing/2014/main" val="78780208"/>
                    </a:ext>
                  </a:extLst>
                </a:gridCol>
              </a:tblGrid>
              <a:tr h="190500">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it-IT" sz="3200" kern="0" dirty="0">
                          <a:effectLst/>
                        </a:rPr>
                        <a:t>Children with </a:t>
                      </a:r>
                      <a:r>
                        <a:rPr lang="it-IT" sz="3200" kern="0" dirty="0" err="1">
                          <a:effectLst/>
                        </a:rPr>
                        <a:t>disabilities</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2022</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924</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82097891"/>
                  </a:ext>
                </a:extLst>
              </a:tr>
              <a:tr h="190500">
                <a:tc>
                  <a:txBody>
                    <a:bodyPr/>
                    <a:lstStyle/>
                    <a:p>
                      <a:endParaRPr lang="it-IT" dirty="0"/>
                    </a:p>
                  </a:txBody>
                  <a:tcPr>
                    <a:solidFill>
                      <a:srgbClr val="D1D9E8"/>
                    </a:solidFill>
                  </a:tcPr>
                </a:tc>
                <a:tc>
                  <a:txBody>
                    <a:bodyPr/>
                    <a:lstStyle/>
                    <a:p>
                      <a:pPr algn="r">
                        <a:lnSpc>
                          <a:spcPct val="107000"/>
                        </a:lnSpc>
                        <a:spcAft>
                          <a:spcPts val="800"/>
                        </a:spcAft>
                      </a:pP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27758627"/>
                  </a:ext>
                </a:extLst>
              </a:tr>
              <a:tr h="190500">
                <a:tc>
                  <a:txBody>
                    <a:bodyPr/>
                    <a:lstStyle/>
                    <a:p>
                      <a:pPr>
                        <a:lnSpc>
                          <a:spcPct val="107000"/>
                        </a:lnSpc>
                        <a:spcAft>
                          <a:spcPts val="800"/>
                        </a:spcAft>
                      </a:pPr>
                      <a:r>
                        <a:rPr lang="it-IT" sz="3200" kern="0" dirty="0" err="1">
                          <a:effectLst/>
                        </a:rPr>
                        <a:t>Autism</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417</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45%</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85868018"/>
                  </a:ext>
                </a:extLst>
              </a:tr>
              <a:tr h="374650">
                <a:tc>
                  <a:txBody>
                    <a:bodyPr/>
                    <a:lstStyle/>
                    <a:p>
                      <a:pPr>
                        <a:lnSpc>
                          <a:spcPct val="107000"/>
                        </a:lnSpc>
                        <a:spcAft>
                          <a:spcPts val="800"/>
                        </a:spcAft>
                      </a:pPr>
                      <a:r>
                        <a:rPr lang="it-IT" sz="3200" kern="0" dirty="0" err="1">
                          <a:effectLst/>
                        </a:rPr>
                        <a:t>Genetic</a:t>
                      </a:r>
                      <a:r>
                        <a:rPr lang="it-IT" sz="3200" kern="0" dirty="0">
                          <a:effectLst/>
                        </a:rPr>
                        <a:t> </a:t>
                      </a:r>
                      <a:r>
                        <a:rPr lang="it-IT" sz="3200" kern="0" dirty="0" err="1">
                          <a:effectLst/>
                        </a:rPr>
                        <a:t>chromosomal</a:t>
                      </a:r>
                      <a:r>
                        <a:rPr lang="it-IT" sz="3200" kern="0" dirty="0">
                          <a:effectLst/>
                        </a:rPr>
                        <a:t> </a:t>
                      </a:r>
                      <a:r>
                        <a:rPr lang="it-IT" sz="3200" kern="0" dirty="0" err="1">
                          <a:effectLst/>
                        </a:rPr>
                        <a:t>diseases</a:t>
                      </a:r>
                      <a:endParaRPr lang="it-IT" sz="3200" kern="0" dirty="0">
                        <a:effectLst/>
                      </a:endParaRPr>
                    </a:p>
                  </a:txBody>
                  <a:tcPr marL="44450" marR="44450" marT="0" marB="0" anchor="b"/>
                </a:tc>
                <a:tc>
                  <a:txBody>
                    <a:bodyPr/>
                    <a:lstStyle/>
                    <a:p>
                      <a:pPr algn="r">
                        <a:lnSpc>
                          <a:spcPct val="107000"/>
                        </a:lnSpc>
                        <a:spcAft>
                          <a:spcPts val="800"/>
                        </a:spcAft>
                      </a:pPr>
                      <a:r>
                        <a:rPr lang="it-IT" sz="3200" kern="0" dirty="0">
                          <a:effectLst/>
                        </a:rPr>
                        <a:t>137</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15%</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23256882"/>
                  </a:ext>
                </a:extLst>
              </a:tr>
              <a:tr h="190500">
                <a:tc>
                  <a:txBody>
                    <a:bodyPr/>
                    <a:lstStyle/>
                    <a:p>
                      <a:pPr>
                        <a:lnSpc>
                          <a:spcPct val="107000"/>
                        </a:lnSpc>
                        <a:spcAft>
                          <a:spcPts val="800"/>
                        </a:spcAft>
                      </a:pPr>
                      <a:r>
                        <a:rPr lang="it-IT" sz="3200" kern="0" dirty="0" err="1">
                          <a:effectLst/>
                        </a:rPr>
                        <a:t>Intellectual</a:t>
                      </a:r>
                      <a:r>
                        <a:rPr lang="it-IT" sz="3200" kern="0" dirty="0">
                          <a:effectLst/>
                        </a:rPr>
                        <a:t> </a:t>
                      </a:r>
                      <a:r>
                        <a:rPr lang="it-IT" sz="3200" kern="0" dirty="0" err="1">
                          <a:effectLst/>
                        </a:rPr>
                        <a:t>disability</a:t>
                      </a:r>
                      <a:endParaRPr lang="it-IT" sz="3200" kern="0" dirty="0">
                        <a:effectLst/>
                      </a:endParaRPr>
                    </a:p>
                  </a:txBody>
                  <a:tcPr marL="44450" marR="44450" marT="0" marB="0" anchor="b"/>
                </a:tc>
                <a:tc>
                  <a:txBody>
                    <a:bodyPr/>
                    <a:lstStyle/>
                    <a:p>
                      <a:pPr algn="r">
                        <a:lnSpc>
                          <a:spcPct val="107000"/>
                        </a:lnSpc>
                        <a:spcAft>
                          <a:spcPts val="800"/>
                        </a:spcAft>
                      </a:pPr>
                      <a:r>
                        <a:rPr lang="it-IT" sz="3200" kern="0" dirty="0">
                          <a:effectLst/>
                        </a:rPr>
                        <a:t>70</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8%</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82963083"/>
                  </a:ext>
                </a:extLst>
              </a:tr>
              <a:tr h="190500">
                <a:tc>
                  <a:txBody>
                    <a:bodyPr/>
                    <a:lstStyle/>
                    <a:p>
                      <a:pPr>
                        <a:lnSpc>
                          <a:spcPct val="107000"/>
                        </a:lnSpc>
                        <a:spcAft>
                          <a:spcPts val="800"/>
                        </a:spcAft>
                      </a:pPr>
                      <a:r>
                        <a:rPr lang="it-IT" sz="3200" kern="0" dirty="0">
                          <a:effectLst/>
                        </a:rPr>
                        <a:t>Speech disorder</a:t>
                      </a:r>
                    </a:p>
                  </a:txBody>
                  <a:tcPr marL="44450" marR="44450" marT="0" marB="0" anchor="b"/>
                </a:tc>
                <a:tc>
                  <a:txBody>
                    <a:bodyPr/>
                    <a:lstStyle/>
                    <a:p>
                      <a:pPr algn="r">
                        <a:lnSpc>
                          <a:spcPct val="107000"/>
                        </a:lnSpc>
                        <a:spcAft>
                          <a:spcPts val="800"/>
                        </a:spcAft>
                      </a:pPr>
                      <a:r>
                        <a:rPr lang="it-IT" sz="3200" kern="0" dirty="0">
                          <a:effectLst/>
                        </a:rPr>
                        <a:t>42</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4%</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458613023"/>
                  </a:ext>
                </a:extLst>
              </a:tr>
              <a:tr h="374650">
                <a:tc>
                  <a:txBody>
                    <a:bodyPr/>
                    <a:lstStyle/>
                    <a:p>
                      <a:pPr>
                        <a:lnSpc>
                          <a:spcPct val="107000"/>
                        </a:lnSpc>
                        <a:spcAft>
                          <a:spcPts val="800"/>
                        </a:spcAft>
                      </a:pPr>
                      <a:r>
                        <a:rPr lang="it-IT" sz="3200" kern="0" dirty="0" err="1">
                          <a:effectLst/>
                        </a:rPr>
                        <a:t>Early</a:t>
                      </a:r>
                      <a:r>
                        <a:rPr lang="it-IT" sz="3200" kern="0" dirty="0">
                          <a:effectLst/>
                        </a:rPr>
                        <a:t> </a:t>
                      </a:r>
                      <a:r>
                        <a:rPr lang="it-IT" sz="3200" kern="0" dirty="0" err="1">
                          <a:effectLst/>
                        </a:rPr>
                        <a:t>neuromotor</a:t>
                      </a:r>
                      <a:r>
                        <a:rPr lang="it-IT" sz="3200" kern="0" dirty="0">
                          <a:effectLst/>
                        </a:rPr>
                        <a:t> impairment</a:t>
                      </a:r>
                    </a:p>
                  </a:txBody>
                  <a:tcPr marL="44450" marR="44450" marT="0" marB="0" anchor="b"/>
                </a:tc>
                <a:tc>
                  <a:txBody>
                    <a:bodyPr/>
                    <a:lstStyle/>
                    <a:p>
                      <a:pPr algn="r">
                        <a:lnSpc>
                          <a:spcPct val="107000"/>
                        </a:lnSpc>
                        <a:spcAft>
                          <a:spcPts val="800"/>
                        </a:spcAft>
                      </a:pPr>
                      <a:r>
                        <a:rPr lang="it-IT" sz="3200" kern="0" dirty="0">
                          <a:effectLst/>
                        </a:rPr>
                        <a:t>58</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6%</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543023922"/>
                  </a:ext>
                </a:extLst>
              </a:tr>
              <a:tr h="374650">
                <a:tc>
                  <a:txBody>
                    <a:bodyPr/>
                    <a:lstStyle/>
                    <a:p>
                      <a:pPr>
                        <a:lnSpc>
                          <a:spcPct val="107000"/>
                        </a:lnSpc>
                        <a:spcAft>
                          <a:spcPts val="800"/>
                        </a:spcAft>
                      </a:pPr>
                      <a:r>
                        <a:rPr lang="it-IT" sz="3200" kern="0" dirty="0" err="1">
                          <a:effectLst/>
                        </a:rPr>
                        <a:t>Neuropsychological</a:t>
                      </a:r>
                      <a:r>
                        <a:rPr lang="it-IT" sz="3200" kern="0" dirty="0">
                          <a:effectLst/>
                        </a:rPr>
                        <a:t> disorders</a:t>
                      </a:r>
                    </a:p>
                  </a:txBody>
                  <a:tcPr marL="44450" marR="44450" marT="0" marB="0" anchor="b"/>
                </a:tc>
                <a:tc>
                  <a:txBody>
                    <a:bodyPr/>
                    <a:lstStyle/>
                    <a:p>
                      <a:pPr algn="r">
                        <a:lnSpc>
                          <a:spcPct val="107000"/>
                        </a:lnSpc>
                        <a:spcAft>
                          <a:spcPts val="800"/>
                        </a:spcAft>
                      </a:pPr>
                      <a:r>
                        <a:rPr lang="it-IT" sz="3200" kern="0" dirty="0">
                          <a:effectLst/>
                        </a:rPr>
                        <a:t>50</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5%</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45006426"/>
                  </a:ext>
                </a:extLst>
              </a:tr>
              <a:tr h="190500">
                <a:tc>
                  <a:txBody>
                    <a:bodyPr/>
                    <a:lstStyle/>
                    <a:p>
                      <a:pPr>
                        <a:lnSpc>
                          <a:spcPct val="107000"/>
                        </a:lnSpc>
                        <a:spcAft>
                          <a:spcPts val="800"/>
                        </a:spcAft>
                      </a:pPr>
                      <a:r>
                        <a:rPr lang="it-IT" sz="3200" kern="0" dirty="0" err="1">
                          <a:effectLst/>
                        </a:rPr>
                        <a:t>Developmental</a:t>
                      </a:r>
                      <a:r>
                        <a:rPr lang="it-IT" sz="3200" kern="0" dirty="0">
                          <a:effectLst/>
                        </a:rPr>
                        <a:t> delay</a:t>
                      </a:r>
                    </a:p>
                  </a:txBody>
                  <a:tcPr marL="44450" marR="44450" marT="0" marB="0" anchor="b"/>
                </a:tc>
                <a:tc>
                  <a:txBody>
                    <a:bodyPr/>
                    <a:lstStyle/>
                    <a:p>
                      <a:pPr algn="r">
                        <a:lnSpc>
                          <a:spcPct val="107000"/>
                        </a:lnSpc>
                        <a:spcAft>
                          <a:spcPts val="800"/>
                        </a:spcAft>
                      </a:pPr>
                      <a:r>
                        <a:rPr lang="it-IT" sz="3200" kern="0" dirty="0">
                          <a:effectLst/>
                        </a:rPr>
                        <a:t>34</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4%</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49741051"/>
                  </a:ext>
                </a:extLst>
              </a:tr>
              <a:tr h="374650">
                <a:tc>
                  <a:txBody>
                    <a:bodyPr/>
                    <a:lstStyle/>
                    <a:p>
                      <a:pPr>
                        <a:lnSpc>
                          <a:spcPct val="107000"/>
                        </a:lnSpc>
                        <a:spcAft>
                          <a:spcPts val="800"/>
                        </a:spcAft>
                      </a:pPr>
                      <a:r>
                        <a:rPr lang="it-IT" sz="3200" kern="0" dirty="0" err="1">
                          <a:effectLst/>
                        </a:rPr>
                        <a:t>Complex</a:t>
                      </a:r>
                      <a:r>
                        <a:rPr lang="it-IT" sz="3200" kern="0" dirty="0">
                          <a:effectLst/>
                        </a:rPr>
                        <a:t> malformative framework</a:t>
                      </a:r>
                    </a:p>
                  </a:txBody>
                  <a:tcPr marL="44450" marR="44450" marT="0" marB="0" anchor="b"/>
                </a:tc>
                <a:tc>
                  <a:txBody>
                    <a:bodyPr/>
                    <a:lstStyle/>
                    <a:p>
                      <a:pPr algn="r">
                        <a:lnSpc>
                          <a:spcPct val="107000"/>
                        </a:lnSpc>
                        <a:spcAft>
                          <a:spcPts val="800"/>
                        </a:spcAft>
                      </a:pPr>
                      <a:r>
                        <a:rPr lang="it-IT" sz="3200" kern="0" dirty="0">
                          <a:effectLst/>
                        </a:rPr>
                        <a:t>25</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3%</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989852428"/>
                  </a:ext>
                </a:extLst>
              </a:tr>
              <a:tr h="190500">
                <a:tc>
                  <a:txBody>
                    <a:bodyPr/>
                    <a:lstStyle/>
                    <a:p>
                      <a:pPr>
                        <a:lnSpc>
                          <a:spcPct val="107000"/>
                        </a:lnSpc>
                        <a:spcAft>
                          <a:spcPts val="800"/>
                        </a:spcAft>
                      </a:pPr>
                      <a:r>
                        <a:rPr lang="it-IT" sz="3200" kern="0" dirty="0" err="1">
                          <a:effectLst/>
                        </a:rPr>
                        <a:t>Dyspraxia</a:t>
                      </a:r>
                      <a:endParaRPr lang="it-IT" sz="3200" kern="0" dirty="0">
                        <a:effectLst/>
                      </a:endParaRPr>
                    </a:p>
                  </a:txBody>
                  <a:tcPr marL="44450" marR="44450" marT="0" marB="0" anchor="b"/>
                </a:tc>
                <a:tc>
                  <a:txBody>
                    <a:bodyPr/>
                    <a:lstStyle/>
                    <a:p>
                      <a:pPr algn="r">
                        <a:lnSpc>
                          <a:spcPct val="107000"/>
                        </a:lnSpc>
                        <a:spcAft>
                          <a:spcPts val="800"/>
                        </a:spcAft>
                      </a:pPr>
                      <a:r>
                        <a:rPr lang="it-IT" sz="3200" kern="0" dirty="0">
                          <a:effectLst/>
                        </a:rPr>
                        <a:t>26</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3%</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15850403"/>
                  </a:ext>
                </a:extLst>
              </a:tr>
              <a:tr h="190500">
                <a:tc>
                  <a:txBody>
                    <a:bodyPr/>
                    <a:lstStyle/>
                    <a:p>
                      <a:pPr>
                        <a:lnSpc>
                          <a:spcPct val="107000"/>
                        </a:lnSpc>
                        <a:spcAft>
                          <a:spcPts val="800"/>
                        </a:spcAft>
                      </a:pPr>
                      <a:r>
                        <a:rPr lang="it-IT" sz="3200" kern="0" dirty="0" err="1">
                          <a:effectLst/>
                        </a:rPr>
                        <a:t>Sensory</a:t>
                      </a:r>
                      <a:r>
                        <a:rPr lang="it-IT" sz="3200" kern="0" dirty="0">
                          <a:effectLst/>
                        </a:rPr>
                        <a:t> </a:t>
                      </a:r>
                      <a:r>
                        <a:rPr lang="it-IT" sz="3200" kern="0" dirty="0" err="1">
                          <a:effectLst/>
                        </a:rPr>
                        <a:t>deficits</a:t>
                      </a:r>
                      <a:endParaRPr lang="it-IT" sz="3200" kern="0" dirty="0">
                        <a:effectLst/>
                      </a:endParaRPr>
                    </a:p>
                  </a:txBody>
                  <a:tcPr marL="44450" marR="44450" marT="0" marB="0" anchor="b"/>
                </a:tc>
                <a:tc>
                  <a:txBody>
                    <a:bodyPr/>
                    <a:lstStyle/>
                    <a:p>
                      <a:pPr algn="r">
                        <a:lnSpc>
                          <a:spcPct val="107000"/>
                        </a:lnSpc>
                        <a:spcAft>
                          <a:spcPts val="800"/>
                        </a:spcAft>
                      </a:pPr>
                      <a:r>
                        <a:rPr lang="it-IT" sz="3200" kern="0" dirty="0">
                          <a:effectLst/>
                        </a:rPr>
                        <a:t>16</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2%</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22242110"/>
                  </a:ext>
                </a:extLst>
              </a:tr>
              <a:tr h="190500">
                <a:tc>
                  <a:txBody>
                    <a:bodyPr/>
                    <a:lstStyle/>
                    <a:p>
                      <a:pPr>
                        <a:lnSpc>
                          <a:spcPct val="107000"/>
                        </a:lnSpc>
                        <a:spcAft>
                          <a:spcPts val="800"/>
                        </a:spcAft>
                      </a:pPr>
                      <a:r>
                        <a:rPr lang="it-IT" sz="3200" kern="0" dirty="0" err="1">
                          <a:effectLst/>
                        </a:rPr>
                        <a:t>Epilepsy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16</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2%</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41166485"/>
                  </a:ext>
                </a:extLst>
              </a:tr>
              <a:tr h="190500">
                <a:tc>
                  <a:txBody>
                    <a:bodyPr/>
                    <a:lstStyle/>
                    <a:p>
                      <a:pPr>
                        <a:lnSpc>
                          <a:spcPct val="107000"/>
                        </a:lnSpc>
                        <a:spcAft>
                          <a:spcPts val="800"/>
                        </a:spcAft>
                      </a:pPr>
                      <a:r>
                        <a:rPr lang="it-IT" sz="3200" kern="0" dirty="0" err="1">
                          <a:effectLst/>
                        </a:rPr>
                        <a:t>Without</a:t>
                      </a:r>
                      <a:r>
                        <a:rPr lang="it-IT" sz="3200" kern="0" dirty="0">
                          <a:effectLst/>
                        </a:rPr>
                        <a:t> </a:t>
                      </a:r>
                      <a:r>
                        <a:rPr lang="it-IT" sz="3200" kern="0" dirty="0" err="1">
                          <a:effectLst/>
                        </a:rPr>
                        <a:t>specific</a:t>
                      </a:r>
                      <a:r>
                        <a:rPr lang="it-IT" sz="3200" kern="0" dirty="0">
                          <a:effectLst/>
                        </a:rPr>
                        <a:t> </a:t>
                      </a:r>
                      <a:r>
                        <a:rPr lang="it-IT" sz="3200" kern="0" dirty="0" err="1">
                          <a:effectLst/>
                        </a:rPr>
                        <a:t>diagnosis</a:t>
                      </a:r>
                      <a:endParaRPr lang="it-IT" sz="3200" kern="0" dirty="0">
                        <a:effectLst/>
                      </a:endParaRPr>
                    </a:p>
                  </a:txBody>
                  <a:tcPr marL="44450" marR="44450" marT="0" marB="0" anchor="b"/>
                </a:tc>
                <a:tc>
                  <a:txBody>
                    <a:bodyPr/>
                    <a:lstStyle/>
                    <a:p>
                      <a:pPr algn="r">
                        <a:lnSpc>
                          <a:spcPct val="107000"/>
                        </a:lnSpc>
                        <a:spcAft>
                          <a:spcPts val="800"/>
                        </a:spcAft>
                      </a:pPr>
                      <a:r>
                        <a:rPr lang="it-IT" sz="3200" kern="0" dirty="0">
                          <a:effectLst/>
                        </a:rPr>
                        <a:t>33</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3%</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54067610"/>
                  </a:ext>
                </a:extLst>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sp>
        <p:nvSpPr>
          <p:cNvPr id="5" name="TextBox 5"/>
          <p:cNvSpPr txBox="1"/>
          <p:nvPr/>
        </p:nvSpPr>
        <p:spPr>
          <a:xfrm>
            <a:off x="387680" y="465868"/>
            <a:ext cx="12490120" cy="1180964"/>
          </a:xfrm>
          <a:prstGeom prst="rect">
            <a:avLst/>
          </a:prstGeom>
        </p:spPr>
        <p:txBody>
          <a:bodyPr wrap="square" lIns="0" tIns="0" rIns="0" bIns="0" rtlCol="0" anchor="t">
            <a:spAutoFit/>
          </a:bodyPr>
          <a:lstStyle/>
          <a:p>
            <a:pPr>
              <a:lnSpc>
                <a:spcPts val="9817"/>
              </a:lnSpc>
            </a:pPr>
            <a:r>
              <a:rPr lang="en-US" sz="7200" dirty="0">
                <a:solidFill>
                  <a:srgbClr val="015C60"/>
                </a:solidFill>
                <a:latin typeface="Open Sans Extra Bold"/>
              </a:rPr>
              <a:t>Paideia’s numbers </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aphicFrame>
        <p:nvGraphicFramePr>
          <p:cNvPr id="6" name="Tabella 5">
            <a:extLst>
              <a:ext uri="{FF2B5EF4-FFF2-40B4-BE49-F238E27FC236}">
                <a16:creationId xmlns:a16="http://schemas.microsoft.com/office/drawing/2014/main" id="{A11B77BD-F9DB-14AF-9D66-DBB1935E5955}"/>
              </a:ext>
            </a:extLst>
          </p:cNvPr>
          <p:cNvGraphicFramePr>
            <a:graphicFrameLocks noGrp="1"/>
          </p:cNvGraphicFramePr>
          <p:nvPr/>
        </p:nvGraphicFramePr>
        <p:xfrm>
          <a:off x="433274" y="3162300"/>
          <a:ext cx="7237406" cy="2493645"/>
        </p:xfrm>
        <a:graphic>
          <a:graphicData uri="http://schemas.openxmlformats.org/drawingml/2006/table">
            <a:tbl>
              <a:tblPr firstRow="1" firstCol="1" bandRow="1">
                <a:tableStyleId>{5C22544A-7EE6-4342-B048-85BDC9FD1C3A}</a:tableStyleId>
              </a:tblPr>
              <a:tblGrid>
                <a:gridCol w="4247073">
                  <a:extLst>
                    <a:ext uri="{9D8B030D-6E8A-4147-A177-3AD203B41FA5}">
                      <a16:colId xmlns:a16="http://schemas.microsoft.com/office/drawing/2014/main" val="2106431432"/>
                    </a:ext>
                  </a:extLst>
                </a:gridCol>
                <a:gridCol w="1497618">
                  <a:extLst>
                    <a:ext uri="{9D8B030D-6E8A-4147-A177-3AD203B41FA5}">
                      <a16:colId xmlns:a16="http://schemas.microsoft.com/office/drawing/2014/main" val="1560609422"/>
                    </a:ext>
                  </a:extLst>
                </a:gridCol>
                <a:gridCol w="1492715">
                  <a:extLst>
                    <a:ext uri="{9D8B030D-6E8A-4147-A177-3AD203B41FA5}">
                      <a16:colId xmlns:a16="http://schemas.microsoft.com/office/drawing/2014/main" val="1284536342"/>
                    </a:ext>
                  </a:extLst>
                </a:gridCol>
              </a:tblGrid>
              <a:tr h="190500">
                <a:tc>
                  <a:txBody>
                    <a:bodyPr/>
                    <a:lstStyle/>
                    <a:p>
                      <a:pPr>
                        <a:lnSpc>
                          <a:spcPct val="107000"/>
                        </a:lnSpc>
                        <a:spcAft>
                          <a:spcPts val="800"/>
                        </a:spcAft>
                      </a:pPr>
                      <a:r>
                        <a:rPr lang="it-IT" sz="3200" kern="0" dirty="0">
                          <a:effectLst/>
                        </a:rPr>
                        <a:t>Age of </a:t>
                      </a:r>
                      <a:r>
                        <a:rPr lang="it-IT" sz="3200" kern="0" dirty="0" err="1">
                          <a:effectLst/>
                        </a:rPr>
                        <a:t>children</a:t>
                      </a:r>
                      <a:r>
                        <a:rPr lang="it-IT" sz="3200" kern="0" dirty="0">
                          <a:effectLst/>
                        </a:rPr>
                        <a:t> with </a:t>
                      </a:r>
                      <a:r>
                        <a:rPr lang="it-IT" sz="3200" kern="0" dirty="0" err="1">
                          <a:effectLst/>
                        </a:rPr>
                        <a:t>dis</a:t>
                      </a:r>
                      <a:r>
                        <a:rPr lang="it-IT" sz="3200" kern="0" dirty="0">
                          <a:effectLst/>
                        </a:rPr>
                        <a:t>.</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dirty="0">
                          <a:effectLst/>
                        </a:rPr>
                        <a:t> </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a:effectLst/>
                        </a:rPr>
                        <a:t> </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05043533"/>
                  </a:ext>
                </a:extLst>
              </a:tr>
              <a:tr h="190500">
                <a:tc>
                  <a:txBody>
                    <a:bodyPr/>
                    <a:lstStyle/>
                    <a:p>
                      <a:pPr algn="r">
                        <a:lnSpc>
                          <a:spcPct val="107000"/>
                        </a:lnSpc>
                        <a:spcAft>
                          <a:spcPts val="800"/>
                        </a:spcAft>
                      </a:pPr>
                      <a:r>
                        <a:rPr lang="it-IT" sz="3200" kern="0" dirty="0">
                          <a:effectLst/>
                        </a:rPr>
                        <a:t>208</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dirty="0">
                          <a:effectLst/>
                        </a:rPr>
                        <a:t>0-5 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22%</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52192840"/>
                  </a:ext>
                </a:extLst>
              </a:tr>
              <a:tr h="190500">
                <a:tc>
                  <a:txBody>
                    <a:bodyPr/>
                    <a:lstStyle/>
                    <a:p>
                      <a:pPr algn="r">
                        <a:lnSpc>
                          <a:spcPct val="107000"/>
                        </a:lnSpc>
                        <a:spcAft>
                          <a:spcPts val="800"/>
                        </a:spcAft>
                      </a:pPr>
                      <a:r>
                        <a:rPr lang="it-IT" sz="3200" kern="0">
                          <a:effectLst/>
                        </a:rPr>
                        <a:t>464</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dirty="0">
                          <a:effectLst/>
                        </a:rPr>
                        <a:t>6-10 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50%</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120116601"/>
                  </a:ext>
                </a:extLst>
              </a:tr>
              <a:tr h="190500">
                <a:tc>
                  <a:txBody>
                    <a:bodyPr/>
                    <a:lstStyle/>
                    <a:p>
                      <a:pPr algn="r">
                        <a:lnSpc>
                          <a:spcPct val="107000"/>
                        </a:lnSpc>
                        <a:spcAft>
                          <a:spcPts val="800"/>
                        </a:spcAft>
                      </a:pPr>
                      <a:r>
                        <a:rPr lang="it-IT" sz="3200" kern="0">
                          <a:effectLst/>
                        </a:rPr>
                        <a:t>181</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dirty="0">
                          <a:effectLst/>
                        </a:rPr>
                        <a:t>11-14 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20%</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04567235"/>
                  </a:ext>
                </a:extLst>
              </a:tr>
              <a:tr h="190500">
                <a:tc>
                  <a:txBody>
                    <a:bodyPr/>
                    <a:lstStyle/>
                    <a:p>
                      <a:pPr algn="r">
                        <a:lnSpc>
                          <a:spcPct val="107000"/>
                        </a:lnSpc>
                        <a:spcAft>
                          <a:spcPts val="800"/>
                        </a:spcAft>
                      </a:pPr>
                      <a:r>
                        <a:rPr lang="it-IT" sz="3200" kern="0">
                          <a:effectLst/>
                        </a:rPr>
                        <a:t>71</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dirty="0">
                          <a:effectLst/>
                        </a:rPr>
                        <a:t>&gt; 15 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8%</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962548656"/>
                  </a:ext>
                </a:extLst>
              </a:tr>
            </a:tbl>
          </a:graphicData>
        </a:graphic>
      </p:graphicFrame>
      <p:graphicFrame>
        <p:nvGraphicFramePr>
          <p:cNvPr id="9" name="Tabella 8">
            <a:extLst>
              <a:ext uri="{FF2B5EF4-FFF2-40B4-BE49-F238E27FC236}">
                <a16:creationId xmlns:a16="http://schemas.microsoft.com/office/drawing/2014/main" id="{66332BCC-554F-170E-B858-8F471EF451BD}"/>
              </a:ext>
            </a:extLst>
          </p:cNvPr>
          <p:cNvGraphicFramePr>
            <a:graphicFrameLocks noGrp="1"/>
          </p:cNvGraphicFramePr>
          <p:nvPr/>
        </p:nvGraphicFramePr>
        <p:xfrm>
          <a:off x="397414" y="6077535"/>
          <a:ext cx="7254733" cy="1496187"/>
        </p:xfrm>
        <a:graphic>
          <a:graphicData uri="http://schemas.openxmlformats.org/drawingml/2006/table">
            <a:tbl>
              <a:tblPr firstRow="1" firstCol="1" bandRow="1">
                <a:tableStyleId>{5C22544A-7EE6-4342-B048-85BDC9FD1C3A}</a:tableStyleId>
              </a:tblPr>
              <a:tblGrid>
                <a:gridCol w="4282933">
                  <a:extLst>
                    <a:ext uri="{9D8B030D-6E8A-4147-A177-3AD203B41FA5}">
                      <a16:colId xmlns:a16="http://schemas.microsoft.com/office/drawing/2014/main" val="4064881887"/>
                    </a:ext>
                  </a:extLst>
                </a:gridCol>
                <a:gridCol w="1524000">
                  <a:extLst>
                    <a:ext uri="{9D8B030D-6E8A-4147-A177-3AD203B41FA5}">
                      <a16:colId xmlns:a16="http://schemas.microsoft.com/office/drawing/2014/main" val="2256899621"/>
                    </a:ext>
                  </a:extLst>
                </a:gridCol>
                <a:gridCol w="1447800">
                  <a:extLst>
                    <a:ext uri="{9D8B030D-6E8A-4147-A177-3AD203B41FA5}">
                      <a16:colId xmlns:a16="http://schemas.microsoft.com/office/drawing/2014/main" val="2775207394"/>
                    </a:ext>
                  </a:extLst>
                </a:gridCol>
              </a:tblGrid>
              <a:tr h="190500">
                <a:tc>
                  <a:txBody>
                    <a:bodyPr/>
                    <a:lstStyle/>
                    <a:p>
                      <a:pPr>
                        <a:lnSpc>
                          <a:spcPct val="107000"/>
                        </a:lnSpc>
                        <a:spcAft>
                          <a:spcPts val="800"/>
                        </a:spcAft>
                      </a:pPr>
                      <a:r>
                        <a:rPr lang="it-IT" sz="3200" kern="0" dirty="0" err="1">
                          <a:effectLst/>
                        </a:rPr>
                        <a:t>Nationality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a:effectLst/>
                        </a:rPr>
                        <a:t> </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a:effectLst/>
                        </a:rPr>
                        <a:t> </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737749107"/>
                  </a:ext>
                </a:extLst>
              </a:tr>
              <a:tr h="190500">
                <a:tc>
                  <a:txBody>
                    <a:bodyPr/>
                    <a:lstStyle/>
                    <a:p>
                      <a:pPr algn="r">
                        <a:lnSpc>
                          <a:spcPct val="107000"/>
                        </a:lnSpc>
                        <a:spcAft>
                          <a:spcPts val="800"/>
                        </a:spcAft>
                      </a:pPr>
                      <a:r>
                        <a:rPr lang="it-IT" sz="3200" kern="0">
                          <a:effectLst/>
                        </a:rPr>
                        <a:t>205</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dirty="0">
                          <a:effectLst/>
                        </a:rPr>
                        <a:t>Foreign</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24%</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984360976"/>
                  </a:ext>
                </a:extLst>
              </a:tr>
              <a:tr h="190500">
                <a:tc>
                  <a:txBody>
                    <a:bodyPr/>
                    <a:lstStyle/>
                    <a:p>
                      <a:pPr algn="r">
                        <a:lnSpc>
                          <a:spcPct val="107000"/>
                        </a:lnSpc>
                        <a:spcAft>
                          <a:spcPts val="800"/>
                        </a:spcAft>
                      </a:pPr>
                      <a:r>
                        <a:rPr lang="it-IT" sz="3200" kern="0">
                          <a:effectLst/>
                        </a:rPr>
                        <a:t>649</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dirty="0" err="1">
                          <a:effectLst/>
                        </a:rPr>
                        <a:t>Italian</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76%</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32517773"/>
                  </a:ext>
                </a:extLst>
              </a:tr>
            </a:tbl>
          </a:graphicData>
        </a:graphic>
      </p:graphicFrame>
      <p:graphicFrame>
        <p:nvGraphicFramePr>
          <p:cNvPr id="10" name="Tabella 9">
            <a:extLst>
              <a:ext uri="{FF2B5EF4-FFF2-40B4-BE49-F238E27FC236}">
                <a16:creationId xmlns:a16="http://schemas.microsoft.com/office/drawing/2014/main" id="{73D75478-D2B4-DF7A-6429-F5B5E379098A}"/>
              </a:ext>
            </a:extLst>
          </p:cNvPr>
          <p:cNvGraphicFramePr>
            <a:graphicFrameLocks noGrp="1"/>
          </p:cNvGraphicFramePr>
          <p:nvPr/>
        </p:nvGraphicFramePr>
        <p:xfrm>
          <a:off x="8414147" y="3162300"/>
          <a:ext cx="8121253" cy="2493645"/>
        </p:xfrm>
        <a:graphic>
          <a:graphicData uri="http://schemas.openxmlformats.org/drawingml/2006/table">
            <a:tbl>
              <a:tblPr firstRow="1" firstCol="1" bandRow="1">
                <a:tableStyleId>{5C22544A-7EE6-4342-B048-85BDC9FD1C3A}</a:tableStyleId>
              </a:tblPr>
              <a:tblGrid>
                <a:gridCol w="4717455">
                  <a:extLst>
                    <a:ext uri="{9D8B030D-6E8A-4147-A177-3AD203B41FA5}">
                      <a16:colId xmlns:a16="http://schemas.microsoft.com/office/drawing/2014/main" val="3146373607"/>
                    </a:ext>
                  </a:extLst>
                </a:gridCol>
                <a:gridCol w="1701899">
                  <a:extLst>
                    <a:ext uri="{9D8B030D-6E8A-4147-A177-3AD203B41FA5}">
                      <a16:colId xmlns:a16="http://schemas.microsoft.com/office/drawing/2014/main" val="4256218446"/>
                    </a:ext>
                  </a:extLst>
                </a:gridCol>
                <a:gridCol w="1701899">
                  <a:extLst>
                    <a:ext uri="{9D8B030D-6E8A-4147-A177-3AD203B41FA5}">
                      <a16:colId xmlns:a16="http://schemas.microsoft.com/office/drawing/2014/main" val="3878452137"/>
                    </a:ext>
                  </a:extLst>
                </a:gridCol>
              </a:tblGrid>
              <a:tr h="184150">
                <a:tc>
                  <a:txBody>
                    <a:bodyPr/>
                    <a:lstStyle/>
                    <a:p>
                      <a:pPr>
                        <a:lnSpc>
                          <a:spcPct val="107000"/>
                        </a:lnSpc>
                        <a:spcAft>
                          <a:spcPts val="800"/>
                        </a:spcAft>
                      </a:pPr>
                      <a:r>
                        <a:rPr lang="it-IT" sz="3200" kern="0" dirty="0">
                          <a:effectLst/>
                        </a:rPr>
                        <a:t>Age of </a:t>
                      </a:r>
                      <a:r>
                        <a:rPr lang="it-IT" sz="3200" kern="0" dirty="0" err="1">
                          <a:effectLst/>
                        </a:rPr>
                        <a:t>siblings</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 165</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spcAft>
                          <a:spcPts val="800"/>
                        </a:spcAft>
                      </a:pPr>
                      <a:r>
                        <a:rPr lang="it-IT" sz="3200" kern="0">
                          <a:effectLst/>
                        </a:rPr>
                        <a:t> </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103033809"/>
                  </a:ext>
                </a:extLst>
              </a:tr>
              <a:tr h="184150">
                <a:tc>
                  <a:txBody>
                    <a:bodyPr/>
                    <a:lstStyle/>
                    <a:p>
                      <a:pPr>
                        <a:lnSpc>
                          <a:spcPct val="107000"/>
                        </a:lnSpc>
                        <a:spcAft>
                          <a:spcPts val="800"/>
                        </a:spcAft>
                      </a:pPr>
                      <a:r>
                        <a:rPr lang="it-IT" sz="3200" kern="0" dirty="0">
                          <a:effectLst/>
                        </a:rPr>
                        <a:t>0-5 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40</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24%</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93413420"/>
                  </a:ext>
                </a:extLst>
              </a:tr>
              <a:tr h="184150">
                <a:tc>
                  <a:txBody>
                    <a:bodyPr/>
                    <a:lstStyle/>
                    <a:p>
                      <a:pPr>
                        <a:lnSpc>
                          <a:spcPct val="107000"/>
                        </a:lnSpc>
                        <a:spcAft>
                          <a:spcPts val="800"/>
                        </a:spcAft>
                      </a:pPr>
                      <a:r>
                        <a:rPr lang="it-IT" sz="3200" kern="0" dirty="0">
                          <a:effectLst/>
                        </a:rPr>
                        <a:t>6-10 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57</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35%</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12140729"/>
                  </a:ext>
                </a:extLst>
              </a:tr>
              <a:tr h="184150">
                <a:tc>
                  <a:txBody>
                    <a:bodyPr/>
                    <a:lstStyle/>
                    <a:p>
                      <a:pPr>
                        <a:lnSpc>
                          <a:spcPct val="107000"/>
                        </a:lnSpc>
                        <a:spcAft>
                          <a:spcPts val="800"/>
                        </a:spcAft>
                      </a:pPr>
                      <a:r>
                        <a:rPr lang="it-IT" sz="3200" kern="0" dirty="0">
                          <a:effectLst/>
                        </a:rPr>
                        <a:t>11-14 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35</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21%</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626049367"/>
                  </a:ext>
                </a:extLst>
              </a:tr>
              <a:tr h="184150">
                <a:tc>
                  <a:txBody>
                    <a:bodyPr/>
                    <a:lstStyle/>
                    <a:p>
                      <a:pPr>
                        <a:lnSpc>
                          <a:spcPct val="107000"/>
                        </a:lnSpc>
                        <a:spcAft>
                          <a:spcPts val="800"/>
                        </a:spcAft>
                      </a:pPr>
                      <a:r>
                        <a:rPr lang="it-IT" sz="3200" kern="0" dirty="0">
                          <a:effectLst/>
                        </a:rPr>
                        <a:t>≥ 15 y.</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a:effectLst/>
                        </a:rPr>
                        <a:t>33</a:t>
                      </a:r>
                      <a:endParaRPr lang="it-IT" sz="3200" kern="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800"/>
                        </a:spcAft>
                      </a:pPr>
                      <a:r>
                        <a:rPr lang="it-IT" sz="3200" kern="0" dirty="0">
                          <a:effectLst/>
                        </a:rPr>
                        <a:t>20%</a:t>
                      </a:r>
                      <a:endParaRPr lang="it-IT" sz="3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27888909"/>
                  </a:ext>
                </a:extLst>
              </a:tr>
            </a:tbl>
          </a:graphicData>
        </a:graphic>
      </p:graphicFrame>
    </p:spTree>
    <p:extLst>
      <p:ext uri="{BB962C8B-B14F-4D97-AF65-F5344CB8AC3E}">
        <p14:creationId xmlns:p14="http://schemas.microsoft.com/office/powerpoint/2010/main" val="18413043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pic>
        <p:nvPicPr>
          <p:cNvPr id="12" name="Immagine 11">
            <a:extLst>
              <a:ext uri="{FF2B5EF4-FFF2-40B4-BE49-F238E27FC236}">
                <a16:creationId xmlns:a16="http://schemas.microsoft.com/office/drawing/2014/main" id="{054424CC-5EC7-9F7F-29B7-05B43EA71E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15313" y="8226105"/>
            <a:ext cx="1765170" cy="1765170"/>
          </a:xfrm>
          <a:prstGeom prst="rect">
            <a:avLst/>
          </a:prstGeom>
        </p:spPr>
      </p:pic>
      <p:sp>
        <p:nvSpPr>
          <p:cNvPr id="14" name="TextBox 10">
            <a:extLst>
              <a:ext uri="{FF2B5EF4-FFF2-40B4-BE49-F238E27FC236}">
                <a16:creationId xmlns:a16="http://schemas.microsoft.com/office/drawing/2014/main" id="{393693E6-47AA-F764-BB72-86E77495375C}"/>
              </a:ext>
            </a:extLst>
          </p:cNvPr>
          <p:cNvSpPr txBox="1"/>
          <p:nvPr/>
        </p:nvSpPr>
        <p:spPr>
          <a:xfrm>
            <a:off x="540080" y="618268"/>
            <a:ext cx="12566320" cy="1207446"/>
          </a:xfrm>
          <a:prstGeom prst="rect">
            <a:avLst/>
          </a:prstGeom>
        </p:spPr>
        <p:txBody>
          <a:bodyPr wrap="square" lIns="0" tIns="0" rIns="0" bIns="0" rtlCol="0" anchor="t">
            <a:spAutoFit/>
          </a:bodyPr>
          <a:lstStyle/>
          <a:p>
            <a:pPr>
              <a:lnSpc>
                <a:spcPts val="9817"/>
              </a:lnSpc>
            </a:pPr>
            <a:r>
              <a:rPr lang="en-GB" sz="7200" dirty="0">
                <a:solidFill>
                  <a:srgbClr val="015C60"/>
                </a:solidFill>
                <a:latin typeface="Open Sans Extra Bold"/>
              </a:rPr>
              <a:t>Fondazione Paideia </a:t>
            </a:r>
            <a:endParaRPr lang="en-US" sz="7200" dirty="0">
              <a:solidFill>
                <a:srgbClr val="015C60"/>
              </a:solidFill>
              <a:latin typeface="Open Sans Extra Bold"/>
            </a:endParaRPr>
          </a:p>
        </p:txBody>
      </p:sp>
      <p:pic>
        <p:nvPicPr>
          <p:cNvPr id="13" name="Elementi multimediali online 12" descr="Paideia  - Storia di Martin [SUB ENG]">
            <a:hlinkClick r:id="" action="ppaction://media"/>
            <a:extLst>
              <a:ext uri="{FF2B5EF4-FFF2-40B4-BE49-F238E27FC236}">
                <a16:creationId xmlns:a16="http://schemas.microsoft.com/office/drawing/2014/main" id="{4CBA0E21-03F7-3EE0-F75A-2B058B7AA17D}"/>
              </a:ext>
            </a:extLst>
          </p:cNvPr>
          <p:cNvPicPr>
            <a:picLocks noRot="1" noChangeAspect="1"/>
          </p:cNvPicPr>
          <p:nvPr>
            <a:videoFile r:link="rId1"/>
          </p:nvPr>
        </p:nvPicPr>
        <p:blipFill>
          <a:blip r:embed="rId9"/>
          <a:stretch>
            <a:fillRect/>
          </a:stretch>
        </p:blipFill>
        <p:spPr>
          <a:xfrm>
            <a:off x="540080" y="2152279"/>
            <a:ext cx="12577028" cy="7106021"/>
          </a:xfrm>
          <a:prstGeom prst="rect">
            <a:avLst/>
          </a:prstGeom>
        </p:spPr>
      </p:pic>
      <p:sp>
        <p:nvSpPr>
          <p:cNvPr id="18" name="CasellaDiTesto 17">
            <a:extLst>
              <a:ext uri="{FF2B5EF4-FFF2-40B4-BE49-F238E27FC236}">
                <a16:creationId xmlns:a16="http://schemas.microsoft.com/office/drawing/2014/main" id="{1A3ABFCE-886E-BC7B-AD7F-9B7B2358B99B}"/>
              </a:ext>
            </a:extLst>
          </p:cNvPr>
          <p:cNvSpPr txBox="1"/>
          <p:nvPr/>
        </p:nvSpPr>
        <p:spPr>
          <a:xfrm>
            <a:off x="13384534" y="7257850"/>
            <a:ext cx="9626138" cy="461665"/>
          </a:xfrm>
          <a:prstGeom prst="rect">
            <a:avLst/>
          </a:prstGeom>
          <a:noFill/>
        </p:spPr>
        <p:txBody>
          <a:bodyPr wrap="square">
            <a:spAutoFit/>
          </a:bodyPr>
          <a:lstStyle/>
          <a:p>
            <a:r>
              <a:rPr lang="it-IT" sz="2400" dirty="0"/>
              <a:t>https://</a:t>
            </a:r>
            <a:r>
              <a:rPr lang="it-IT" sz="2400" dirty="0" err="1"/>
              <a:t>youtu.be</a:t>
            </a:r>
            <a:r>
              <a:rPr lang="it-IT" sz="2400" dirty="0"/>
              <a:t>/</a:t>
            </a:r>
            <a:r>
              <a:rPr lang="it-IT" sz="2400" dirty="0" err="1"/>
              <a:t>heUtYnDvCdU</a:t>
            </a:r>
            <a:endParaRPr lang="it-IT" sz="2400" dirty="0"/>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10"/>
              <a:stretch>
                <a:fillRect l="-4042" r="-230835"/>
              </a:stretch>
            </a:blipFill>
          </p:spPr>
        </p:sp>
      </p:grpSp>
      <p:pic>
        <p:nvPicPr>
          <p:cNvPr id="21" name="Immagine 20">
            <a:extLst>
              <a:ext uri="{FF2B5EF4-FFF2-40B4-BE49-F238E27FC236}">
                <a16:creationId xmlns:a16="http://schemas.microsoft.com/office/drawing/2014/main" id="{F5157142-5110-66C1-8AF3-487E38B712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525157" y="2675966"/>
            <a:ext cx="3844462" cy="3844462"/>
          </a:xfrm>
          <a:prstGeom prst="rect">
            <a:avLst/>
          </a:prstGeom>
        </p:spPr>
      </p:pic>
    </p:spTree>
    <p:extLst>
      <p:ext uri="{BB962C8B-B14F-4D97-AF65-F5344CB8AC3E}">
        <p14:creationId xmlns:p14="http://schemas.microsoft.com/office/powerpoint/2010/main" val="85290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pic>
        <p:nvPicPr>
          <p:cNvPr id="12" name="Immagine 11">
            <a:extLst>
              <a:ext uri="{FF2B5EF4-FFF2-40B4-BE49-F238E27FC236}">
                <a16:creationId xmlns:a16="http://schemas.microsoft.com/office/drawing/2014/main" id="{054424CC-5EC7-9F7F-29B7-05B43EA71E2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815313" y="8226105"/>
            <a:ext cx="1765170" cy="1765170"/>
          </a:xfrm>
          <a:prstGeom prst="rect">
            <a:avLst/>
          </a:prstGeom>
        </p:spPr>
      </p:pic>
      <p:sp>
        <p:nvSpPr>
          <p:cNvPr id="14" name="TextBox 10">
            <a:extLst>
              <a:ext uri="{FF2B5EF4-FFF2-40B4-BE49-F238E27FC236}">
                <a16:creationId xmlns:a16="http://schemas.microsoft.com/office/drawing/2014/main" id="{393693E6-47AA-F764-BB72-86E77495375C}"/>
              </a:ext>
            </a:extLst>
          </p:cNvPr>
          <p:cNvSpPr txBox="1"/>
          <p:nvPr/>
        </p:nvSpPr>
        <p:spPr>
          <a:xfrm>
            <a:off x="540080" y="618268"/>
            <a:ext cx="12566320" cy="1207446"/>
          </a:xfrm>
          <a:prstGeom prst="rect">
            <a:avLst/>
          </a:prstGeom>
        </p:spPr>
        <p:txBody>
          <a:bodyPr wrap="square" lIns="0" tIns="0" rIns="0" bIns="0" rtlCol="0" anchor="t">
            <a:spAutoFit/>
          </a:bodyPr>
          <a:lstStyle/>
          <a:p>
            <a:pPr>
              <a:lnSpc>
                <a:spcPts val="9817"/>
              </a:lnSpc>
            </a:pPr>
            <a:r>
              <a:rPr lang="en-GB" sz="7200" dirty="0">
                <a:solidFill>
                  <a:srgbClr val="015C60"/>
                </a:solidFill>
                <a:latin typeface="Open Sans Extra Bold"/>
              </a:rPr>
              <a:t>Focus Group</a:t>
            </a:r>
            <a:endParaRPr lang="en-US" sz="7200" dirty="0">
              <a:solidFill>
                <a:srgbClr val="015C60"/>
              </a:solidFill>
              <a:latin typeface="Open Sans Extra Bold"/>
            </a:endParaRPr>
          </a:p>
        </p:txBody>
      </p:sp>
      <p:pic>
        <p:nvPicPr>
          <p:cNvPr id="2050" name="Picture 2">
            <a:extLst>
              <a:ext uri="{FF2B5EF4-FFF2-40B4-BE49-F238E27FC236}">
                <a16:creationId xmlns:a16="http://schemas.microsoft.com/office/drawing/2014/main" id="{EE2F941A-38D7-B871-475E-72489B5932E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0161" t="29876" r="15520" b="38494"/>
          <a:stretch/>
        </p:blipFill>
        <p:spPr bwMode="auto">
          <a:xfrm>
            <a:off x="0" y="11391900"/>
            <a:ext cx="3851625" cy="240726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04A26667-8D20-F270-B03D-774FD9E54F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736069" y="11353800"/>
            <a:ext cx="3551931" cy="2407265"/>
          </a:xfrm>
          <a:prstGeom prst="rect">
            <a:avLst/>
          </a:prstGeom>
          <a:noFill/>
          <a:extLst>
            <a:ext uri="{909E8E84-426E-40DD-AFC4-6F175D3DCCD1}">
              <a14:hiddenFill xmlns:a14="http://schemas.microsoft.com/office/drawing/2010/main">
                <a:solidFill>
                  <a:srgbClr val="FFFFFF"/>
                </a:solidFill>
              </a14:hiddenFill>
            </a:ext>
          </a:extLst>
        </p:spPr>
      </p:pic>
      <p:pic>
        <p:nvPicPr>
          <p:cNvPr id="15" name="Immagine 14">
            <a:extLst>
              <a:ext uri="{FF2B5EF4-FFF2-40B4-BE49-F238E27FC236}">
                <a16:creationId xmlns:a16="http://schemas.microsoft.com/office/drawing/2014/main" id="{7B7437AE-5BDB-C07E-7529-D071FA41D968}"/>
              </a:ext>
            </a:extLst>
          </p:cNvPr>
          <p:cNvPicPr>
            <a:picLocks noChangeAspect="1"/>
          </p:cNvPicPr>
          <p:nvPr/>
        </p:nvPicPr>
        <p:blipFill rotWithShape="1">
          <a:blip r:embed="rId11">
            <a:extLst>
              <a:ext uri="{28A0092B-C50C-407E-A947-70E740481C1C}">
                <a14:useLocalDpi xmlns:a14="http://schemas.microsoft.com/office/drawing/2010/main" val="0"/>
              </a:ext>
            </a:extLst>
          </a:blip>
          <a:srcRect l="41176" t="33494" r="26779" b="33405"/>
          <a:stretch/>
        </p:blipFill>
        <p:spPr>
          <a:xfrm>
            <a:off x="540080" y="2280681"/>
            <a:ext cx="8382000" cy="5945424"/>
          </a:xfrm>
          <a:prstGeom prst="rect">
            <a:avLst/>
          </a:prstGeom>
        </p:spPr>
      </p:pic>
      <p:sp>
        <p:nvSpPr>
          <p:cNvPr id="17" name="CasellaDiTesto 16">
            <a:extLst>
              <a:ext uri="{FF2B5EF4-FFF2-40B4-BE49-F238E27FC236}">
                <a16:creationId xmlns:a16="http://schemas.microsoft.com/office/drawing/2014/main" id="{4756D24C-E2A7-980C-3373-514AC8F78AA2}"/>
              </a:ext>
            </a:extLst>
          </p:cNvPr>
          <p:cNvSpPr txBox="1"/>
          <p:nvPr/>
        </p:nvSpPr>
        <p:spPr>
          <a:xfrm>
            <a:off x="9546177" y="2178745"/>
            <a:ext cx="5922423" cy="6001643"/>
          </a:xfrm>
          <a:prstGeom prst="rect">
            <a:avLst/>
          </a:prstGeom>
          <a:noFill/>
        </p:spPr>
        <p:txBody>
          <a:bodyPr wrap="square">
            <a:spAutoFit/>
          </a:bodyPr>
          <a:lstStyle/>
          <a:p>
            <a:r>
              <a:rPr lang="it-IT" sz="3200" dirty="0" err="1">
                <a:solidFill>
                  <a:srgbClr val="000000"/>
                </a:solidFill>
                <a:latin typeface="+mj-lt"/>
              </a:rPr>
              <a:t>Through</a:t>
            </a:r>
            <a:r>
              <a:rPr lang="it-IT" sz="3200" dirty="0">
                <a:solidFill>
                  <a:srgbClr val="000000"/>
                </a:solidFill>
                <a:latin typeface="+mj-lt"/>
              </a:rPr>
              <a:t> the </a:t>
            </a:r>
            <a:r>
              <a:rPr lang="it-IT" sz="3200" dirty="0" err="1">
                <a:solidFill>
                  <a:srgbClr val="000000"/>
                </a:solidFill>
                <a:latin typeface="+mj-lt"/>
              </a:rPr>
              <a:t>experiences</a:t>
            </a:r>
            <a:r>
              <a:rPr lang="it-IT" sz="3200" dirty="0">
                <a:solidFill>
                  <a:srgbClr val="000000"/>
                </a:solidFill>
                <a:latin typeface="+mj-lt"/>
              </a:rPr>
              <a:t> of </a:t>
            </a:r>
            <a:r>
              <a:rPr lang="it-IT" sz="3200" dirty="0" err="1">
                <a:solidFill>
                  <a:srgbClr val="000000"/>
                </a:solidFill>
                <a:latin typeface="+mj-lt"/>
              </a:rPr>
              <a:t>others</a:t>
            </a:r>
            <a:r>
              <a:rPr lang="it-IT" sz="3200" dirty="0">
                <a:solidFill>
                  <a:srgbClr val="000000"/>
                </a:solidFill>
                <a:latin typeface="+mj-lt"/>
              </a:rPr>
              <a:t> </a:t>
            </a:r>
            <a:r>
              <a:rPr lang="it-IT" sz="3200" dirty="0" err="1">
                <a:solidFill>
                  <a:srgbClr val="000000"/>
                </a:solidFill>
                <a:latin typeface="+mj-lt"/>
              </a:rPr>
              <a:t>you</a:t>
            </a:r>
            <a:r>
              <a:rPr lang="it-IT" sz="3200" dirty="0">
                <a:solidFill>
                  <a:srgbClr val="000000"/>
                </a:solidFill>
                <a:latin typeface="+mj-lt"/>
              </a:rPr>
              <a:t> can </a:t>
            </a:r>
            <a:r>
              <a:rPr lang="it-IT" sz="3200" dirty="0" err="1">
                <a:solidFill>
                  <a:srgbClr val="000000"/>
                </a:solidFill>
                <a:latin typeface="+mj-lt"/>
              </a:rPr>
              <a:t>cope</a:t>
            </a:r>
            <a:r>
              <a:rPr lang="it-IT" sz="3200" dirty="0">
                <a:solidFill>
                  <a:srgbClr val="000000"/>
                </a:solidFill>
                <a:latin typeface="+mj-lt"/>
              </a:rPr>
              <a:t> </a:t>
            </a:r>
            <a:r>
              <a:rPr lang="it-IT" sz="3200" dirty="0" err="1">
                <a:solidFill>
                  <a:srgbClr val="000000"/>
                </a:solidFill>
                <a:latin typeface="+mj-lt"/>
              </a:rPr>
              <a:t>better</a:t>
            </a:r>
            <a:r>
              <a:rPr lang="it-IT" sz="3200" dirty="0">
                <a:solidFill>
                  <a:srgbClr val="000000"/>
                </a:solidFill>
                <a:latin typeface="+mj-lt"/>
              </a:rPr>
              <a:t> with </a:t>
            </a:r>
            <a:r>
              <a:rPr lang="it-IT" sz="3200" dirty="0" err="1">
                <a:solidFill>
                  <a:srgbClr val="000000"/>
                </a:solidFill>
                <a:latin typeface="+mj-lt"/>
              </a:rPr>
              <a:t>your</a:t>
            </a:r>
            <a:r>
              <a:rPr lang="it-IT" sz="3200" dirty="0">
                <a:solidFill>
                  <a:srgbClr val="000000"/>
                </a:solidFill>
                <a:latin typeface="+mj-lt"/>
              </a:rPr>
              <a:t> </a:t>
            </a:r>
            <a:r>
              <a:rPr lang="it-IT" sz="3200" dirty="0" err="1">
                <a:solidFill>
                  <a:srgbClr val="000000"/>
                </a:solidFill>
                <a:latin typeface="+mj-lt"/>
              </a:rPr>
              <a:t>own</a:t>
            </a:r>
            <a:r>
              <a:rPr lang="it-IT" sz="3200" dirty="0">
                <a:solidFill>
                  <a:srgbClr val="000000"/>
                </a:solidFill>
                <a:latin typeface="+mj-lt"/>
              </a:rPr>
              <a:t> </a:t>
            </a:r>
            <a:r>
              <a:rPr lang="it-IT" sz="3200" dirty="0" err="1">
                <a:solidFill>
                  <a:srgbClr val="000000"/>
                </a:solidFill>
                <a:latin typeface="+mj-lt"/>
              </a:rPr>
              <a:t>journey</a:t>
            </a:r>
            <a:r>
              <a:rPr lang="it-IT" sz="3200" dirty="0">
                <a:solidFill>
                  <a:srgbClr val="000000"/>
                </a:solidFill>
                <a:latin typeface="+mj-lt"/>
              </a:rPr>
              <a:t>.</a:t>
            </a:r>
          </a:p>
          <a:p>
            <a:endParaRPr lang="it-IT" sz="3200" dirty="0">
              <a:solidFill>
                <a:srgbClr val="000000"/>
              </a:solidFill>
              <a:latin typeface="+mj-lt"/>
            </a:endParaRPr>
          </a:p>
          <a:p>
            <a:r>
              <a:rPr lang="it-IT" sz="3200" dirty="0">
                <a:solidFill>
                  <a:srgbClr val="000000"/>
                </a:solidFill>
                <a:latin typeface="+mj-lt"/>
              </a:rPr>
              <a:t>In </a:t>
            </a:r>
            <a:r>
              <a:rPr lang="it-IT" sz="3200" dirty="0" err="1">
                <a:solidFill>
                  <a:srgbClr val="000000"/>
                </a:solidFill>
                <a:latin typeface="+mj-lt"/>
              </a:rPr>
              <a:t>fact</a:t>
            </a:r>
            <a:r>
              <a:rPr lang="it-IT" sz="3200" dirty="0">
                <a:solidFill>
                  <a:srgbClr val="000000"/>
                </a:solidFill>
                <a:latin typeface="+mj-lt"/>
              </a:rPr>
              <a:t>, the </a:t>
            </a:r>
            <a:r>
              <a:rPr lang="it-IT" sz="3200" dirty="0" err="1">
                <a:solidFill>
                  <a:srgbClr val="000000"/>
                </a:solidFill>
                <a:latin typeface="+mj-lt"/>
              </a:rPr>
              <a:t>contributions</a:t>
            </a:r>
            <a:r>
              <a:rPr lang="it-IT" sz="3200" dirty="0">
                <a:solidFill>
                  <a:srgbClr val="000000"/>
                </a:solidFill>
                <a:latin typeface="+mj-lt"/>
              </a:rPr>
              <a:t> of </a:t>
            </a:r>
            <a:r>
              <a:rPr lang="it-IT" sz="3200" dirty="0" err="1">
                <a:solidFill>
                  <a:srgbClr val="000000"/>
                </a:solidFill>
                <a:latin typeface="+mj-lt"/>
              </a:rPr>
              <a:t>other</a:t>
            </a:r>
            <a:r>
              <a:rPr lang="it-IT" sz="3200" dirty="0">
                <a:solidFill>
                  <a:srgbClr val="000000"/>
                </a:solidFill>
                <a:latin typeface="+mj-lt"/>
              </a:rPr>
              <a:t> families and group </a:t>
            </a:r>
            <a:r>
              <a:rPr lang="it-IT" sz="3200" dirty="0" err="1">
                <a:solidFill>
                  <a:srgbClr val="000000"/>
                </a:solidFill>
                <a:latin typeface="+mj-lt"/>
              </a:rPr>
              <a:t>experiences</a:t>
            </a:r>
            <a:r>
              <a:rPr lang="it-IT" sz="3200" dirty="0">
                <a:solidFill>
                  <a:srgbClr val="000000"/>
                </a:solidFill>
                <a:latin typeface="+mj-lt"/>
              </a:rPr>
              <a:t> can help </a:t>
            </a:r>
            <a:r>
              <a:rPr lang="it-IT" sz="3200" dirty="0" err="1">
                <a:solidFill>
                  <a:srgbClr val="000000"/>
                </a:solidFill>
                <a:latin typeface="+mj-lt"/>
              </a:rPr>
              <a:t>you</a:t>
            </a:r>
            <a:r>
              <a:rPr lang="it-IT" sz="3200" dirty="0">
                <a:solidFill>
                  <a:srgbClr val="000000"/>
                </a:solidFill>
                <a:latin typeface="+mj-lt"/>
              </a:rPr>
              <a:t> </a:t>
            </a:r>
            <a:r>
              <a:rPr lang="it-IT" sz="3200" dirty="0" err="1">
                <a:solidFill>
                  <a:srgbClr val="000000"/>
                </a:solidFill>
                <a:latin typeface="+mj-lt"/>
              </a:rPr>
              <a:t>strengthen</a:t>
            </a:r>
            <a:r>
              <a:rPr lang="it-IT" sz="3200" dirty="0">
                <a:solidFill>
                  <a:srgbClr val="000000"/>
                </a:solidFill>
                <a:latin typeface="+mj-lt"/>
              </a:rPr>
              <a:t> </a:t>
            </a:r>
            <a:r>
              <a:rPr lang="it-IT" sz="3200" dirty="0" err="1">
                <a:solidFill>
                  <a:srgbClr val="000000"/>
                </a:solidFill>
                <a:latin typeface="+mj-lt"/>
              </a:rPr>
              <a:t>your</a:t>
            </a:r>
            <a:r>
              <a:rPr lang="it-IT" sz="3200" dirty="0">
                <a:solidFill>
                  <a:srgbClr val="000000"/>
                </a:solidFill>
                <a:latin typeface="+mj-lt"/>
              </a:rPr>
              <a:t> self-</a:t>
            </a:r>
            <a:r>
              <a:rPr lang="it-IT" sz="3200" dirty="0" err="1">
                <a:solidFill>
                  <a:srgbClr val="000000"/>
                </a:solidFill>
                <a:latin typeface="+mj-lt"/>
              </a:rPr>
              <a:t>esteem</a:t>
            </a:r>
            <a:r>
              <a:rPr lang="it-IT" sz="3200" dirty="0">
                <a:solidFill>
                  <a:srgbClr val="000000"/>
                </a:solidFill>
                <a:latin typeface="+mj-lt"/>
              </a:rPr>
              <a:t>, </a:t>
            </a:r>
            <a:r>
              <a:rPr lang="it-IT" sz="3200" dirty="0" err="1">
                <a:solidFill>
                  <a:srgbClr val="000000"/>
                </a:solidFill>
                <a:latin typeface="+mj-lt"/>
              </a:rPr>
              <a:t>enhance</a:t>
            </a:r>
            <a:r>
              <a:rPr lang="it-IT" sz="3200" dirty="0">
                <a:solidFill>
                  <a:srgbClr val="000000"/>
                </a:solidFill>
                <a:latin typeface="+mj-lt"/>
              </a:rPr>
              <a:t> </a:t>
            </a:r>
            <a:r>
              <a:rPr lang="it-IT" sz="3200" dirty="0" err="1">
                <a:solidFill>
                  <a:srgbClr val="000000"/>
                </a:solidFill>
                <a:latin typeface="+mj-lt"/>
              </a:rPr>
              <a:t>your</a:t>
            </a:r>
            <a:r>
              <a:rPr lang="it-IT" sz="3200" dirty="0">
                <a:solidFill>
                  <a:srgbClr val="000000"/>
                </a:solidFill>
                <a:latin typeface="+mj-lt"/>
              </a:rPr>
              <a:t> </a:t>
            </a:r>
            <a:r>
              <a:rPr lang="it-IT" sz="3200" dirty="0" err="1">
                <a:solidFill>
                  <a:srgbClr val="000000"/>
                </a:solidFill>
                <a:latin typeface="+mj-lt"/>
              </a:rPr>
              <a:t>abilities</a:t>
            </a:r>
            <a:r>
              <a:rPr lang="it-IT" sz="3200" dirty="0">
                <a:solidFill>
                  <a:srgbClr val="000000"/>
                </a:solidFill>
                <a:latin typeface="+mj-lt"/>
              </a:rPr>
              <a:t>, and </a:t>
            </a:r>
            <a:r>
              <a:rPr lang="it-IT" sz="3200" dirty="0" err="1">
                <a:solidFill>
                  <a:srgbClr val="000000"/>
                </a:solidFill>
                <a:latin typeface="+mj-lt"/>
              </a:rPr>
              <a:t>understand</a:t>
            </a:r>
            <a:r>
              <a:rPr lang="it-IT" sz="3200" dirty="0">
                <a:solidFill>
                  <a:srgbClr val="000000"/>
                </a:solidFill>
                <a:latin typeface="+mj-lt"/>
              </a:rPr>
              <a:t> </a:t>
            </a:r>
            <a:r>
              <a:rPr lang="it-IT" sz="3200" dirty="0" err="1">
                <a:solidFill>
                  <a:srgbClr val="000000"/>
                </a:solidFill>
                <a:latin typeface="+mj-lt"/>
              </a:rPr>
              <a:t>how</a:t>
            </a:r>
            <a:r>
              <a:rPr lang="it-IT" sz="3200" dirty="0">
                <a:solidFill>
                  <a:srgbClr val="000000"/>
                </a:solidFill>
                <a:latin typeface="+mj-lt"/>
              </a:rPr>
              <a:t> to face new challenges and </a:t>
            </a:r>
            <a:r>
              <a:rPr lang="it-IT" sz="3200" dirty="0" err="1">
                <a:solidFill>
                  <a:srgbClr val="000000"/>
                </a:solidFill>
                <a:latin typeface="+mj-lt"/>
              </a:rPr>
              <a:t>activate</a:t>
            </a:r>
            <a:r>
              <a:rPr lang="it-IT" sz="3200" dirty="0">
                <a:solidFill>
                  <a:srgbClr val="000000"/>
                </a:solidFill>
                <a:latin typeface="+mj-lt"/>
              </a:rPr>
              <a:t> </a:t>
            </a:r>
            <a:r>
              <a:rPr lang="it-IT" sz="3200" dirty="0" err="1">
                <a:solidFill>
                  <a:srgbClr val="000000"/>
                </a:solidFill>
                <a:latin typeface="+mj-lt"/>
              </a:rPr>
              <a:t>effective</a:t>
            </a:r>
            <a:r>
              <a:rPr lang="it-IT" sz="3200" dirty="0">
                <a:solidFill>
                  <a:srgbClr val="000000"/>
                </a:solidFill>
                <a:latin typeface="+mj-lt"/>
              </a:rPr>
              <a:t> strategies to handle the </a:t>
            </a:r>
            <a:r>
              <a:rPr lang="it-IT" sz="3200" dirty="0" err="1">
                <a:solidFill>
                  <a:srgbClr val="000000"/>
                </a:solidFill>
                <a:latin typeface="+mj-lt"/>
              </a:rPr>
              <a:t>most</a:t>
            </a:r>
            <a:r>
              <a:rPr lang="it-IT" sz="3200" dirty="0">
                <a:solidFill>
                  <a:srgbClr val="000000"/>
                </a:solidFill>
                <a:latin typeface="+mj-lt"/>
              </a:rPr>
              <a:t> </a:t>
            </a:r>
            <a:r>
              <a:rPr lang="it-IT" sz="3200" dirty="0" err="1">
                <a:solidFill>
                  <a:srgbClr val="000000"/>
                </a:solidFill>
                <a:latin typeface="+mj-lt"/>
              </a:rPr>
              <a:t>difficult</a:t>
            </a:r>
            <a:r>
              <a:rPr lang="it-IT" sz="3200" dirty="0">
                <a:solidFill>
                  <a:srgbClr val="000000"/>
                </a:solidFill>
                <a:latin typeface="+mj-lt"/>
              </a:rPr>
              <a:t> situations.</a:t>
            </a:r>
          </a:p>
        </p:txBody>
      </p:sp>
    </p:spTree>
    <p:extLst>
      <p:ext uri="{BB962C8B-B14F-4D97-AF65-F5344CB8AC3E}">
        <p14:creationId xmlns:p14="http://schemas.microsoft.com/office/powerpoint/2010/main" val="16068787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a:solidFill>
                  <a:srgbClr val="015C60"/>
                </a:solidFill>
                <a:latin typeface="Roboto Condensed"/>
              </a:rPr>
              <a:t>#FamilyCentredECI</a:t>
            </a:r>
          </a:p>
        </p:txBody>
      </p:sp>
      <p:grpSp>
        <p:nvGrpSpPr>
          <p:cNvPr id="5" name="Group 5"/>
          <p:cNvGrpSpPr/>
          <p:nvPr/>
        </p:nvGrpSpPr>
        <p:grpSpPr>
          <a:xfrm>
            <a:off x="16026178" y="-1134665"/>
            <a:ext cx="3342968" cy="3450005"/>
            <a:chOff x="0" y="0"/>
            <a:chExt cx="4457291" cy="4600006"/>
          </a:xfrm>
        </p:grpSpPr>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2060103"/>
              <a:ext cx="1791255" cy="155667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19930" y="596966"/>
              <a:ext cx="3595458" cy="4003040"/>
            </a:xfrm>
            <a:prstGeom prst="rect">
              <a:avLst/>
            </a:prstGeom>
          </p:spPr>
        </p:pic>
        <p:grpSp>
          <p:nvGrpSpPr>
            <p:cNvPr id="8" name="Group 8"/>
            <p:cNvGrpSpPr>
              <a:grpSpLocks noChangeAspect="1"/>
            </p:cNvGrpSpPr>
            <p:nvPr/>
          </p:nvGrpSpPr>
          <p:grpSpPr>
            <a:xfrm rot="-5173002">
              <a:off x="735007" y="115077"/>
              <a:ext cx="3607208" cy="3607208"/>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015C60"/>
              </a:solidFill>
              <a:ln w="12700">
                <a:noFill/>
              </a:ln>
            </p:spPr>
          </p:sp>
        </p:grpSp>
      </p:grpSp>
      <p:sp>
        <p:nvSpPr>
          <p:cNvPr id="14" name="TextBox 10">
            <a:extLst>
              <a:ext uri="{FF2B5EF4-FFF2-40B4-BE49-F238E27FC236}">
                <a16:creationId xmlns:a16="http://schemas.microsoft.com/office/drawing/2014/main" id="{393693E6-47AA-F764-BB72-86E77495375C}"/>
              </a:ext>
            </a:extLst>
          </p:cNvPr>
          <p:cNvSpPr txBox="1"/>
          <p:nvPr/>
        </p:nvSpPr>
        <p:spPr>
          <a:xfrm>
            <a:off x="540080" y="618268"/>
            <a:ext cx="12566320" cy="1207446"/>
          </a:xfrm>
          <a:prstGeom prst="rect">
            <a:avLst/>
          </a:prstGeom>
        </p:spPr>
        <p:txBody>
          <a:bodyPr wrap="square" lIns="0" tIns="0" rIns="0" bIns="0" rtlCol="0" anchor="t">
            <a:spAutoFit/>
          </a:bodyPr>
          <a:lstStyle/>
          <a:p>
            <a:pPr>
              <a:lnSpc>
                <a:spcPts val="9817"/>
              </a:lnSpc>
            </a:pPr>
            <a:r>
              <a:rPr lang="en-GB" sz="7200" dirty="0">
                <a:solidFill>
                  <a:srgbClr val="015C60"/>
                </a:solidFill>
                <a:latin typeface="Open Sans Extra Bold"/>
              </a:rPr>
              <a:t>Centro Paideia </a:t>
            </a:r>
            <a:endParaRPr lang="en-US" sz="7200" dirty="0">
              <a:solidFill>
                <a:srgbClr val="015C60"/>
              </a:solidFill>
              <a:latin typeface="Open Sans Extra Bold"/>
            </a:endParaRPr>
          </a:p>
        </p:txBody>
      </p:sp>
      <p:sp>
        <p:nvSpPr>
          <p:cNvPr id="10" name="TextBox 6">
            <a:extLst>
              <a:ext uri="{FF2B5EF4-FFF2-40B4-BE49-F238E27FC236}">
                <a16:creationId xmlns:a16="http://schemas.microsoft.com/office/drawing/2014/main" id="{6D5E4408-23C0-45B0-0779-0BC54873E3CE}"/>
              </a:ext>
            </a:extLst>
          </p:cNvPr>
          <p:cNvSpPr txBox="1"/>
          <p:nvPr/>
        </p:nvSpPr>
        <p:spPr>
          <a:xfrm>
            <a:off x="13582056" y="2082420"/>
            <a:ext cx="3639144" cy="3364575"/>
          </a:xfrm>
          <a:prstGeom prst="rect">
            <a:avLst/>
          </a:prstGeom>
        </p:spPr>
        <p:txBody>
          <a:bodyPr wrap="square" lIns="0" tIns="0" rIns="0" bIns="0" rtlCol="0" anchor="t">
            <a:spAutoFit/>
          </a:bodyPr>
          <a:lstStyle/>
          <a:p>
            <a:pPr algn="just">
              <a:lnSpc>
                <a:spcPct val="115000"/>
              </a:lnSpc>
            </a:pPr>
            <a:r>
              <a:rPr lang="en-GB" sz="3200" dirty="0">
                <a:solidFill>
                  <a:srgbClr val="18191C"/>
                </a:solidFill>
                <a:effectLst/>
                <a:latin typeface="+mj-lt"/>
                <a:ea typeface="Calibri" panose="020F0502020204030204" pitchFamily="34" charset="0"/>
                <a:cs typeface="Calibri" panose="020F0502020204030204" pitchFamily="34" charset="0"/>
              </a:rPr>
              <a:t>Paideia </a:t>
            </a:r>
            <a:r>
              <a:rPr lang="en-GB" sz="3200" dirty="0" err="1">
                <a:solidFill>
                  <a:srgbClr val="18191C"/>
                </a:solidFill>
                <a:effectLst/>
                <a:latin typeface="+mj-lt"/>
                <a:ea typeface="Calibri" panose="020F0502020204030204" pitchFamily="34" charset="0"/>
                <a:cs typeface="Calibri" panose="020F0502020204030204" pitchFamily="34" charset="0"/>
              </a:rPr>
              <a:t>Center</a:t>
            </a:r>
            <a:r>
              <a:rPr lang="en-GB" sz="3200" dirty="0">
                <a:solidFill>
                  <a:srgbClr val="18191C"/>
                </a:solidFill>
                <a:effectLst/>
                <a:latin typeface="+mj-lt"/>
                <a:ea typeface="Calibri" panose="020F0502020204030204" pitchFamily="34" charset="0"/>
                <a:cs typeface="Calibri" panose="020F0502020204030204" pitchFamily="34" charset="0"/>
              </a:rPr>
              <a:t> was created in 2018 to translate a shared concept, INCLUSION,  into a TANGIBLE experience</a:t>
            </a:r>
            <a:r>
              <a:rPr lang="en-GB" sz="3200" dirty="0">
                <a:solidFill>
                  <a:srgbClr val="18191C"/>
                </a:solidFill>
                <a:latin typeface="+mj-lt"/>
                <a:ea typeface="Calibri" panose="020F0502020204030204" pitchFamily="34" charset="0"/>
                <a:cs typeface="Calibri" panose="020F0502020204030204" pitchFamily="34" charset="0"/>
              </a:rPr>
              <a:t>.</a:t>
            </a:r>
          </a:p>
        </p:txBody>
      </p:sp>
      <p:pic>
        <p:nvPicPr>
          <p:cNvPr id="15" name="Elementi multimediali online 10" descr="Centro Paideia - Un anno insieme">
            <a:hlinkClick r:id="" action="ppaction://media"/>
            <a:extLst>
              <a:ext uri="{FF2B5EF4-FFF2-40B4-BE49-F238E27FC236}">
                <a16:creationId xmlns:a16="http://schemas.microsoft.com/office/drawing/2014/main" id="{2D0BEC68-3063-09E9-AC09-70E8920DF88B}"/>
              </a:ext>
            </a:extLst>
          </p:cNvPr>
          <p:cNvPicPr>
            <a:picLocks noRot="1" noChangeAspect="1"/>
          </p:cNvPicPr>
          <p:nvPr>
            <a:videoFile r:link="rId1"/>
          </p:nvPr>
        </p:nvPicPr>
        <p:blipFill>
          <a:blip r:embed="rId8"/>
          <a:stretch>
            <a:fillRect/>
          </a:stretch>
        </p:blipFill>
        <p:spPr>
          <a:xfrm>
            <a:off x="559476" y="2082420"/>
            <a:ext cx="12557632" cy="7095062"/>
          </a:xfrm>
          <a:prstGeom prst="rect">
            <a:avLst/>
          </a:prstGeom>
        </p:spPr>
      </p:pic>
      <p:grpSp>
        <p:nvGrpSpPr>
          <p:cNvPr id="3" name="Group 3"/>
          <p:cNvGrpSpPr>
            <a:grpSpLocks noChangeAspect="1"/>
          </p:cNvGrpSpPr>
          <p:nvPr/>
        </p:nvGrpSpPr>
        <p:grpSpPr>
          <a:xfrm>
            <a:off x="270809" y="8481958"/>
            <a:ext cx="1515782" cy="1552685"/>
            <a:chOff x="0" y="0"/>
            <a:chExt cx="2086610" cy="2137410"/>
          </a:xfrm>
        </p:grpSpPr>
        <p:sp>
          <p:nvSpPr>
            <p:cNvPr id="4" name="Freeform 4"/>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9"/>
              <a:stretch>
                <a:fillRect l="-4042" r="-230835"/>
              </a:stretch>
            </a:blipFill>
          </p:spPr>
        </p:sp>
      </p:grpSp>
      <p:sp>
        <p:nvSpPr>
          <p:cNvPr id="17" name="CasellaDiTesto 16">
            <a:extLst>
              <a:ext uri="{FF2B5EF4-FFF2-40B4-BE49-F238E27FC236}">
                <a16:creationId xmlns:a16="http://schemas.microsoft.com/office/drawing/2014/main" id="{A124CE04-7E11-AB23-DFEA-775FBD3EA985}"/>
              </a:ext>
            </a:extLst>
          </p:cNvPr>
          <p:cNvSpPr txBox="1"/>
          <p:nvPr/>
        </p:nvSpPr>
        <p:spPr>
          <a:xfrm>
            <a:off x="7928053" y="1221991"/>
            <a:ext cx="9628094" cy="461665"/>
          </a:xfrm>
          <a:prstGeom prst="rect">
            <a:avLst/>
          </a:prstGeom>
          <a:noFill/>
        </p:spPr>
        <p:txBody>
          <a:bodyPr wrap="square">
            <a:spAutoFit/>
          </a:bodyPr>
          <a:lstStyle/>
          <a:p>
            <a:r>
              <a:rPr lang="it-IT" sz="2400" dirty="0"/>
              <a:t>https://</a:t>
            </a:r>
            <a:r>
              <a:rPr lang="it-IT" sz="2400" dirty="0" err="1"/>
              <a:t>www.youtube.com</a:t>
            </a:r>
            <a:r>
              <a:rPr lang="it-IT" sz="2400" dirty="0"/>
              <a:t>/</a:t>
            </a:r>
            <a:r>
              <a:rPr lang="it-IT" sz="2400" dirty="0" err="1"/>
              <a:t>watch?v</a:t>
            </a:r>
            <a:r>
              <a:rPr lang="it-IT" sz="2400" dirty="0"/>
              <a:t>=</a:t>
            </a:r>
            <a:r>
              <a:rPr lang="it-IT" sz="2400" dirty="0" err="1"/>
              <a:t>heUtYnDvCdU</a:t>
            </a:r>
            <a:endParaRPr lang="it-IT" sz="2400" dirty="0"/>
          </a:p>
        </p:txBody>
      </p:sp>
      <p:pic>
        <p:nvPicPr>
          <p:cNvPr id="20" name="Immagine 19">
            <a:extLst>
              <a:ext uri="{FF2B5EF4-FFF2-40B4-BE49-F238E27FC236}">
                <a16:creationId xmlns:a16="http://schemas.microsoft.com/office/drawing/2014/main" id="{F6E75077-C7B4-D2EA-D644-A6A24136B80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458714" y="5346473"/>
            <a:ext cx="3910905" cy="3910905"/>
          </a:xfrm>
          <a:prstGeom prst="rect">
            <a:avLst/>
          </a:prstGeom>
        </p:spPr>
      </p:pic>
    </p:spTree>
    <p:extLst>
      <p:ext uri="{BB962C8B-B14F-4D97-AF65-F5344CB8AC3E}">
        <p14:creationId xmlns:p14="http://schemas.microsoft.com/office/powerpoint/2010/main" val="405408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5"/>
                                        </p:tgtEl>
                                      </p:cBhvr>
                                    </p:cmd>
                                  </p:childTnLst>
                                </p:cTn>
                              </p:par>
                            </p:childTnLst>
                          </p:cTn>
                        </p:par>
                      </p:childTnLst>
                    </p:cTn>
                  </p:par>
                </p:childTnLst>
              </p:cTn>
              <p:nextCondLst>
                <p:cond evt="onClick" delay="0">
                  <p:tgtEl>
                    <p:spTgt spid="15"/>
                  </p:tgtEl>
                </p:cond>
              </p:nextCondLst>
            </p:seq>
            <p:video>
              <p:cMediaNode vol="80000">
                <p:cTn id="12" fill="hold" display="0">
                  <p:stCondLst>
                    <p:cond delay="indefinite"/>
                  </p:stCondLst>
                </p:cTn>
                <p:tgtEl>
                  <p:spTgt spid="1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algn="ctr">
              <a:lnSpc>
                <a:spcPts val="4104"/>
              </a:lnSpc>
            </a:pPr>
            <a:r>
              <a:rPr lang="en-US" sz="2931" dirty="0">
                <a:solidFill>
                  <a:srgbClr val="015C60"/>
                </a:solidFill>
                <a:latin typeface="Roboto Condensed"/>
              </a:rPr>
              <a:t>#FamilyCentredECI</a:t>
            </a: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9" name="CasellaDiTesto 8">
            <a:extLst>
              <a:ext uri="{FF2B5EF4-FFF2-40B4-BE49-F238E27FC236}">
                <a16:creationId xmlns:a16="http://schemas.microsoft.com/office/drawing/2014/main" id="{7ACB4F46-BFD3-0D33-4451-1B95B465ECF0}"/>
              </a:ext>
            </a:extLst>
          </p:cNvPr>
          <p:cNvSpPr txBox="1"/>
          <p:nvPr/>
        </p:nvSpPr>
        <p:spPr>
          <a:xfrm>
            <a:off x="4191000" y="2254359"/>
            <a:ext cx="9828207" cy="1200329"/>
          </a:xfrm>
          <a:prstGeom prst="rect">
            <a:avLst/>
          </a:prstGeom>
          <a:noFill/>
        </p:spPr>
        <p:txBody>
          <a:bodyPr wrap="square">
            <a:spAutoFit/>
          </a:bodyPr>
          <a:lstStyle/>
          <a:p>
            <a:pPr algn="ctr"/>
            <a:r>
              <a:rPr lang="it-IT" sz="7200" dirty="0"/>
              <a:t>Thanks for </a:t>
            </a:r>
            <a:r>
              <a:rPr lang="en-GB" sz="7200" dirty="0"/>
              <a:t>your</a:t>
            </a:r>
            <a:r>
              <a:rPr lang="it-IT" sz="7200" dirty="0"/>
              <a:t> </a:t>
            </a:r>
            <a:r>
              <a:rPr lang="en-GB" sz="7200" dirty="0"/>
              <a:t>attention</a:t>
            </a:r>
          </a:p>
        </p:txBody>
      </p:sp>
      <p:sp>
        <p:nvSpPr>
          <p:cNvPr id="10" name="CasellaDiTesto 9">
            <a:extLst>
              <a:ext uri="{FF2B5EF4-FFF2-40B4-BE49-F238E27FC236}">
                <a16:creationId xmlns:a16="http://schemas.microsoft.com/office/drawing/2014/main" id="{6CB3DD2B-838E-D235-58CD-A19D1820DD5B}"/>
              </a:ext>
            </a:extLst>
          </p:cNvPr>
          <p:cNvSpPr txBox="1"/>
          <p:nvPr/>
        </p:nvSpPr>
        <p:spPr>
          <a:xfrm>
            <a:off x="4191000" y="7740254"/>
            <a:ext cx="9828207" cy="584775"/>
          </a:xfrm>
          <a:prstGeom prst="rect">
            <a:avLst/>
          </a:prstGeom>
          <a:noFill/>
        </p:spPr>
        <p:txBody>
          <a:bodyPr wrap="square">
            <a:spAutoFit/>
          </a:bodyPr>
          <a:lstStyle/>
          <a:p>
            <a:pPr algn="ctr"/>
            <a:r>
              <a:rPr lang="it-IT" sz="3200" dirty="0" err="1"/>
              <a:t>fondazionepaideia.it</a:t>
            </a:r>
            <a:endParaRPr lang="it-IT" sz="3200" dirty="0"/>
          </a:p>
        </p:txBody>
      </p:sp>
      <p:pic>
        <p:nvPicPr>
          <p:cNvPr id="12" name="Immagine 11">
            <a:extLst>
              <a:ext uri="{FF2B5EF4-FFF2-40B4-BE49-F238E27FC236}">
                <a16:creationId xmlns:a16="http://schemas.microsoft.com/office/drawing/2014/main" id="{82A510A9-2B76-0986-9FD7-84DBAA92C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103" y="3715147"/>
            <a:ext cx="3810000" cy="3810000"/>
          </a:xfrm>
          <a:prstGeom prst="rect">
            <a:avLst/>
          </a:prstGeom>
        </p:spPr>
      </p:pic>
    </p:spTree>
    <p:extLst>
      <p:ext uri="{BB962C8B-B14F-4D97-AF65-F5344CB8AC3E}">
        <p14:creationId xmlns:p14="http://schemas.microsoft.com/office/powerpoint/2010/main" val="2527048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9" name="CasellaDiTesto 8">
            <a:extLst>
              <a:ext uri="{FF2B5EF4-FFF2-40B4-BE49-F238E27FC236}">
                <a16:creationId xmlns:a16="http://schemas.microsoft.com/office/drawing/2014/main" id="{7ACB4F46-BFD3-0D33-4451-1B95B465ECF0}"/>
              </a:ext>
            </a:extLst>
          </p:cNvPr>
          <p:cNvSpPr txBox="1"/>
          <p:nvPr/>
        </p:nvSpPr>
        <p:spPr>
          <a:xfrm>
            <a:off x="304800" y="342901"/>
            <a:ext cx="17221200" cy="10833735"/>
          </a:xfrm>
          <a:prstGeom prst="rect">
            <a:avLst/>
          </a:prstGeom>
          <a:noFill/>
        </p:spPr>
        <p:txBody>
          <a:bodyPr wrap="square">
            <a:spAutoFit/>
          </a:bodyPr>
          <a:lstStyle/>
          <a:p>
            <a:r>
              <a:rPr lang="en-US" sz="9600" b="1" dirty="0">
                <a:solidFill>
                  <a:srgbClr val="015C60"/>
                </a:solidFill>
                <a:latin typeface="Open Sans Extra Bold"/>
              </a:rPr>
              <a:t>Q&amp;A and Discussion</a:t>
            </a:r>
          </a:p>
          <a:p>
            <a:endParaRPr lang="es-ES" sz="7200" dirty="0"/>
          </a:p>
          <a:p>
            <a:pPr marL="857250" indent="-857250">
              <a:buFontTx/>
              <a:buChar char="-"/>
            </a:pPr>
            <a:r>
              <a:rPr lang="es-ES" sz="5600" dirty="0"/>
              <a:t>Have </a:t>
            </a:r>
            <a:r>
              <a:rPr lang="es-ES" sz="5600" dirty="0" err="1"/>
              <a:t>you</a:t>
            </a:r>
            <a:r>
              <a:rPr lang="es-ES" sz="5600" dirty="0"/>
              <a:t> come </a:t>
            </a:r>
            <a:r>
              <a:rPr lang="es-ES" sz="5600" dirty="0" err="1"/>
              <a:t>across</a:t>
            </a:r>
            <a:r>
              <a:rPr lang="es-ES" sz="5600" dirty="0"/>
              <a:t> </a:t>
            </a:r>
            <a:r>
              <a:rPr lang="es-ES" sz="5600" dirty="0" err="1"/>
              <a:t>any</a:t>
            </a:r>
            <a:r>
              <a:rPr lang="es-ES" sz="5600" dirty="0"/>
              <a:t> particular </a:t>
            </a:r>
            <a:r>
              <a:rPr lang="es-ES" sz="5600" dirty="0" err="1"/>
              <a:t>practices</a:t>
            </a:r>
            <a:r>
              <a:rPr lang="es-ES" sz="5600" dirty="0"/>
              <a:t> </a:t>
            </a:r>
            <a:r>
              <a:rPr lang="es-ES" sz="5600" dirty="0" err="1"/>
              <a:t>that</a:t>
            </a:r>
            <a:r>
              <a:rPr lang="es-ES" sz="5600" dirty="0"/>
              <a:t> </a:t>
            </a:r>
            <a:r>
              <a:rPr lang="es-ES" sz="5600" dirty="0" err="1"/>
              <a:t>you</a:t>
            </a:r>
            <a:r>
              <a:rPr lang="es-ES" sz="5600" dirty="0"/>
              <a:t> </a:t>
            </a:r>
            <a:r>
              <a:rPr lang="es-ES" sz="5600" dirty="0" err="1"/>
              <a:t>would</a:t>
            </a:r>
            <a:r>
              <a:rPr lang="es-ES" sz="5600" dirty="0"/>
              <a:t> </a:t>
            </a:r>
            <a:r>
              <a:rPr lang="es-ES" sz="5600" dirty="0" err="1"/>
              <a:t>like</a:t>
            </a:r>
            <a:r>
              <a:rPr lang="es-ES" sz="5600" dirty="0"/>
              <a:t> </a:t>
            </a:r>
            <a:r>
              <a:rPr lang="es-ES" sz="5600" dirty="0" err="1"/>
              <a:t>to</a:t>
            </a:r>
            <a:r>
              <a:rPr lang="es-ES" sz="5600" dirty="0"/>
              <a:t> share?</a:t>
            </a:r>
          </a:p>
          <a:p>
            <a:pPr marL="857250" indent="-857250">
              <a:buFontTx/>
              <a:buChar char="-"/>
            </a:pPr>
            <a:r>
              <a:rPr lang="es-ES" sz="5600" dirty="0"/>
              <a:t>Are </a:t>
            </a:r>
            <a:r>
              <a:rPr lang="es-ES" sz="5600" dirty="0" err="1"/>
              <a:t>there</a:t>
            </a:r>
            <a:r>
              <a:rPr lang="es-ES" sz="5600" dirty="0"/>
              <a:t> </a:t>
            </a:r>
            <a:r>
              <a:rPr lang="es-ES" sz="5600" dirty="0" err="1"/>
              <a:t>any</a:t>
            </a:r>
            <a:r>
              <a:rPr lang="es-ES" sz="5600" dirty="0"/>
              <a:t> </a:t>
            </a:r>
            <a:r>
              <a:rPr lang="es-ES" sz="5600" dirty="0" err="1"/>
              <a:t>specific</a:t>
            </a:r>
            <a:r>
              <a:rPr lang="es-ES" sz="5600" dirty="0"/>
              <a:t> </a:t>
            </a:r>
            <a:r>
              <a:rPr lang="es-ES" sz="5600" dirty="0" err="1"/>
              <a:t>tools</a:t>
            </a:r>
            <a:r>
              <a:rPr lang="es-ES" sz="5600" dirty="0"/>
              <a:t> </a:t>
            </a:r>
            <a:r>
              <a:rPr lang="es-ES" sz="5600" dirty="0" err="1"/>
              <a:t>or</a:t>
            </a:r>
            <a:r>
              <a:rPr lang="es-ES" sz="5600" dirty="0"/>
              <a:t> </a:t>
            </a:r>
            <a:r>
              <a:rPr lang="es-ES" sz="5600" dirty="0" err="1"/>
              <a:t>resources</a:t>
            </a:r>
            <a:r>
              <a:rPr lang="es-ES" sz="5600" dirty="0"/>
              <a:t> </a:t>
            </a:r>
            <a:r>
              <a:rPr lang="es-ES" sz="5600" dirty="0" err="1"/>
              <a:t>that</a:t>
            </a:r>
            <a:r>
              <a:rPr lang="es-ES" sz="5600" dirty="0"/>
              <a:t> </a:t>
            </a:r>
            <a:r>
              <a:rPr lang="es-ES" sz="5600" dirty="0" err="1"/>
              <a:t>you</a:t>
            </a:r>
            <a:r>
              <a:rPr lang="es-ES" sz="5600" dirty="0"/>
              <a:t> </a:t>
            </a:r>
            <a:r>
              <a:rPr lang="es-ES" sz="5600" dirty="0" err="1"/>
              <a:t>would</a:t>
            </a:r>
            <a:r>
              <a:rPr lang="es-ES" sz="5600" dirty="0"/>
              <a:t> </a:t>
            </a:r>
            <a:r>
              <a:rPr lang="es-ES" sz="5600" dirty="0" err="1"/>
              <a:t>like</a:t>
            </a:r>
            <a:r>
              <a:rPr lang="es-ES" sz="5600" dirty="0"/>
              <a:t> more </a:t>
            </a:r>
            <a:r>
              <a:rPr lang="es-ES" sz="5600" dirty="0" err="1"/>
              <a:t>information</a:t>
            </a:r>
            <a:r>
              <a:rPr lang="es-ES" sz="5600" dirty="0"/>
              <a:t> </a:t>
            </a:r>
            <a:r>
              <a:rPr lang="es-ES" sz="5600" dirty="0" err="1"/>
              <a:t>about</a:t>
            </a:r>
            <a:r>
              <a:rPr lang="es-ES" sz="5600" dirty="0"/>
              <a:t> </a:t>
            </a:r>
            <a:r>
              <a:rPr lang="es-ES" sz="5600" dirty="0" err="1"/>
              <a:t>to</a:t>
            </a:r>
            <a:r>
              <a:rPr lang="es-ES" sz="5600" dirty="0"/>
              <a:t> </a:t>
            </a:r>
            <a:r>
              <a:rPr lang="es-ES" sz="5600" dirty="0" err="1"/>
              <a:t>support</a:t>
            </a:r>
            <a:r>
              <a:rPr lang="es-ES" sz="5600" dirty="0"/>
              <a:t> </a:t>
            </a:r>
            <a:r>
              <a:rPr lang="es-ES" sz="5600" dirty="0" err="1"/>
              <a:t>their</a:t>
            </a:r>
            <a:r>
              <a:rPr lang="es-ES" sz="5600" dirty="0"/>
              <a:t> </a:t>
            </a:r>
            <a:r>
              <a:rPr lang="es-ES" sz="5600" dirty="0" err="1"/>
              <a:t>implementation</a:t>
            </a:r>
            <a:r>
              <a:rPr lang="es-ES" sz="5600" dirty="0"/>
              <a:t>?</a:t>
            </a:r>
          </a:p>
          <a:p>
            <a:pPr marL="857250" indent="-857250">
              <a:buFontTx/>
              <a:buChar char="-"/>
            </a:pPr>
            <a:r>
              <a:rPr lang="es-ES" sz="5600" dirty="0"/>
              <a:t>Can </a:t>
            </a:r>
            <a:r>
              <a:rPr lang="es-ES" sz="5600" dirty="0" err="1"/>
              <a:t>you</a:t>
            </a:r>
            <a:r>
              <a:rPr lang="es-ES" sz="5600" dirty="0"/>
              <a:t> share </a:t>
            </a:r>
            <a:r>
              <a:rPr lang="es-ES" sz="5600" dirty="0" err="1"/>
              <a:t>any</a:t>
            </a:r>
            <a:r>
              <a:rPr lang="es-ES" sz="5600" dirty="0"/>
              <a:t> </a:t>
            </a:r>
            <a:r>
              <a:rPr lang="es-ES" sz="5600" dirty="0" err="1"/>
              <a:t>examples</a:t>
            </a:r>
            <a:r>
              <a:rPr lang="es-ES" sz="5600" dirty="0"/>
              <a:t> </a:t>
            </a:r>
            <a:r>
              <a:rPr lang="es-ES" sz="5600" dirty="0" err="1"/>
              <a:t>of</a:t>
            </a:r>
            <a:r>
              <a:rPr lang="es-ES" sz="5600" dirty="0"/>
              <a:t> </a:t>
            </a:r>
            <a:r>
              <a:rPr lang="es-ES" sz="5600" dirty="0" err="1"/>
              <a:t>obstacles</a:t>
            </a:r>
            <a:r>
              <a:rPr lang="es-ES" sz="5600" dirty="0"/>
              <a:t> </a:t>
            </a:r>
            <a:r>
              <a:rPr lang="es-ES" sz="5600" dirty="0" err="1"/>
              <a:t>or</a:t>
            </a:r>
            <a:r>
              <a:rPr lang="es-ES" sz="5600" dirty="0"/>
              <a:t> </a:t>
            </a:r>
            <a:r>
              <a:rPr lang="es-ES" sz="5600" dirty="0" err="1"/>
              <a:t>setbacks</a:t>
            </a:r>
            <a:r>
              <a:rPr lang="es-ES" sz="5600" dirty="0"/>
              <a:t> </a:t>
            </a:r>
            <a:r>
              <a:rPr lang="es-ES" sz="5600" dirty="0" err="1"/>
              <a:t>you</a:t>
            </a:r>
            <a:r>
              <a:rPr lang="es-ES" sz="5600" dirty="0"/>
              <a:t> </a:t>
            </a:r>
            <a:r>
              <a:rPr lang="es-ES" sz="5600" dirty="0" err="1"/>
              <a:t>have</a:t>
            </a:r>
            <a:r>
              <a:rPr lang="es-ES" sz="5600" dirty="0"/>
              <a:t> </a:t>
            </a:r>
            <a:r>
              <a:rPr lang="es-ES" sz="5600" dirty="0" err="1"/>
              <a:t>encountered</a:t>
            </a:r>
            <a:r>
              <a:rPr lang="es-ES" sz="5600" dirty="0"/>
              <a:t> </a:t>
            </a:r>
            <a:r>
              <a:rPr lang="es-ES" sz="5600" dirty="0" err="1"/>
              <a:t>while</a:t>
            </a:r>
            <a:r>
              <a:rPr lang="es-ES" sz="5600" dirty="0"/>
              <a:t> </a:t>
            </a:r>
            <a:r>
              <a:rPr lang="es-ES" sz="5600" dirty="0" err="1"/>
              <a:t>implementing</a:t>
            </a:r>
            <a:r>
              <a:rPr lang="es-ES" sz="5600" dirty="0"/>
              <a:t> new </a:t>
            </a:r>
            <a:r>
              <a:rPr lang="es-ES" sz="5600" dirty="0" err="1"/>
              <a:t>practices</a:t>
            </a:r>
            <a:r>
              <a:rPr lang="es-ES" sz="5600" dirty="0"/>
              <a:t> and </a:t>
            </a:r>
            <a:r>
              <a:rPr lang="es-ES" sz="5600" dirty="0" err="1"/>
              <a:t>how</a:t>
            </a:r>
            <a:r>
              <a:rPr lang="es-ES" sz="5600" dirty="0"/>
              <a:t> </a:t>
            </a:r>
            <a:r>
              <a:rPr lang="es-ES" sz="5600" dirty="0" err="1"/>
              <a:t>you</a:t>
            </a:r>
            <a:r>
              <a:rPr lang="es-ES" sz="5600" dirty="0"/>
              <a:t> </a:t>
            </a:r>
            <a:r>
              <a:rPr lang="es-ES" sz="5600" dirty="0" err="1"/>
              <a:t>overcame</a:t>
            </a:r>
            <a:r>
              <a:rPr lang="es-ES" sz="5600" dirty="0"/>
              <a:t> </a:t>
            </a:r>
            <a:r>
              <a:rPr lang="es-ES" sz="5600" dirty="0" err="1"/>
              <a:t>them</a:t>
            </a:r>
            <a:r>
              <a:rPr lang="es-ES" sz="5600" dirty="0"/>
              <a:t>?</a:t>
            </a:r>
          </a:p>
          <a:p>
            <a:pPr marL="857250" indent="-857250">
              <a:buFontTx/>
              <a:buChar char="-"/>
            </a:pPr>
            <a:endParaRPr lang="es-ES" sz="6600" dirty="0"/>
          </a:p>
        </p:txBody>
      </p:sp>
      <p:sp>
        <p:nvSpPr>
          <p:cNvPr id="10" name="TextBox 9">
            <a:extLst>
              <a:ext uri="{FF2B5EF4-FFF2-40B4-BE49-F238E27FC236}">
                <a16:creationId xmlns:a16="http://schemas.microsoft.com/office/drawing/2014/main" id="{8801D9C7-84A2-3C99-B786-98D0A499A7B1}"/>
              </a:ext>
            </a:extLst>
          </p:cNvPr>
          <p:cNvSpPr txBox="1"/>
          <p:nvPr/>
        </p:nvSpPr>
        <p:spPr>
          <a:xfrm>
            <a:off x="7524064" y="1104900"/>
            <a:ext cx="12990286" cy="576440"/>
          </a:xfrm>
          <a:prstGeom prst="rect">
            <a:avLst/>
          </a:prstGeom>
          <a:noFill/>
        </p:spPr>
        <p:txBody>
          <a:bodyPr wrap="square">
            <a:spAutoFit/>
          </a:bodyPr>
          <a:lstStyle/>
          <a:p>
            <a:pPr algn="ctr">
              <a:lnSpc>
                <a:spcPts val="4104"/>
              </a:lnSpc>
            </a:pPr>
            <a:r>
              <a:rPr lang="en-US" sz="2800" dirty="0">
                <a:solidFill>
                  <a:srgbClr val="015C60"/>
                </a:solidFill>
                <a:latin typeface="Roboto Condensed"/>
              </a:rPr>
              <a:t>#FamilyCentredECI</a:t>
            </a:r>
          </a:p>
        </p:txBody>
      </p:sp>
    </p:spTree>
    <p:extLst>
      <p:ext uri="{BB962C8B-B14F-4D97-AF65-F5344CB8AC3E}">
        <p14:creationId xmlns:p14="http://schemas.microsoft.com/office/powerpoint/2010/main" val="407404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7848-5D79-562C-218C-82F60761A1A0}"/>
              </a:ext>
            </a:extLst>
          </p:cNvPr>
          <p:cNvSpPr>
            <a:spLocks noGrp="1"/>
          </p:cNvSpPr>
          <p:nvPr>
            <p:ph type="title"/>
          </p:nvPr>
        </p:nvSpPr>
        <p:spPr/>
        <p:txBody>
          <a:bodyPr>
            <a:normAutofit/>
          </a:bodyPr>
          <a:lstStyle/>
          <a:p>
            <a:r>
              <a:rPr lang="en-US" b="0" dirty="0"/>
              <a:t>BACKGROUND</a:t>
            </a:r>
          </a:p>
        </p:txBody>
      </p:sp>
      <p:sp>
        <p:nvSpPr>
          <p:cNvPr id="3" name="Content Placeholder 2">
            <a:extLst>
              <a:ext uri="{FF2B5EF4-FFF2-40B4-BE49-F238E27FC236}">
                <a16:creationId xmlns:a16="http://schemas.microsoft.com/office/drawing/2014/main" id="{D60F1192-EE53-4CC8-DB14-9FE1CDDA33D5}"/>
              </a:ext>
            </a:extLst>
          </p:cNvPr>
          <p:cNvSpPr>
            <a:spLocks noGrp="1"/>
          </p:cNvSpPr>
          <p:nvPr>
            <p:ph idx="1"/>
          </p:nvPr>
        </p:nvSpPr>
        <p:spPr/>
        <p:txBody>
          <a:bodyPr>
            <a:normAutofit fontScale="92500" lnSpcReduction="20000"/>
          </a:bodyPr>
          <a:lstStyle/>
          <a:p>
            <a:pPr marL="1028700" indent="-1028700">
              <a:buFont typeface="Arial" panose="020B0604020202020204" pitchFamily="34" charset="0"/>
              <a:buChar char="•"/>
            </a:pPr>
            <a:r>
              <a:rPr lang="en-US" dirty="0"/>
              <a:t>Zero Project is an endowed project of the </a:t>
            </a:r>
            <a:r>
              <a:rPr lang="en-US" dirty="0">
                <a:solidFill>
                  <a:srgbClr val="2B882E"/>
                </a:solidFill>
              </a:rPr>
              <a:t>Essl Foundation</a:t>
            </a:r>
            <a:r>
              <a:rPr lang="en-US" dirty="0"/>
              <a:t>.</a:t>
            </a:r>
            <a:endParaRPr lang="en-US" b="1" dirty="0"/>
          </a:p>
          <a:p>
            <a:pPr marL="1028700" indent="-1028700">
              <a:buFont typeface="Arial" panose="020B0604020202020204" pitchFamily="34" charset="0"/>
              <a:buChar char="•"/>
            </a:pPr>
            <a:r>
              <a:rPr lang="en-US" dirty="0"/>
              <a:t>Foundation based in Vienna, Austria – works across all continents and disabilities. </a:t>
            </a:r>
          </a:p>
        </p:txBody>
      </p:sp>
      <p:sp>
        <p:nvSpPr>
          <p:cNvPr id="5" name="Title 1">
            <a:extLst>
              <a:ext uri="{FF2B5EF4-FFF2-40B4-BE49-F238E27FC236}">
                <a16:creationId xmlns:a16="http://schemas.microsoft.com/office/drawing/2014/main" id="{6FAB2E63-2405-754A-FEFA-D195CD792239}"/>
              </a:ext>
            </a:extLst>
          </p:cNvPr>
          <p:cNvSpPr txBox="1">
            <a:spLocks/>
          </p:cNvSpPr>
          <p:nvPr/>
        </p:nvSpPr>
        <p:spPr>
          <a:xfrm>
            <a:off x="15944850" y="17034"/>
            <a:ext cx="2343150"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WHO WE ARE</a:t>
            </a:r>
            <a:endParaRPr lang="en-GB" sz="3000" b="0" dirty="0"/>
          </a:p>
        </p:txBody>
      </p:sp>
    </p:spTree>
    <p:extLst>
      <p:ext uri="{BB962C8B-B14F-4D97-AF65-F5344CB8AC3E}">
        <p14:creationId xmlns:p14="http://schemas.microsoft.com/office/powerpoint/2010/main" val="27036064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sp>
        <p:nvSpPr>
          <p:cNvPr id="4" name="TextBox 4"/>
          <p:cNvSpPr txBox="1"/>
          <p:nvPr/>
        </p:nvSpPr>
        <p:spPr>
          <a:xfrm>
            <a:off x="7451400" y="9518947"/>
            <a:ext cx="3385199" cy="506553"/>
          </a:xfrm>
          <a:prstGeom prst="rect">
            <a:avLst/>
          </a:prstGeom>
        </p:spPr>
        <p:txBody>
          <a:bodyPr lIns="0" tIns="0" rIns="0" bIns="0" rtlCol="0" anchor="t">
            <a:spAutoFit/>
          </a:bodyPr>
          <a:lstStyle/>
          <a:p>
            <a:pPr marL="0" marR="0" lvl="0" indent="0" algn="ctr" defTabSz="914400" rtl="0" eaLnBrk="1" fontAlgn="auto" latinLnBrk="0" hangingPunct="1">
              <a:lnSpc>
                <a:spcPts val="4104"/>
              </a:lnSpc>
              <a:spcBef>
                <a:spcPts val="0"/>
              </a:spcBef>
              <a:spcAft>
                <a:spcPts val="0"/>
              </a:spcAft>
              <a:buClrTx/>
              <a:buSzTx/>
              <a:buFontTx/>
              <a:buNone/>
              <a:tabLst/>
              <a:defRPr/>
            </a:pPr>
            <a:r>
              <a:rPr kumimoji="0" lang="en-US" sz="2931" b="0" i="0" u="none" strike="noStrike" kern="1200" cap="none" spc="0" normalizeH="0" baseline="0" noProof="0">
                <a:ln>
                  <a:noFill/>
                </a:ln>
                <a:solidFill>
                  <a:srgbClr val="015C60"/>
                </a:solidFill>
                <a:effectLst/>
                <a:uLnTx/>
                <a:uFillTx/>
                <a:latin typeface="Roboto Condensed"/>
                <a:ea typeface="+mn-ea"/>
                <a:cs typeface="+mn-cs"/>
              </a:rPr>
              <a:t>#FamilyCentredECI</a:t>
            </a:r>
          </a:p>
        </p:txBody>
      </p:sp>
      <p:sp>
        <p:nvSpPr>
          <p:cNvPr id="5" name="TextBox 5"/>
          <p:cNvSpPr txBox="1"/>
          <p:nvPr/>
        </p:nvSpPr>
        <p:spPr>
          <a:xfrm>
            <a:off x="387680" y="465868"/>
            <a:ext cx="16115574" cy="1260410"/>
          </a:xfrm>
          <a:prstGeom prst="rect">
            <a:avLst/>
          </a:prstGeom>
        </p:spPr>
        <p:txBody>
          <a:bodyPr wrap="square" lIns="0" tIns="0" rIns="0" bIns="0" rtlCol="0" anchor="t">
            <a:spAutoFit/>
          </a:bodyPr>
          <a:lstStyle/>
          <a:p>
            <a:pPr marL="0" marR="0" lvl="0" indent="0" algn="l" defTabSz="914400" rtl="0" eaLnBrk="1" fontAlgn="auto" latinLnBrk="0" hangingPunct="1">
              <a:lnSpc>
                <a:spcPts val="9817"/>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015C60"/>
                </a:solidFill>
                <a:effectLst/>
                <a:uLnTx/>
                <a:uFillTx/>
                <a:latin typeface="Open Sans Extra Bold"/>
                <a:ea typeface="+mn-ea"/>
                <a:cs typeface="+mn-cs"/>
              </a:rPr>
              <a:t>Announcements</a:t>
            </a:r>
            <a:endParaRPr kumimoji="0" lang="en-US" sz="9817" b="1" i="0" u="none" strike="noStrike" kern="1200" cap="none" spc="0" normalizeH="0" baseline="0" noProof="0" dirty="0">
              <a:ln>
                <a:noFill/>
              </a:ln>
              <a:solidFill>
                <a:srgbClr val="015C60"/>
              </a:solidFill>
              <a:effectLst/>
              <a:uLnTx/>
              <a:uFillTx/>
              <a:latin typeface="Open Sans Extra Bold"/>
              <a:ea typeface="+mn-ea"/>
              <a:cs typeface="+mn-cs"/>
            </a:endParaRPr>
          </a:p>
        </p:txBody>
      </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grpSp>
        <p:nvGrpSpPr>
          <p:cNvPr id="9" name="Group 9"/>
          <p:cNvGrpSpPr>
            <a:grpSpLocks noChangeAspect="1"/>
          </p:cNvGrpSpPr>
          <p:nvPr/>
        </p:nvGrpSpPr>
        <p:grpSpPr>
          <a:xfrm rot="-953645">
            <a:off x="-2939633" y="9129208"/>
            <a:ext cx="5493690" cy="5493064"/>
            <a:chOff x="0" y="0"/>
            <a:chExt cx="6350013" cy="6349289"/>
          </a:xfrm>
        </p:grpSpPr>
        <p:sp>
          <p:nvSpPr>
            <p:cNvPr id="10" name="Freeform 10"/>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14" name="TextBox 13">
            <a:extLst>
              <a:ext uri="{FF2B5EF4-FFF2-40B4-BE49-F238E27FC236}">
                <a16:creationId xmlns:a16="http://schemas.microsoft.com/office/drawing/2014/main" id="{47C0F148-5B5C-4848-768C-355A318D84AC}"/>
              </a:ext>
            </a:extLst>
          </p:cNvPr>
          <p:cNvSpPr txBox="1"/>
          <p:nvPr/>
        </p:nvSpPr>
        <p:spPr>
          <a:xfrm>
            <a:off x="1784748" y="3483167"/>
            <a:ext cx="12234460" cy="461665"/>
          </a:xfrm>
          <a:prstGeom prst="rect">
            <a:avLst/>
          </a:prstGeom>
          <a:noFill/>
        </p:spPr>
        <p:txBody>
          <a:bodyPr wrap="square">
            <a:spAutoFit/>
          </a:bodyPr>
          <a:lstStyle/>
          <a:p>
            <a:pPr marL="0" marR="0" lvl="0" indent="0" algn="l" defTabSz="939729"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B01119A-801A-2628-00ED-828396620887}"/>
              </a:ext>
            </a:extLst>
          </p:cNvPr>
          <p:cNvSpPr txBox="1"/>
          <p:nvPr/>
        </p:nvSpPr>
        <p:spPr>
          <a:xfrm>
            <a:off x="1259606" y="2258186"/>
            <a:ext cx="16002000" cy="898707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The </a:t>
            </a:r>
            <a:r>
              <a:rPr kumimoji="0" lang="en-US" sz="4000" b="1"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Conference dinner </a:t>
            </a:r>
            <a:r>
              <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will take place at </a:t>
            </a:r>
            <a:r>
              <a:rPr kumimoji="0" lang="en-US" sz="40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19h30</a:t>
            </a:r>
            <a:r>
              <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 in the Plenary Room (</a:t>
            </a:r>
            <a:r>
              <a:rPr kumimoji="0" lang="en-US" sz="4000" b="1" i="0" u="sng" strike="noStrike" kern="1200" cap="none" spc="0" normalizeH="0" baseline="0" noProof="0" dirty="0">
                <a:ln>
                  <a:noFill/>
                </a:ln>
                <a:solidFill>
                  <a:prstClr val="black"/>
                </a:solidFill>
                <a:uLnTx/>
                <a:uFillTx/>
                <a:latin typeface="Lato" panose="020F0502020204030203" pitchFamily="34" charset="0"/>
                <a:ea typeface="Lato" panose="020F0502020204030203" pitchFamily="34" charset="0"/>
                <a:cs typeface="Lato" panose="020F0502020204030203" pitchFamily="34" charset="0"/>
              </a:rPr>
              <a:t>Room </a:t>
            </a:r>
            <a:r>
              <a:rPr kumimoji="0" lang="en-US" sz="4000" b="1" i="0" u="sng" strike="noStrike" kern="1200" cap="none" spc="0" normalizeH="0" baseline="0" noProof="0" dirty="0" err="1">
                <a:ln>
                  <a:noFill/>
                </a:ln>
                <a:solidFill>
                  <a:prstClr val="black"/>
                </a:solidFill>
                <a:uLnTx/>
                <a:uFillTx/>
                <a:latin typeface="Lato" panose="020F0502020204030203" pitchFamily="34" charset="0"/>
                <a:ea typeface="Lato" panose="020F0502020204030203" pitchFamily="34" charset="0"/>
                <a:cs typeface="Lato" panose="020F0502020204030203" pitchFamily="34" charset="0"/>
              </a:rPr>
              <a:t>Alkernia</a:t>
            </a:r>
            <a:r>
              <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Member fora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br>
            <a:endPar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Join us tomorrow for our 2nd day of the conference. </a:t>
            </a:r>
            <a:br>
              <a:rPr kumimoji="0" lang="en-GB"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br>
            <a:r>
              <a:rPr kumimoji="0" lang="en-GB"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Starting time: </a:t>
            </a:r>
            <a:r>
              <a:rPr kumimoji="0" lang="en-GB" sz="40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rPr>
              <a:t>09h30</a:t>
            </a:r>
            <a:endParaRPr kumimoji="0" lang="en-US" sz="4000" b="1" i="0" u="sng"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Lato" panose="020F0502020204030203" pitchFamily="34" charset="0"/>
              <a:ea typeface="Lato" panose="020F0502020204030203" pitchFamily="34" charset="0"/>
              <a:cs typeface="Lato" panose="020F050202020403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11" name="Table 10">
            <a:extLst>
              <a:ext uri="{FF2B5EF4-FFF2-40B4-BE49-F238E27FC236}">
                <a16:creationId xmlns:a16="http://schemas.microsoft.com/office/drawing/2014/main" id="{6F838FC6-E0F4-88FA-F767-6EAB6B9FEE78}"/>
              </a:ext>
            </a:extLst>
          </p:cNvPr>
          <p:cNvGraphicFramePr>
            <a:graphicFrameLocks noGrp="1"/>
          </p:cNvGraphicFramePr>
          <p:nvPr/>
        </p:nvGraphicFramePr>
        <p:xfrm>
          <a:off x="2689353" y="5171601"/>
          <a:ext cx="11512228" cy="2379520"/>
        </p:xfrm>
        <a:graphic>
          <a:graphicData uri="http://schemas.openxmlformats.org/drawingml/2006/table">
            <a:tbl>
              <a:tblPr firstRow="1" firstCol="1" bandRow="1">
                <a:tableStyleId>{5940675A-B579-460E-94D1-54222C63F5DA}</a:tableStyleId>
              </a:tblPr>
              <a:tblGrid>
                <a:gridCol w="2673028">
                  <a:extLst>
                    <a:ext uri="{9D8B030D-6E8A-4147-A177-3AD203B41FA5}">
                      <a16:colId xmlns:a16="http://schemas.microsoft.com/office/drawing/2014/main" val="3016361"/>
                    </a:ext>
                  </a:extLst>
                </a:gridCol>
                <a:gridCol w="6416300">
                  <a:extLst>
                    <a:ext uri="{9D8B030D-6E8A-4147-A177-3AD203B41FA5}">
                      <a16:colId xmlns:a16="http://schemas.microsoft.com/office/drawing/2014/main" val="2757866423"/>
                    </a:ext>
                  </a:extLst>
                </a:gridCol>
                <a:gridCol w="2422900">
                  <a:extLst>
                    <a:ext uri="{9D8B030D-6E8A-4147-A177-3AD203B41FA5}">
                      <a16:colId xmlns:a16="http://schemas.microsoft.com/office/drawing/2014/main" val="3691091838"/>
                    </a:ext>
                  </a:extLst>
                </a:gridCol>
              </a:tblGrid>
              <a:tr h="798299">
                <a:tc>
                  <a:txBody>
                    <a:bodyPr/>
                    <a:lstStyle/>
                    <a:p>
                      <a:pPr algn="l"/>
                      <a:r>
                        <a:rPr lang="en-US" sz="2400">
                          <a:effectLst/>
                        </a:rPr>
                        <a:t>16h15-18h15</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US" sz="2400">
                          <a:effectLst/>
                        </a:rPr>
                        <a:t>Member Forum on Person-Centered Technology</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2400">
                          <a:effectLst/>
                        </a:rPr>
                        <a:t>Room: </a:t>
                      </a:r>
                      <a:r>
                        <a:rPr lang="en-GB" sz="2400" err="1">
                          <a:effectLst/>
                        </a:rPr>
                        <a:t>Bogdani</a:t>
                      </a:r>
                      <a:br>
                        <a:rPr lang="en-GB" sz="2400">
                          <a:effectLst/>
                        </a:rPr>
                      </a:b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26806503"/>
                  </a:ext>
                </a:extLst>
              </a:tr>
              <a:tr h="798299">
                <a:tc>
                  <a:txBody>
                    <a:bodyPr/>
                    <a:lstStyle/>
                    <a:p>
                      <a:pPr algn="l"/>
                      <a:r>
                        <a:rPr lang="en-US" sz="2400">
                          <a:effectLst/>
                        </a:rPr>
                        <a:t>16h15-18h15</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GB" sz="2400">
                          <a:effectLst/>
                        </a:rPr>
                        <a:t>Member Forum on Workforce Development</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US" sz="2400">
                          <a:effectLst/>
                        </a:rPr>
                        <a:t>Room: </a:t>
                      </a:r>
                      <a:r>
                        <a:rPr lang="en-US" sz="2400" err="1">
                          <a:effectLst/>
                        </a:rPr>
                        <a:t>Onufri</a:t>
                      </a:r>
                      <a:br>
                        <a:rPr lang="en-US" sz="2400">
                          <a:effectLst/>
                        </a:rPr>
                      </a:b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127601234"/>
                  </a:ext>
                </a:extLst>
              </a:tr>
              <a:tr h="782922">
                <a:tc>
                  <a:txBody>
                    <a:bodyPr/>
                    <a:lstStyle/>
                    <a:p>
                      <a:pPr algn="l"/>
                      <a:r>
                        <a:rPr lang="en-US" sz="2400">
                          <a:effectLst/>
                        </a:rPr>
                        <a:t>16h15-18h15</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US" sz="2400">
                          <a:effectLst/>
                        </a:rPr>
                        <a:t>Member Forum on Policy Impact Group</a:t>
                      </a:r>
                      <a:endParaRPr lang="en-GB" sz="28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tc>
                <a:tc>
                  <a:txBody>
                    <a:bodyPr/>
                    <a:lstStyle/>
                    <a:p>
                      <a:pPr algn="l"/>
                      <a:r>
                        <a:rPr lang="en-US" sz="2400">
                          <a:effectLst/>
                        </a:rPr>
                        <a:t>Room: Metropol</a:t>
                      </a:r>
                      <a:endParaRPr lang="en-GB" sz="2800">
                        <a:effectLst/>
                      </a:endParaRPr>
                    </a:p>
                  </a:txBody>
                  <a:tcPr marL="68580" marR="68580" marT="0" marB="0"/>
                </a:tc>
                <a:extLst>
                  <a:ext uri="{0D108BD9-81ED-4DB2-BD59-A6C34878D82A}">
                    <a16:rowId xmlns:a16="http://schemas.microsoft.com/office/drawing/2014/main" val="1608890541"/>
                  </a:ext>
                </a:extLst>
              </a:tr>
            </a:tbl>
          </a:graphicData>
        </a:graphic>
      </p:graphicFrame>
    </p:spTree>
    <p:extLst>
      <p:ext uri="{BB962C8B-B14F-4D97-AF65-F5344CB8AC3E}">
        <p14:creationId xmlns:p14="http://schemas.microsoft.com/office/powerpoint/2010/main" val="3497287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16501409" y="8481958"/>
            <a:ext cx="1515782" cy="1552685"/>
            <a:chOff x="0" y="0"/>
            <a:chExt cx="2086610" cy="2137410"/>
          </a:xfrm>
        </p:grpSpPr>
        <p:sp>
          <p:nvSpPr>
            <p:cNvPr id="3" name="Freeform 3"/>
            <p:cNvSpPr/>
            <p:nvPr/>
          </p:nvSpPr>
          <p:spPr>
            <a:xfrm>
              <a:off x="2540" y="-2540"/>
              <a:ext cx="2087880" cy="2139950"/>
            </a:xfrm>
            <a:custGeom>
              <a:avLst/>
              <a:gdLst/>
              <a:ahLst/>
              <a:cxnLst/>
              <a:rect l="l" t="t" r="r" b="b"/>
              <a:pathLst>
                <a:path w="2087880" h="2139950">
                  <a:moveTo>
                    <a:pt x="1979930" y="486410"/>
                  </a:moveTo>
                  <a:cubicBezTo>
                    <a:pt x="1964690" y="454660"/>
                    <a:pt x="1948180" y="422910"/>
                    <a:pt x="1929130" y="393700"/>
                  </a:cubicBezTo>
                  <a:cubicBezTo>
                    <a:pt x="1908810" y="363220"/>
                    <a:pt x="1888490" y="330200"/>
                    <a:pt x="1861820" y="304800"/>
                  </a:cubicBezTo>
                  <a:cubicBezTo>
                    <a:pt x="1836420" y="280670"/>
                    <a:pt x="1808480" y="257810"/>
                    <a:pt x="1780540" y="236220"/>
                  </a:cubicBezTo>
                  <a:cubicBezTo>
                    <a:pt x="1725930" y="193040"/>
                    <a:pt x="1666240" y="154940"/>
                    <a:pt x="1606550" y="119380"/>
                  </a:cubicBezTo>
                  <a:cubicBezTo>
                    <a:pt x="1537970" y="77470"/>
                    <a:pt x="1461770" y="55880"/>
                    <a:pt x="1384300" y="34290"/>
                  </a:cubicBezTo>
                  <a:cubicBezTo>
                    <a:pt x="1337310" y="21590"/>
                    <a:pt x="1289050" y="11430"/>
                    <a:pt x="1239520" y="5080"/>
                  </a:cubicBezTo>
                  <a:cubicBezTo>
                    <a:pt x="1203960" y="0"/>
                    <a:pt x="1165860" y="2540"/>
                    <a:pt x="1129030" y="6350"/>
                  </a:cubicBezTo>
                  <a:cubicBezTo>
                    <a:pt x="1079500" y="10160"/>
                    <a:pt x="1029970" y="13970"/>
                    <a:pt x="980440" y="22860"/>
                  </a:cubicBezTo>
                  <a:cubicBezTo>
                    <a:pt x="943610" y="24130"/>
                    <a:pt x="908050" y="25400"/>
                    <a:pt x="869950" y="29210"/>
                  </a:cubicBezTo>
                  <a:cubicBezTo>
                    <a:pt x="850900" y="30480"/>
                    <a:pt x="831850" y="33020"/>
                    <a:pt x="812800" y="35560"/>
                  </a:cubicBezTo>
                  <a:cubicBezTo>
                    <a:pt x="800100" y="38100"/>
                    <a:pt x="788670" y="40640"/>
                    <a:pt x="777240" y="43180"/>
                  </a:cubicBezTo>
                  <a:cubicBezTo>
                    <a:pt x="730250" y="54610"/>
                    <a:pt x="685800" y="74930"/>
                    <a:pt x="645160" y="96520"/>
                  </a:cubicBezTo>
                  <a:cubicBezTo>
                    <a:pt x="562610" y="139700"/>
                    <a:pt x="483870" y="190500"/>
                    <a:pt x="411480" y="247650"/>
                  </a:cubicBezTo>
                  <a:cubicBezTo>
                    <a:pt x="381000" y="271780"/>
                    <a:pt x="351790" y="297180"/>
                    <a:pt x="322580" y="323850"/>
                  </a:cubicBezTo>
                  <a:cubicBezTo>
                    <a:pt x="270510" y="372110"/>
                    <a:pt x="227330" y="429260"/>
                    <a:pt x="187960" y="487680"/>
                  </a:cubicBezTo>
                  <a:cubicBezTo>
                    <a:pt x="158750" y="529590"/>
                    <a:pt x="134620" y="577850"/>
                    <a:pt x="114300" y="623570"/>
                  </a:cubicBezTo>
                  <a:cubicBezTo>
                    <a:pt x="99060" y="657860"/>
                    <a:pt x="82550" y="692150"/>
                    <a:pt x="72390" y="728980"/>
                  </a:cubicBezTo>
                  <a:cubicBezTo>
                    <a:pt x="44450" y="819150"/>
                    <a:pt x="22860" y="910590"/>
                    <a:pt x="8890" y="1003300"/>
                  </a:cubicBezTo>
                  <a:cubicBezTo>
                    <a:pt x="3810" y="1040130"/>
                    <a:pt x="1270" y="1076960"/>
                    <a:pt x="0" y="1115060"/>
                  </a:cubicBezTo>
                  <a:lnTo>
                    <a:pt x="0" y="1165860"/>
                  </a:lnTo>
                  <a:cubicBezTo>
                    <a:pt x="1270" y="1197610"/>
                    <a:pt x="2540" y="1236980"/>
                    <a:pt x="8890" y="1268730"/>
                  </a:cubicBezTo>
                  <a:cubicBezTo>
                    <a:pt x="15240" y="1305560"/>
                    <a:pt x="21590" y="1343660"/>
                    <a:pt x="31750" y="1379220"/>
                  </a:cubicBezTo>
                  <a:cubicBezTo>
                    <a:pt x="54610" y="1452880"/>
                    <a:pt x="78740" y="1527810"/>
                    <a:pt x="118110" y="1595120"/>
                  </a:cubicBezTo>
                  <a:cubicBezTo>
                    <a:pt x="138430" y="1629410"/>
                    <a:pt x="160020" y="1663700"/>
                    <a:pt x="182880" y="1695450"/>
                  </a:cubicBezTo>
                  <a:cubicBezTo>
                    <a:pt x="212090" y="1738630"/>
                    <a:pt x="241300" y="1780540"/>
                    <a:pt x="278130" y="1817370"/>
                  </a:cubicBezTo>
                  <a:cubicBezTo>
                    <a:pt x="322580" y="1863090"/>
                    <a:pt x="374650" y="1903730"/>
                    <a:pt x="427990" y="1939290"/>
                  </a:cubicBezTo>
                  <a:cubicBezTo>
                    <a:pt x="539750" y="2012950"/>
                    <a:pt x="673100" y="2054860"/>
                    <a:pt x="801370" y="2090420"/>
                  </a:cubicBezTo>
                  <a:cubicBezTo>
                    <a:pt x="831850" y="2099310"/>
                    <a:pt x="863600" y="2106930"/>
                    <a:pt x="895350" y="2113280"/>
                  </a:cubicBezTo>
                  <a:cubicBezTo>
                    <a:pt x="944880" y="2123440"/>
                    <a:pt x="994410" y="2134870"/>
                    <a:pt x="1043940" y="2137410"/>
                  </a:cubicBezTo>
                  <a:cubicBezTo>
                    <a:pt x="1083310" y="2139950"/>
                    <a:pt x="1123950" y="2136140"/>
                    <a:pt x="1163320" y="2133600"/>
                  </a:cubicBezTo>
                  <a:cubicBezTo>
                    <a:pt x="1216660" y="2129790"/>
                    <a:pt x="1270000" y="2124710"/>
                    <a:pt x="1323340" y="2113280"/>
                  </a:cubicBezTo>
                  <a:cubicBezTo>
                    <a:pt x="1375410" y="2101850"/>
                    <a:pt x="1424940" y="2084070"/>
                    <a:pt x="1473200" y="2062480"/>
                  </a:cubicBezTo>
                  <a:cubicBezTo>
                    <a:pt x="1549400" y="2029460"/>
                    <a:pt x="1623060" y="1983740"/>
                    <a:pt x="1678940" y="1921510"/>
                  </a:cubicBezTo>
                  <a:cubicBezTo>
                    <a:pt x="1739900" y="1852930"/>
                    <a:pt x="1798320" y="1783080"/>
                    <a:pt x="1847850" y="1705610"/>
                  </a:cubicBezTo>
                  <a:cubicBezTo>
                    <a:pt x="1896110" y="1630680"/>
                    <a:pt x="1936750" y="1550670"/>
                    <a:pt x="1976120" y="1469390"/>
                  </a:cubicBezTo>
                  <a:cubicBezTo>
                    <a:pt x="2007870" y="1403350"/>
                    <a:pt x="2039620" y="1334770"/>
                    <a:pt x="2056130" y="1262380"/>
                  </a:cubicBezTo>
                  <a:cubicBezTo>
                    <a:pt x="2067560" y="1212850"/>
                    <a:pt x="2077720" y="1162050"/>
                    <a:pt x="2082800" y="1112520"/>
                  </a:cubicBezTo>
                  <a:cubicBezTo>
                    <a:pt x="2086610" y="1074420"/>
                    <a:pt x="2087880" y="1037590"/>
                    <a:pt x="2087880" y="1000760"/>
                  </a:cubicBezTo>
                  <a:cubicBezTo>
                    <a:pt x="2087880" y="910590"/>
                    <a:pt x="2082800" y="820420"/>
                    <a:pt x="2067560" y="731520"/>
                  </a:cubicBezTo>
                  <a:cubicBezTo>
                    <a:pt x="2061210" y="695960"/>
                    <a:pt x="2052320" y="661670"/>
                    <a:pt x="2039620" y="628650"/>
                  </a:cubicBezTo>
                  <a:cubicBezTo>
                    <a:pt x="2019300" y="581660"/>
                    <a:pt x="2002790" y="533400"/>
                    <a:pt x="1979930" y="486410"/>
                  </a:cubicBezTo>
                  <a:close/>
                </a:path>
              </a:pathLst>
            </a:custGeom>
            <a:blipFill>
              <a:blip r:embed="rId3"/>
              <a:stretch>
                <a:fillRect l="-4042" r="-230835"/>
              </a:stretch>
            </a:blipFill>
          </p:spPr>
        </p:sp>
      </p:grpSp>
      <p:grpSp>
        <p:nvGrpSpPr>
          <p:cNvPr id="7" name="Group 7"/>
          <p:cNvGrpSpPr>
            <a:grpSpLocks noChangeAspect="1"/>
          </p:cNvGrpSpPr>
          <p:nvPr/>
        </p:nvGrpSpPr>
        <p:grpSpPr>
          <a:xfrm rot="-953645">
            <a:off x="15393958" y="-7320909"/>
            <a:ext cx="10084088" cy="10082939"/>
            <a:chOff x="0" y="0"/>
            <a:chExt cx="6350013" cy="6349289"/>
          </a:xfrm>
        </p:grpSpPr>
        <p:sp>
          <p:nvSpPr>
            <p:cNvPr id="8" name="Freeform 8"/>
            <p:cNvSpPr/>
            <p:nvPr/>
          </p:nvSpPr>
          <p:spPr>
            <a:xfrm>
              <a:off x="-95250" y="-95136"/>
              <a:ext cx="6540525"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rgbClr val="F0B238">
                <a:alpha val="46667"/>
              </a:srgbClr>
            </a:solidFill>
            <a:ln w="12700">
              <a:noFill/>
            </a:ln>
          </p:spPr>
        </p:sp>
      </p:grpSp>
      <p:sp>
        <p:nvSpPr>
          <p:cNvPr id="9" name="CasellaDiTesto 8">
            <a:extLst>
              <a:ext uri="{FF2B5EF4-FFF2-40B4-BE49-F238E27FC236}">
                <a16:creationId xmlns:a16="http://schemas.microsoft.com/office/drawing/2014/main" id="{7ACB4F46-BFD3-0D33-4451-1B95B465ECF0}"/>
              </a:ext>
            </a:extLst>
          </p:cNvPr>
          <p:cNvSpPr txBox="1"/>
          <p:nvPr/>
        </p:nvSpPr>
        <p:spPr>
          <a:xfrm>
            <a:off x="4229896" y="720976"/>
            <a:ext cx="9828207" cy="2605842"/>
          </a:xfrm>
          <a:prstGeom prst="rect">
            <a:avLst/>
          </a:prstGeom>
          <a:noFill/>
        </p:spPr>
        <p:txBody>
          <a:bodyPr wrap="square">
            <a:spAutoFit/>
          </a:bodyPr>
          <a:lstStyle/>
          <a:p>
            <a:pPr marL="0" marR="0" lvl="0" indent="0" algn="ctr" defTabSz="914400" rtl="0" eaLnBrk="1" fontAlgn="auto" latinLnBrk="0" hangingPunct="1">
              <a:lnSpc>
                <a:spcPts val="9817"/>
              </a:lnSpc>
              <a:spcBef>
                <a:spcPts val="0"/>
              </a:spcBef>
              <a:spcAft>
                <a:spcPts val="0"/>
              </a:spcAft>
              <a:buClrTx/>
              <a:buSzTx/>
              <a:buFontTx/>
              <a:buNone/>
              <a:tabLst/>
              <a:defRPr/>
            </a:pPr>
            <a:r>
              <a:rPr lang="en-US" sz="9600" b="1" dirty="0">
                <a:solidFill>
                  <a:srgbClr val="015C60"/>
                </a:solidFill>
                <a:latin typeface="Open Sans Extra Bold"/>
              </a:rPr>
              <a:t>Thank you for your attention</a:t>
            </a:r>
            <a:endParaRPr kumimoji="0" lang="en-US" sz="9600" b="1" i="0" u="none" strike="noStrike" kern="1200" cap="none" spc="0" normalizeH="0" baseline="0" noProof="0" dirty="0">
              <a:ln>
                <a:noFill/>
              </a:ln>
              <a:solidFill>
                <a:srgbClr val="015C60"/>
              </a:solidFill>
              <a:effectLst/>
              <a:uLnTx/>
              <a:uFillTx/>
              <a:latin typeface="Open Sans Extra Bold"/>
              <a:ea typeface="+mn-ea"/>
              <a:cs typeface="+mn-cs"/>
            </a:endParaRPr>
          </a:p>
        </p:txBody>
      </p:sp>
      <p:pic>
        <p:nvPicPr>
          <p:cNvPr id="12" name="Immagine 11">
            <a:extLst>
              <a:ext uri="{FF2B5EF4-FFF2-40B4-BE49-F238E27FC236}">
                <a16:creationId xmlns:a16="http://schemas.microsoft.com/office/drawing/2014/main" id="{82A510A9-2B76-0986-9FD7-84DBAA92C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0" y="3692471"/>
            <a:ext cx="3810000" cy="3810000"/>
          </a:xfrm>
          <a:prstGeom prst="rect">
            <a:avLst/>
          </a:prstGeom>
        </p:spPr>
      </p:pic>
      <p:pic>
        <p:nvPicPr>
          <p:cNvPr id="5" name="Grafik 11" descr="Ein Bild, das Text, Schrift, Grafiken, Logo enthält.&#10;&#10;Automatisch generierte Beschreibung">
            <a:extLst>
              <a:ext uri="{FF2B5EF4-FFF2-40B4-BE49-F238E27FC236}">
                <a16:creationId xmlns:a16="http://schemas.microsoft.com/office/drawing/2014/main" id="{F2BCCDF0-60E6-BD75-FAB8-D413EF70B5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4938360"/>
            <a:ext cx="6962437" cy="1318221"/>
          </a:xfrm>
          <a:prstGeom prst="rect">
            <a:avLst/>
          </a:prstGeom>
        </p:spPr>
      </p:pic>
      <p:sp>
        <p:nvSpPr>
          <p:cNvPr id="6" name="CasellaDiTesto 9">
            <a:extLst>
              <a:ext uri="{FF2B5EF4-FFF2-40B4-BE49-F238E27FC236}">
                <a16:creationId xmlns:a16="http://schemas.microsoft.com/office/drawing/2014/main" id="{F3859D9C-7111-3360-B070-8A3BAF9E43F5}"/>
              </a:ext>
            </a:extLst>
          </p:cNvPr>
          <p:cNvSpPr txBox="1"/>
          <p:nvPr/>
        </p:nvSpPr>
        <p:spPr>
          <a:xfrm>
            <a:off x="8420896" y="7529685"/>
            <a:ext cx="9828207" cy="584775"/>
          </a:xfrm>
          <a:prstGeom prst="rect">
            <a:avLst/>
          </a:prstGeom>
          <a:noFill/>
        </p:spPr>
        <p:txBody>
          <a:bodyPr wrap="square">
            <a:spAutoFit/>
          </a:bodyPr>
          <a:lstStyle/>
          <a:p>
            <a:pPr algn="ctr"/>
            <a:r>
              <a:rPr lang="it-IT" sz="3200" dirty="0" err="1"/>
              <a:t>fondazionepaideia.it</a:t>
            </a:r>
            <a:endParaRPr lang="it-IT" sz="3200" dirty="0"/>
          </a:p>
        </p:txBody>
      </p:sp>
      <p:sp>
        <p:nvSpPr>
          <p:cNvPr id="13" name="TextBox 12">
            <a:extLst>
              <a:ext uri="{FF2B5EF4-FFF2-40B4-BE49-F238E27FC236}">
                <a16:creationId xmlns:a16="http://schemas.microsoft.com/office/drawing/2014/main" id="{957D1676-5D07-4785-1488-82208E19B25C}"/>
              </a:ext>
            </a:extLst>
          </p:cNvPr>
          <p:cNvSpPr txBox="1"/>
          <p:nvPr/>
        </p:nvSpPr>
        <p:spPr>
          <a:xfrm>
            <a:off x="2735942" y="9115827"/>
            <a:ext cx="12816114" cy="576440"/>
          </a:xfrm>
          <a:prstGeom prst="rect">
            <a:avLst/>
          </a:prstGeom>
          <a:noFill/>
        </p:spPr>
        <p:txBody>
          <a:bodyPr wrap="square">
            <a:spAutoFit/>
          </a:bodyPr>
          <a:lstStyle/>
          <a:p>
            <a:pPr algn="ctr">
              <a:lnSpc>
                <a:spcPts val="4104"/>
              </a:lnSpc>
            </a:pPr>
            <a:r>
              <a:rPr lang="en-US" sz="2800" dirty="0">
                <a:solidFill>
                  <a:srgbClr val="015C60"/>
                </a:solidFill>
                <a:latin typeface="Roboto Condensed"/>
              </a:rPr>
              <a:t>#FamilyCentredECI</a:t>
            </a:r>
          </a:p>
        </p:txBody>
      </p:sp>
    </p:spTree>
    <p:extLst>
      <p:ext uri="{BB962C8B-B14F-4D97-AF65-F5344CB8AC3E}">
        <p14:creationId xmlns:p14="http://schemas.microsoft.com/office/powerpoint/2010/main" val="369844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75EEA41-1014-6FD3-D9C4-B4F5CDF5220C}"/>
              </a:ext>
            </a:extLst>
          </p:cNvPr>
          <p:cNvSpPr txBox="1">
            <a:spLocks/>
          </p:cNvSpPr>
          <p:nvPr/>
        </p:nvSpPr>
        <p:spPr>
          <a:xfrm>
            <a:off x="804489" y="3198745"/>
            <a:ext cx="11321717" cy="7295900"/>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28700" indent="-1028700">
              <a:lnSpc>
                <a:spcPct val="120000"/>
              </a:lnSpc>
              <a:spcBef>
                <a:spcPts val="900"/>
              </a:spcBef>
            </a:pPr>
            <a:r>
              <a:rPr lang="en-US" sz="8100" dirty="0">
                <a:solidFill>
                  <a:srgbClr val="595959"/>
                </a:solidFill>
              </a:rPr>
              <a:t>Economic and Social Council (ECOSOC) consultative status since 2014.</a:t>
            </a:r>
          </a:p>
          <a:p>
            <a:pPr marL="1028700" indent="-1028700">
              <a:lnSpc>
                <a:spcPct val="120000"/>
              </a:lnSpc>
              <a:spcBef>
                <a:spcPts val="900"/>
              </a:spcBef>
            </a:pPr>
            <a:r>
              <a:rPr lang="en-US" sz="8100" dirty="0">
                <a:solidFill>
                  <a:srgbClr val="595959"/>
                </a:solidFill>
              </a:rPr>
              <a:t>Zero Project Conference </a:t>
            </a:r>
            <a:r>
              <a:rPr lang="en-US" sz="8100" b="1" dirty="0">
                <a:solidFill>
                  <a:srgbClr val="2B882E"/>
                </a:solidFill>
              </a:rPr>
              <a:t>hosted at United Nations Office at Vienna</a:t>
            </a:r>
            <a:r>
              <a:rPr lang="en-US" sz="8100" dirty="0">
                <a:solidFill>
                  <a:srgbClr val="595959"/>
                </a:solidFill>
              </a:rPr>
              <a:t> since 2014.</a:t>
            </a:r>
            <a:endParaRPr lang="en-US" sz="6600" dirty="0">
              <a:solidFill>
                <a:srgbClr val="595959"/>
              </a:solidFill>
            </a:endParaRPr>
          </a:p>
          <a:p>
            <a:pPr marL="2400300" lvl="1" indent="-1371600">
              <a:lnSpc>
                <a:spcPct val="120000"/>
              </a:lnSpc>
              <a:spcBef>
                <a:spcPts val="900"/>
              </a:spcBef>
              <a:buFont typeface="+mj-lt"/>
              <a:buAutoNum type="arabicPeriod"/>
            </a:pPr>
            <a:endParaRPr lang="en-US" sz="7500" dirty="0"/>
          </a:p>
        </p:txBody>
      </p:sp>
      <p:pic>
        <p:nvPicPr>
          <p:cNvPr id="2050" name="Picture 2" descr="United Nations Logo, world map in blue with laurel wreath surrounding it">
            <a:extLst>
              <a:ext uri="{FF2B5EF4-FFF2-40B4-BE49-F238E27FC236}">
                <a16:creationId xmlns:a16="http://schemas.microsoft.com/office/drawing/2014/main" id="{0FFCAFE9-D3C9-5ACE-7658-A840E17335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1" r="49560" b="-2911"/>
          <a:stretch/>
        </p:blipFill>
        <p:spPr bwMode="auto">
          <a:xfrm>
            <a:off x="12876966" y="544706"/>
            <a:ext cx="5411034" cy="938294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E361F3-D074-32CD-E411-67F49D3D87B0}"/>
              </a:ext>
            </a:extLst>
          </p:cNvPr>
          <p:cNvSpPr>
            <a:spLocks noGrp="1"/>
          </p:cNvSpPr>
          <p:nvPr>
            <p:ph type="title" idx="4294967295"/>
          </p:nvPr>
        </p:nvSpPr>
        <p:spPr>
          <a:xfrm>
            <a:off x="804489" y="22192"/>
            <a:ext cx="14401800" cy="2895600"/>
          </a:xfrm>
        </p:spPr>
        <p:txBody>
          <a:bodyPr>
            <a:normAutofit/>
          </a:bodyPr>
          <a:lstStyle/>
          <a:p>
            <a:r>
              <a:rPr lang="en-US" sz="9000" dirty="0">
                <a:solidFill>
                  <a:srgbClr val="2B882E"/>
                </a:solidFill>
              </a:rPr>
              <a:t>ZERO PROJECT &amp; </a:t>
            </a:r>
            <a:br>
              <a:rPr lang="en-US" sz="9000" dirty="0">
                <a:solidFill>
                  <a:srgbClr val="2B882E"/>
                </a:solidFill>
              </a:rPr>
            </a:br>
            <a:r>
              <a:rPr lang="en-US" sz="9000" dirty="0">
                <a:solidFill>
                  <a:srgbClr val="2B882E"/>
                </a:solidFill>
              </a:rPr>
              <a:t>UNITED NATIONS</a:t>
            </a:r>
            <a:endParaRPr lang="en-GB" sz="9000" dirty="0"/>
          </a:p>
        </p:txBody>
      </p:sp>
    </p:spTree>
    <p:extLst>
      <p:ext uri="{BB962C8B-B14F-4D97-AF65-F5344CB8AC3E}">
        <p14:creationId xmlns:p14="http://schemas.microsoft.com/office/powerpoint/2010/main" val="3784294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27848-5D79-562C-218C-82F60761A1A0}"/>
              </a:ext>
            </a:extLst>
          </p:cNvPr>
          <p:cNvSpPr>
            <a:spLocks noGrp="1"/>
          </p:cNvSpPr>
          <p:nvPr>
            <p:ph type="title"/>
          </p:nvPr>
        </p:nvSpPr>
        <p:spPr/>
        <p:txBody>
          <a:bodyPr>
            <a:normAutofit/>
          </a:bodyPr>
          <a:lstStyle/>
          <a:p>
            <a:r>
              <a:rPr lang="en-US" b="0" dirty="0"/>
              <a:t>PRINCIPLES</a:t>
            </a:r>
          </a:p>
        </p:txBody>
      </p:sp>
      <p:sp>
        <p:nvSpPr>
          <p:cNvPr id="3" name="Content Placeholder 2">
            <a:extLst>
              <a:ext uri="{FF2B5EF4-FFF2-40B4-BE49-F238E27FC236}">
                <a16:creationId xmlns:a16="http://schemas.microsoft.com/office/drawing/2014/main" id="{D60F1192-EE53-4CC8-DB14-9FE1CDDA33D5}"/>
              </a:ext>
            </a:extLst>
          </p:cNvPr>
          <p:cNvSpPr>
            <a:spLocks noGrp="1"/>
          </p:cNvSpPr>
          <p:nvPr>
            <p:ph idx="1"/>
          </p:nvPr>
        </p:nvSpPr>
        <p:spPr>
          <a:xfrm>
            <a:off x="929640" y="2536033"/>
            <a:ext cx="12595860" cy="7228523"/>
          </a:xfrm>
        </p:spPr>
        <p:txBody>
          <a:bodyPr>
            <a:normAutofit/>
          </a:bodyPr>
          <a:lstStyle/>
          <a:p>
            <a:r>
              <a:rPr lang="en-US" sz="6600" dirty="0"/>
              <a:t>GLOBAL</a:t>
            </a:r>
          </a:p>
          <a:p>
            <a:r>
              <a:rPr lang="en-US" sz="6600" dirty="0"/>
              <a:t>CROSS-SECTORAL</a:t>
            </a:r>
          </a:p>
          <a:p>
            <a:r>
              <a:rPr lang="en-US" sz="6600" dirty="0"/>
              <a:t>EQUAL FOR ALL</a:t>
            </a:r>
          </a:p>
          <a:p>
            <a:r>
              <a:rPr lang="en-US" sz="6600" dirty="0"/>
              <a:t>ACCESSIBLE &amp; INCLUSIVE</a:t>
            </a:r>
          </a:p>
          <a:p>
            <a:r>
              <a:rPr lang="en-US" sz="6600" dirty="0"/>
              <a:t>INNOVATIVE &amp; INSPIRING</a:t>
            </a:r>
          </a:p>
          <a:p>
            <a:r>
              <a:rPr lang="en-US" sz="6600" dirty="0"/>
              <a:t>BUILDING THE ECO-SYSTEM</a:t>
            </a:r>
          </a:p>
        </p:txBody>
      </p:sp>
      <p:sp>
        <p:nvSpPr>
          <p:cNvPr id="5" name="Title 1">
            <a:extLst>
              <a:ext uri="{FF2B5EF4-FFF2-40B4-BE49-F238E27FC236}">
                <a16:creationId xmlns:a16="http://schemas.microsoft.com/office/drawing/2014/main" id="{0F564EC5-5917-F491-7866-10B9A749F31F}"/>
              </a:ext>
            </a:extLst>
          </p:cNvPr>
          <p:cNvSpPr txBox="1">
            <a:spLocks/>
          </p:cNvSpPr>
          <p:nvPr/>
        </p:nvSpPr>
        <p:spPr>
          <a:xfrm>
            <a:off x="15944850" y="17034"/>
            <a:ext cx="2343150"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WHO WE ARE</a:t>
            </a:r>
            <a:endParaRPr lang="en-GB" sz="3000" b="0" dirty="0"/>
          </a:p>
        </p:txBody>
      </p:sp>
    </p:spTree>
    <p:extLst>
      <p:ext uri="{BB962C8B-B14F-4D97-AF65-F5344CB8AC3E}">
        <p14:creationId xmlns:p14="http://schemas.microsoft.com/office/powerpoint/2010/main" val="1526847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715C-DBA8-9591-9114-BD4E5D3C290C}"/>
              </a:ext>
            </a:extLst>
          </p:cNvPr>
          <p:cNvSpPr>
            <a:spLocks noGrp="1"/>
          </p:cNvSpPr>
          <p:nvPr>
            <p:ph type="ctrTitle"/>
          </p:nvPr>
        </p:nvSpPr>
        <p:spPr>
          <a:xfrm>
            <a:off x="753628" y="1845596"/>
            <a:ext cx="8857964" cy="1770977"/>
          </a:xfrm>
        </p:spPr>
        <p:txBody>
          <a:bodyPr>
            <a:normAutofit/>
          </a:bodyPr>
          <a:lstStyle/>
          <a:p>
            <a:r>
              <a:rPr lang="en-US" sz="7200" dirty="0"/>
              <a:t>Zero </a:t>
            </a:r>
            <a:r>
              <a:rPr lang="en-US" sz="7200" dirty="0" err="1"/>
              <a:t>PRojECT</a:t>
            </a:r>
            <a:r>
              <a:rPr lang="en-US" sz="7200" dirty="0"/>
              <a:t> Model</a:t>
            </a:r>
            <a:endParaRPr lang="en-GB" sz="9900" dirty="0"/>
          </a:p>
        </p:txBody>
      </p:sp>
      <p:sp>
        <p:nvSpPr>
          <p:cNvPr id="3" name="Content Placeholder 2">
            <a:extLst>
              <a:ext uri="{FF2B5EF4-FFF2-40B4-BE49-F238E27FC236}">
                <a16:creationId xmlns:a16="http://schemas.microsoft.com/office/drawing/2014/main" id="{585D8CB1-3E89-5626-3628-BB76C79BC7D1}"/>
              </a:ext>
            </a:extLst>
          </p:cNvPr>
          <p:cNvSpPr>
            <a:spLocks noGrp="1"/>
          </p:cNvSpPr>
          <p:nvPr>
            <p:ph type="subTitle" idx="1"/>
          </p:nvPr>
        </p:nvSpPr>
        <p:spPr>
          <a:xfrm>
            <a:off x="1703197" y="3869015"/>
            <a:ext cx="7908395" cy="4588512"/>
          </a:xfrm>
        </p:spPr>
        <p:txBody>
          <a:bodyPr>
            <a:normAutofit/>
          </a:bodyPr>
          <a:lstStyle/>
          <a:p>
            <a:pPr algn="r"/>
            <a:r>
              <a:rPr lang="en-US" sz="6000" dirty="0"/>
              <a:t>RESEARCH</a:t>
            </a:r>
          </a:p>
          <a:p>
            <a:pPr algn="r"/>
            <a:r>
              <a:rPr lang="en-US" sz="6000" dirty="0"/>
              <a:t>SELECT &amp; AWARD</a:t>
            </a:r>
          </a:p>
          <a:p>
            <a:pPr algn="r"/>
            <a:r>
              <a:rPr lang="en-US" sz="6000" dirty="0"/>
              <a:t>INFORM &amp; CONNECT</a:t>
            </a:r>
          </a:p>
          <a:p>
            <a:pPr algn="r"/>
            <a:r>
              <a:rPr lang="en-US" sz="6000" dirty="0"/>
              <a:t>DATA &amp; DATABASE</a:t>
            </a:r>
            <a:endParaRPr lang="en-GB" sz="6000" dirty="0"/>
          </a:p>
        </p:txBody>
      </p:sp>
    </p:spTree>
    <p:extLst>
      <p:ext uri="{BB962C8B-B14F-4D97-AF65-F5344CB8AC3E}">
        <p14:creationId xmlns:p14="http://schemas.microsoft.com/office/powerpoint/2010/main" val="1531001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55A1-7BDC-30D7-634E-AB7DADA0BD55}"/>
              </a:ext>
            </a:extLst>
          </p:cNvPr>
          <p:cNvSpPr>
            <a:spLocks noGrp="1"/>
          </p:cNvSpPr>
          <p:nvPr>
            <p:ph type="title"/>
          </p:nvPr>
        </p:nvSpPr>
        <p:spPr/>
        <p:txBody>
          <a:bodyPr/>
          <a:lstStyle/>
          <a:p>
            <a:r>
              <a:rPr lang="en-US" dirty="0"/>
              <a:t>RESEARCH</a:t>
            </a:r>
            <a:endParaRPr lang="en-GB" dirty="0"/>
          </a:p>
        </p:txBody>
      </p:sp>
      <p:sp>
        <p:nvSpPr>
          <p:cNvPr id="4" name="TextBox 3">
            <a:extLst>
              <a:ext uri="{FF2B5EF4-FFF2-40B4-BE49-F238E27FC236}">
                <a16:creationId xmlns:a16="http://schemas.microsoft.com/office/drawing/2014/main" id="{64EED0C5-5B39-0FBD-752A-DC3A7EBA030C}"/>
              </a:ext>
            </a:extLst>
          </p:cNvPr>
          <p:cNvSpPr txBox="1"/>
          <p:nvPr/>
        </p:nvSpPr>
        <p:spPr>
          <a:xfrm>
            <a:off x="693176" y="2536032"/>
            <a:ext cx="5619701" cy="1015663"/>
          </a:xfrm>
          <a:prstGeom prst="rect">
            <a:avLst/>
          </a:prstGeom>
          <a:noFill/>
        </p:spPr>
        <p:txBody>
          <a:bodyPr wrap="square" rtlCol="0">
            <a:spAutoFit/>
          </a:bodyPr>
          <a:lstStyle/>
          <a:p>
            <a:r>
              <a:rPr lang="en-US" sz="6000" dirty="0">
                <a:solidFill>
                  <a:srgbClr val="595959"/>
                </a:solidFill>
                <a:latin typeface="Roboto" panose="02000000000000000000" pitchFamily="2" charset="0"/>
                <a:ea typeface="Roboto" panose="02000000000000000000" pitchFamily="2" charset="0"/>
              </a:rPr>
              <a:t>Four-year cycle: </a:t>
            </a:r>
            <a:endParaRPr lang="en-GB" sz="6000" dirty="0">
              <a:solidFill>
                <a:srgbClr val="595959"/>
              </a:solidFill>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3A28A4A1-77AF-27EC-1EA8-54E8B50FA97C}"/>
              </a:ext>
            </a:extLst>
          </p:cNvPr>
          <p:cNvSpPr>
            <a:spLocks noGrp="1"/>
          </p:cNvSpPr>
          <p:nvPr>
            <p:ph idx="4294967295"/>
          </p:nvPr>
        </p:nvSpPr>
        <p:spPr>
          <a:xfrm>
            <a:off x="693176" y="3827609"/>
            <a:ext cx="8823627" cy="5327025"/>
          </a:xfrm>
        </p:spPr>
        <p:txBody>
          <a:bodyPr>
            <a:normAutofit/>
          </a:bodyPr>
          <a:lstStyle/>
          <a:p>
            <a:pPr marL="950120" indent="-950120"/>
            <a:r>
              <a:rPr lang="en-US" sz="6000" dirty="0">
                <a:solidFill>
                  <a:srgbClr val="595959"/>
                </a:solidFill>
              </a:rPr>
              <a:t>Education </a:t>
            </a:r>
          </a:p>
          <a:p>
            <a:pPr marL="950120" indent="-950120"/>
            <a:r>
              <a:rPr lang="en-US" sz="6000" dirty="0">
                <a:solidFill>
                  <a:srgbClr val="595959"/>
                </a:solidFill>
              </a:rPr>
              <a:t>Employment </a:t>
            </a:r>
          </a:p>
          <a:p>
            <a:pPr marL="950120" indent="-950120"/>
            <a:r>
              <a:rPr lang="en-US" sz="6000" dirty="0">
                <a:solidFill>
                  <a:srgbClr val="595959"/>
                </a:solidFill>
              </a:rPr>
              <a:t>Accessibility</a:t>
            </a:r>
          </a:p>
          <a:p>
            <a:pPr marL="950120" indent="-950120"/>
            <a:r>
              <a:rPr lang="en-US" sz="6000" dirty="0">
                <a:solidFill>
                  <a:srgbClr val="595959"/>
                </a:solidFill>
              </a:rPr>
              <a:t>Independent Living &amp; Political Participation </a:t>
            </a:r>
            <a:endParaRPr lang="en-GB" sz="6000" dirty="0">
              <a:solidFill>
                <a:srgbClr val="595959"/>
              </a:solidFill>
            </a:endParaRPr>
          </a:p>
        </p:txBody>
      </p:sp>
      <p:sp>
        <p:nvSpPr>
          <p:cNvPr id="5" name="TextBox 4">
            <a:extLst>
              <a:ext uri="{FF2B5EF4-FFF2-40B4-BE49-F238E27FC236}">
                <a16:creationId xmlns:a16="http://schemas.microsoft.com/office/drawing/2014/main" id="{3982F096-99D0-D766-5FFD-AF9E91D23F95}"/>
              </a:ext>
            </a:extLst>
          </p:cNvPr>
          <p:cNvSpPr txBox="1"/>
          <p:nvPr/>
        </p:nvSpPr>
        <p:spPr>
          <a:xfrm>
            <a:off x="9833000" y="2547074"/>
            <a:ext cx="5619701" cy="1015663"/>
          </a:xfrm>
          <a:prstGeom prst="rect">
            <a:avLst/>
          </a:prstGeom>
          <a:noFill/>
        </p:spPr>
        <p:txBody>
          <a:bodyPr wrap="square" rtlCol="0">
            <a:spAutoFit/>
          </a:bodyPr>
          <a:lstStyle/>
          <a:p>
            <a:r>
              <a:rPr lang="en-US" sz="6000" dirty="0">
                <a:solidFill>
                  <a:srgbClr val="595959"/>
                </a:solidFill>
                <a:latin typeface="Roboto" panose="02000000000000000000" pitchFamily="2" charset="0"/>
                <a:ea typeface="Roboto" panose="02000000000000000000" pitchFamily="2" charset="0"/>
              </a:rPr>
              <a:t>Annually:</a:t>
            </a:r>
            <a:endParaRPr lang="en-GB" sz="6000" dirty="0">
              <a:solidFill>
                <a:srgbClr val="595959"/>
              </a:solidFill>
              <a:latin typeface="Roboto" panose="02000000000000000000" pitchFamily="2" charset="0"/>
              <a:ea typeface="Roboto" panose="02000000000000000000" pitchFamily="2" charset="0"/>
            </a:endParaRPr>
          </a:p>
        </p:txBody>
      </p:sp>
      <p:sp>
        <p:nvSpPr>
          <p:cNvPr id="6" name="Content Placeholder 2">
            <a:extLst>
              <a:ext uri="{FF2B5EF4-FFF2-40B4-BE49-F238E27FC236}">
                <a16:creationId xmlns:a16="http://schemas.microsoft.com/office/drawing/2014/main" id="{4D20C2B4-6EA3-A8C0-02CD-B21D17B360A2}"/>
              </a:ext>
            </a:extLst>
          </p:cNvPr>
          <p:cNvSpPr txBox="1">
            <a:spLocks/>
          </p:cNvSpPr>
          <p:nvPr/>
        </p:nvSpPr>
        <p:spPr>
          <a:xfrm>
            <a:off x="9833000" y="3619944"/>
            <a:ext cx="7761825" cy="4743999"/>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0120" indent="-950120"/>
            <a:r>
              <a:rPr lang="en-US" sz="6000" dirty="0"/>
              <a:t>Information &amp; Communication Technology (ICT)</a:t>
            </a:r>
          </a:p>
          <a:p>
            <a:pPr marL="0" indent="0">
              <a:buNone/>
            </a:pPr>
            <a:endParaRPr lang="en-US" sz="6000" dirty="0"/>
          </a:p>
        </p:txBody>
      </p:sp>
      <p:sp>
        <p:nvSpPr>
          <p:cNvPr id="7" name="TextBox 6">
            <a:extLst>
              <a:ext uri="{FF2B5EF4-FFF2-40B4-BE49-F238E27FC236}">
                <a16:creationId xmlns:a16="http://schemas.microsoft.com/office/drawing/2014/main" id="{A053ECC5-0990-FF67-09C5-571416529851}"/>
              </a:ext>
            </a:extLst>
          </p:cNvPr>
          <p:cNvSpPr txBox="1"/>
          <p:nvPr/>
        </p:nvSpPr>
        <p:spPr>
          <a:xfrm>
            <a:off x="9965906" y="6491122"/>
            <a:ext cx="8322095" cy="1015663"/>
          </a:xfrm>
          <a:prstGeom prst="rect">
            <a:avLst/>
          </a:prstGeom>
          <a:noFill/>
        </p:spPr>
        <p:txBody>
          <a:bodyPr wrap="square" rtlCol="0">
            <a:spAutoFit/>
          </a:bodyPr>
          <a:lstStyle/>
          <a:p>
            <a:r>
              <a:rPr lang="en-US" sz="6000" dirty="0">
                <a:solidFill>
                  <a:srgbClr val="595959"/>
                </a:solidFill>
                <a:latin typeface="Roboto" panose="02000000000000000000" pitchFamily="2" charset="0"/>
                <a:ea typeface="Roboto" panose="02000000000000000000" pitchFamily="2" charset="0"/>
              </a:rPr>
              <a:t>Cross-cutting:</a:t>
            </a:r>
            <a:endParaRPr lang="en-GB" sz="6000" dirty="0">
              <a:solidFill>
                <a:srgbClr val="595959"/>
              </a:solidFill>
              <a:latin typeface="Roboto" panose="02000000000000000000" pitchFamily="2" charset="0"/>
              <a:ea typeface="Roboto" panose="02000000000000000000" pitchFamily="2" charset="0"/>
            </a:endParaRPr>
          </a:p>
        </p:txBody>
      </p:sp>
      <p:sp>
        <p:nvSpPr>
          <p:cNvPr id="8" name="Content Placeholder 2">
            <a:extLst>
              <a:ext uri="{FF2B5EF4-FFF2-40B4-BE49-F238E27FC236}">
                <a16:creationId xmlns:a16="http://schemas.microsoft.com/office/drawing/2014/main" id="{1942EBBF-76C0-0915-18AE-51D1B20874B4}"/>
              </a:ext>
            </a:extLst>
          </p:cNvPr>
          <p:cNvSpPr txBox="1">
            <a:spLocks/>
          </p:cNvSpPr>
          <p:nvPr/>
        </p:nvSpPr>
        <p:spPr>
          <a:xfrm>
            <a:off x="9965906" y="7552950"/>
            <a:ext cx="7761825" cy="4743999"/>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595959"/>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595959"/>
                </a:solidFill>
                <a:latin typeface="Roboto" panose="02000000000000000000" pitchFamily="2"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595959"/>
                </a:solidFill>
                <a:latin typeface="Roboto" panose="02000000000000000000" pitchFamily="2"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595959"/>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0120" indent="-950120"/>
            <a:r>
              <a:rPr lang="en-US" sz="6000" dirty="0"/>
              <a:t>The Arts</a:t>
            </a:r>
          </a:p>
          <a:p>
            <a:pPr marL="0" indent="0">
              <a:buNone/>
            </a:pPr>
            <a:endParaRPr lang="en-US" sz="6000" dirty="0"/>
          </a:p>
        </p:txBody>
      </p:sp>
    </p:spTree>
    <p:extLst>
      <p:ext uri="{BB962C8B-B14F-4D97-AF65-F5344CB8AC3E}">
        <p14:creationId xmlns:p14="http://schemas.microsoft.com/office/powerpoint/2010/main" val="997126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2">
            <a:extLst>
              <a:ext uri="{FF2B5EF4-FFF2-40B4-BE49-F238E27FC236}">
                <a16:creationId xmlns:a16="http://schemas.microsoft.com/office/drawing/2014/main" id="{BFBBC04A-D1BD-4E02-B7F2-D8F15229F0CF}"/>
              </a:ext>
              <a:ext uri="{C183D7F6-B498-43B3-948B-1728B52AA6E4}">
                <adec:decorative xmlns:adec="http://schemas.microsoft.com/office/drawing/2017/decorative" val="1"/>
              </a:ext>
            </a:extLst>
          </p:cNvPr>
          <p:cNvSpPr txBox="1">
            <a:spLocks/>
          </p:cNvSpPr>
          <p:nvPr/>
        </p:nvSpPr>
        <p:spPr>
          <a:xfrm>
            <a:off x="715229" y="2536033"/>
            <a:ext cx="16971485" cy="7254608"/>
          </a:xfrm>
          <a:prstGeom prst="rect">
            <a:avLst/>
          </a:prstGeom>
        </p:spPr>
        <p:txBody>
          <a:bodyPr vert="horz" lIns="137160" tIns="68580" rIns="137160" bIns="6858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5725" indent="0">
              <a:lnSpc>
                <a:spcPct val="150000"/>
              </a:lnSpc>
              <a:buNone/>
            </a:pPr>
            <a:endParaRPr lang="en-US" sz="360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244C4DF4-735E-2D77-8A7F-090B3C69EAAB}"/>
              </a:ext>
            </a:extLst>
          </p:cNvPr>
          <p:cNvSpPr>
            <a:spLocks noGrp="1"/>
          </p:cNvSpPr>
          <p:nvPr>
            <p:ph type="title"/>
          </p:nvPr>
        </p:nvSpPr>
        <p:spPr/>
        <p:txBody>
          <a:bodyPr/>
          <a:lstStyle/>
          <a:p>
            <a:r>
              <a:rPr lang="en-GB" b="0" dirty="0"/>
              <a:t>EDUCATION</a:t>
            </a:r>
          </a:p>
        </p:txBody>
      </p:sp>
      <p:sp>
        <p:nvSpPr>
          <p:cNvPr id="13" name="Title 1">
            <a:extLst>
              <a:ext uri="{FF2B5EF4-FFF2-40B4-BE49-F238E27FC236}">
                <a16:creationId xmlns:a16="http://schemas.microsoft.com/office/drawing/2014/main" id="{A543CC7E-6223-9263-3F3A-E6B182CAEF39}"/>
              </a:ext>
            </a:extLst>
          </p:cNvPr>
          <p:cNvSpPr txBox="1">
            <a:spLocks/>
          </p:cNvSpPr>
          <p:nvPr/>
        </p:nvSpPr>
        <p:spPr>
          <a:xfrm>
            <a:off x="16208076" y="17034"/>
            <a:ext cx="2079924" cy="860280"/>
          </a:xfrm>
          <a:prstGeom prst="rect">
            <a:avLst/>
          </a:prstGeom>
        </p:spPr>
        <p:txBody>
          <a:bodyPr vert="horz" lIns="137160" tIns="68580" rIns="137160" bIns="68580" rtlCol="0" anchor="ctr">
            <a:normAutofit/>
          </a:bodyPr>
          <a:lstStyle>
            <a:lvl1pPr algn="l" defTabSz="914400" rtl="0" eaLnBrk="1" latinLnBrk="0" hangingPunct="1">
              <a:lnSpc>
                <a:spcPct val="90000"/>
              </a:lnSpc>
              <a:spcBef>
                <a:spcPct val="0"/>
              </a:spcBef>
              <a:buNone/>
              <a:defRPr sz="6000" b="1" kern="1200">
                <a:solidFill>
                  <a:srgbClr val="2B882E"/>
                </a:solidFill>
                <a:latin typeface="Roboto Condensed" panose="02000000000000000000" pitchFamily="2" charset="0"/>
                <a:ea typeface="Roboto Condensed" panose="02000000000000000000" pitchFamily="2" charset="0"/>
                <a:cs typeface="+mj-cs"/>
              </a:defRPr>
            </a:lvl1pPr>
          </a:lstStyle>
          <a:p>
            <a:pPr algn="r"/>
            <a:r>
              <a:rPr lang="en-US" sz="3000" b="0" dirty="0"/>
              <a:t>RESEARCH</a:t>
            </a:r>
            <a:endParaRPr lang="en-GB" sz="3000" b="0" dirty="0"/>
          </a:p>
        </p:txBody>
      </p:sp>
      <p:sp>
        <p:nvSpPr>
          <p:cNvPr id="17" name="TextBox 16">
            <a:extLst>
              <a:ext uri="{FF2B5EF4-FFF2-40B4-BE49-F238E27FC236}">
                <a16:creationId xmlns:a16="http://schemas.microsoft.com/office/drawing/2014/main" id="{1DD363E3-7880-53F0-7C0C-4DA3C5E022B7}"/>
              </a:ext>
              <a:ext uri="{C183D7F6-B498-43B3-948B-1728B52AA6E4}">
                <adec:decorative xmlns:adec="http://schemas.microsoft.com/office/drawing/2017/decorative" val="1"/>
              </a:ext>
            </a:extLst>
          </p:cNvPr>
          <p:cNvSpPr txBox="1"/>
          <p:nvPr/>
        </p:nvSpPr>
        <p:spPr>
          <a:xfrm>
            <a:off x="1219200" y="2686050"/>
            <a:ext cx="15392400" cy="6370975"/>
          </a:xfrm>
          <a:prstGeom prst="rect">
            <a:avLst/>
          </a:prstGeom>
          <a:noFill/>
        </p:spPr>
        <p:txBody>
          <a:bodyPr wrap="square" rtlCol="0">
            <a:spAutoFit/>
          </a:bodyPr>
          <a:lstStyle/>
          <a:p>
            <a:r>
              <a:rPr lang="en-GB" sz="4800" dirty="0">
                <a:solidFill>
                  <a:srgbClr val="595959"/>
                </a:solidFill>
                <a:latin typeface="Roboto" panose="02000000000000000000" pitchFamily="2" charset="0"/>
                <a:ea typeface="Roboto" panose="02000000000000000000" pitchFamily="2" charset="0"/>
              </a:rPr>
              <a:t>Article 24 of the UNCRPD requires state parties to “recognize the right of persons with disabilities to education” and asks for an “inclusive education system at all levels”. </a:t>
            </a:r>
          </a:p>
          <a:p>
            <a:endParaRPr lang="en-GB" sz="4800" dirty="0">
              <a:solidFill>
                <a:srgbClr val="595959"/>
              </a:solidFill>
              <a:latin typeface="Roboto" panose="02000000000000000000" pitchFamily="2" charset="0"/>
              <a:ea typeface="Roboto" panose="02000000000000000000" pitchFamily="2" charset="0"/>
            </a:endParaRPr>
          </a:p>
          <a:p>
            <a:pPr marL="428625" indent="-428625">
              <a:buFont typeface="Arial" panose="020B0604020202020204" pitchFamily="34" charset="0"/>
              <a:buChar char="•"/>
            </a:pPr>
            <a:r>
              <a:rPr lang="en-GB" sz="4200" dirty="0">
                <a:solidFill>
                  <a:srgbClr val="595959"/>
                </a:solidFill>
                <a:latin typeface="Roboto" panose="02000000000000000000" pitchFamily="2" charset="0"/>
                <a:ea typeface="Roboto" panose="02000000000000000000" pitchFamily="2" charset="0"/>
              </a:rPr>
              <a:t>Formal education (primary, secondary, tertiary)</a:t>
            </a:r>
          </a:p>
          <a:p>
            <a:pPr marL="428625" indent="-428625">
              <a:buFont typeface="Arial" panose="020B0604020202020204" pitchFamily="34" charset="0"/>
              <a:buChar char="•"/>
            </a:pPr>
            <a:r>
              <a:rPr lang="en-GB" sz="4200" dirty="0">
                <a:solidFill>
                  <a:srgbClr val="595959"/>
                </a:solidFill>
                <a:latin typeface="Roboto" panose="02000000000000000000" pitchFamily="2" charset="0"/>
                <a:ea typeface="Roboto" panose="02000000000000000000" pitchFamily="2" charset="0"/>
              </a:rPr>
              <a:t>Pre-school and early intervention</a:t>
            </a:r>
          </a:p>
          <a:p>
            <a:pPr marL="428625" indent="-428625">
              <a:buFont typeface="Arial" panose="020B0604020202020204" pitchFamily="34" charset="0"/>
              <a:buChar char="•"/>
            </a:pPr>
            <a:r>
              <a:rPr lang="en-GB" sz="4200" dirty="0">
                <a:solidFill>
                  <a:srgbClr val="595959"/>
                </a:solidFill>
                <a:latin typeface="Roboto" panose="02000000000000000000" pitchFamily="2" charset="0"/>
                <a:ea typeface="Roboto" panose="02000000000000000000" pitchFamily="2" charset="0"/>
              </a:rPr>
              <a:t>Technical/Vocation Education/Training</a:t>
            </a:r>
          </a:p>
          <a:p>
            <a:pPr marL="428625" indent="-428625">
              <a:buFont typeface="Arial" panose="020B0604020202020204" pitchFamily="34" charset="0"/>
              <a:buChar char="•"/>
            </a:pPr>
            <a:r>
              <a:rPr lang="en-GB" sz="4200" dirty="0">
                <a:solidFill>
                  <a:srgbClr val="595959"/>
                </a:solidFill>
                <a:latin typeface="Roboto" panose="02000000000000000000" pitchFamily="2" charset="0"/>
                <a:ea typeface="Roboto" panose="02000000000000000000" pitchFamily="2" charset="0"/>
              </a:rPr>
              <a:t>Non formal education (art, dance, music, sports)</a:t>
            </a:r>
          </a:p>
        </p:txBody>
      </p:sp>
    </p:spTree>
    <p:extLst>
      <p:ext uri="{BB962C8B-B14F-4D97-AF65-F5344CB8AC3E}">
        <p14:creationId xmlns:p14="http://schemas.microsoft.com/office/powerpoint/2010/main" val="74913118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pdated Family-centred ECI Conference PowerPoint template[1]  -  Read-Only" id="{7C0DAFDE-C579-DC40-8174-FA538E978121}" vid="{07CD983F-329F-9145-A8EB-74B39BAB8DA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733F4810AB72642817D07682898C628" ma:contentTypeVersion="16" ma:contentTypeDescription="Een nieuw document maken." ma:contentTypeScope="" ma:versionID="94e7dd8755f154034fee38c2b169b544">
  <xsd:schema xmlns:xsd="http://www.w3.org/2001/XMLSchema" xmlns:xs="http://www.w3.org/2001/XMLSchema" xmlns:p="http://schemas.microsoft.com/office/2006/metadata/properties" xmlns:ns2="0b4e6542-4a28-464b-916a-ac287e1e15ef" xmlns:ns3="cae8c1b8-3cee-434b-8da9-32960356a7de" targetNamespace="http://schemas.microsoft.com/office/2006/metadata/properties" ma:root="true" ma:fieldsID="ef226c85edda6327cf3c0247deafefd4" ns2:_="" ns3:_="">
    <xsd:import namespace="0b4e6542-4a28-464b-916a-ac287e1e15ef"/>
    <xsd:import namespace="cae8c1b8-3cee-434b-8da9-32960356a7d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e6542-4a28-464b-916a-ac287e1e1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2f60ac6d-2d98-46b4-814c-7165044f02d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ae8c1b8-3cee-434b-8da9-32960356a7de"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5d13aecc-10f9-435e-a0c0-6a8e69e4f875}" ma:internalName="TaxCatchAll" ma:showField="CatchAllData" ma:web="cae8c1b8-3cee-434b-8da9-32960356a7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4e6542-4a28-464b-916a-ac287e1e15ef">
      <Terms xmlns="http://schemas.microsoft.com/office/infopath/2007/PartnerControls"/>
    </lcf76f155ced4ddcb4097134ff3c332f>
    <TaxCatchAll xmlns="cae8c1b8-3cee-434b-8da9-32960356a7d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A4C1DE-C341-4D97-8E10-BE7491538B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4e6542-4a28-464b-916a-ac287e1e15ef"/>
    <ds:schemaRef ds:uri="cae8c1b8-3cee-434b-8da9-32960356a7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4E826AD-E666-4A9E-8318-D2B4F8BF0A2E}">
  <ds:schemaRefs>
    <ds:schemaRef ds:uri="http://schemas.microsoft.com/office/2006/metadata/properties"/>
    <ds:schemaRef ds:uri="http://schemas.microsoft.com/office/infopath/2007/PartnerControls"/>
    <ds:schemaRef ds:uri="0b4e6542-4a28-464b-916a-ac287e1e15ef"/>
    <ds:schemaRef ds:uri="cae8c1b8-3cee-434b-8da9-32960356a7de"/>
  </ds:schemaRefs>
</ds:datastoreItem>
</file>

<file path=customXml/itemProps3.xml><?xml version="1.0" encoding="utf-8"?>
<ds:datastoreItem xmlns:ds="http://schemas.openxmlformats.org/officeDocument/2006/customXml" ds:itemID="{DA026D1D-C1E4-423F-AE84-56A0E5723F1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273</TotalTime>
  <Words>2596</Words>
  <Application>Microsoft Office PowerPoint</Application>
  <PresentationFormat>Custom</PresentationFormat>
  <Paragraphs>390</Paragraphs>
  <Slides>41</Slides>
  <Notes>26</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41</vt:i4>
      </vt:variant>
    </vt:vector>
  </HeadingPairs>
  <TitlesOfParts>
    <vt:vector size="55" baseType="lpstr">
      <vt:lpstr>Roboto</vt:lpstr>
      <vt:lpstr>Open Sans</vt:lpstr>
      <vt:lpstr>Source Sans Pro</vt:lpstr>
      <vt:lpstr>Calibri</vt:lpstr>
      <vt:lpstr>NeueHaasGroteskText Pro</vt:lpstr>
      <vt:lpstr>Open Sans Extra Bold</vt:lpstr>
      <vt:lpstr>Symbol</vt:lpstr>
      <vt:lpstr>Calibri Light</vt:lpstr>
      <vt:lpstr>Lato</vt:lpstr>
      <vt:lpstr>Arial</vt:lpstr>
      <vt:lpstr>Roboto Condensed</vt:lpstr>
      <vt:lpstr>Times New Roman</vt:lpstr>
      <vt:lpstr>Open Sans Bold Bold</vt:lpstr>
      <vt:lpstr>1_Office Theme</vt:lpstr>
      <vt:lpstr>PowerPoint Presentation</vt:lpstr>
      <vt:lpstr>PowerPoint Presentation</vt:lpstr>
      <vt:lpstr>MISSION</vt:lpstr>
      <vt:lpstr>BACKGROUND</vt:lpstr>
      <vt:lpstr>ZERO PROJECT &amp;  UNITED NATIONS</vt:lpstr>
      <vt:lpstr>PRINCIPLES</vt:lpstr>
      <vt:lpstr>Zero PRojECT Model</vt:lpstr>
      <vt:lpstr>RESEARCH</vt:lpstr>
      <vt:lpstr>EDUCATION</vt:lpstr>
      <vt:lpstr>EDUCATION TOPICS</vt:lpstr>
      <vt:lpstr>EMPLOYMENT</vt:lpstr>
      <vt:lpstr>EMPLOYMENT TOPICS</vt:lpstr>
      <vt:lpstr>ACCESSIBILITY</vt:lpstr>
      <vt:lpstr>ACCESSIBILITY TOPICS</vt:lpstr>
      <vt:lpstr>INDEPENDENT LIVING &amp;  POLITICAL PARTICIPATION</vt:lpstr>
      <vt:lpstr>INDEPENDENT LIVING TOPICS</vt:lpstr>
      <vt:lpstr>POLITICAL PARTICIPATION TOPICS</vt:lpstr>
      <vt:lpstr>INFORMATION &amp; COMMUNICATION TECHNOLOGY (ICT) TOPICS</vt:lpstr>
      <vt:lpstr>SELECT AND AWARD</vt:lpstr>
      <vt:lpstr>NOMINATION CRITERIA</vt:lpstr>
      <vt:lpstr>AWARDEES</vt:lpstr>
      <vt:lpstr>THE ZERO PROJECT CONFERENCE</vt:lpstr>
      <vt:lpstr>NETWORKING @ ZEROCON</vt:lpstr>
      <vt:lpstr>ZERO PROJECT DATABASE</vt:lpstr>
      <vt:lpstr>Access and Inclusion model - AIM Ireland</vt:lpstr>
      <vt:lpstr>Access and Inclusion model - AIM Ireland</vt:lpstr>
      <vt:lpstr>Therapy on wheels - India</vt:lpstr>
      <vt:lpstr>Therapy on wheels - India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ECI Conference presentation</dc:title>
  <dc:creator>Irene Bertana</dc:creator>
  <cp:lastModifiedBy>Paloma García Víctor [EASPD]</cp:lastModifiedBy>
  <cp:revision>2</cp:revision>
  <dcterms:created xsi:type="dcterms:W3CDTF">2006-08-16T00:00:00Z</dcterms:created>
  <dcterms:modified xsi:type="dcterms:W3CDTF">2023-06-05T14:50:50Z</dcterms:modified>
  <dc:identifier>DAFdWBxvyms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0x0101008733F4810AB72642817D07682898C628</vt:lpwstr>
  </property>
  <property fmtid="{D5CDD505-2E9C-101B-9397-08002B2CF9AE}" pid="3" name="MediaServiceImageTags">
    <vt:lpwstr/>
  </property>
</Properties>
</file>