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8"/>
  </p:notesMasterIdLst>
  <p:sldIdLst>
    <p:sldId id="256" r:id="rId5"/>
    <p:sldId id="257" r:id="rId6"/>
    <p:sldId id="304" r:id="rId7"/>
    <p:sldId id="258" r:id="rId8"/>
    <p:sldId id="259" r:id="rId9"/>
    <p:sldId id="260" r:id="rId10"/>
    <p:sldId id="261" r:id="rId11"/>
    <p:sldId id="262" r:id="rId12"/>
    <p:sldId id="263" r:id="rId13"/>
    <p:sldId id="264" r:id="rId14"/>
    <p:sldId id="265" r:id="rId15"/>
    <p:sldId id="266" r:id="rId16"/>
    <p:sldId id="267" r:id="rId17"/>
    <p:sldId id="305" r:id="rId18"/>
    <p:sldId id="306" r:id="rId19"/>
    <p:sldId id="268" r:id="rId20"/>
    <p:sldId id="275" r:id="rId21"/>
    <p:sldId id="269" r:id="rId22"/>
    <p:sldId id="270" r:id="rId23"/>
    <p:sldId id="271" r:id="rId24"/>
    <p:sldId id="272" r:id="rId25"/>
    <p:sldId id="273" r:id="rId26"/>
    <p:sldId id="274" r:id="rId27"/>
    <p:sldId id="276" r:id="rId28"/>
    <p:sldId id="292" r:id="rId29"/>
    <p:sldId id="297" r:id="rId30"/>
    <p:sldId id="283" r:id="rId31"/>
    <p:sldId id="279" r:id="rId32"/>
    <p:sldId id="280" r:id="rId33"/>
    <p:sldId id="278" r:id="rId34"/>
    <p:sldId id="282" r:id="rId35"/>
    <p:sldId id="290" r:id="rId36"/>
    <p:sldId id="291" r:id="rId37"/>
    <p:sldId id="285" r:id="rId38"/>
    <p:sldId id="286" r:id="rId39"/>
    <p:sldId id="287" r:id="rId40"/>
    <p:sldId id="300" r:id="rId41"/>
    <p:sldId id="284" r:id="rId42"/>
    <p:sldId id="303" r:id="rId43"/>
    <p:sldId id="288" r:id="rId44"/>
    <p:sldId id="294" r:id="rId45"/>
    <p:sldId id="298" r:id="rId46"/>
    <p:sldId id="295" r:id="rId47"/>
  </p:sldIdLst>
  <p:sldSz cx="18288000" cy="10287000"/>
  <p:notesSz cx="6858000" cy="9144000"/>
  <p:embeddedFontLst>
    <p:embeddedFont>
      <p:font typeface="Aleo Bold" panose="020B0604020202020204" charset="0"/>
      <p:bold r:id="rId49"/>
    </p:embeddedFont>
    <p:embeddedFont>
      <p:font typeface="Arial Rounded MT Bold" panose="020F0704030504030204" pitchFamily="34" charset="0"/>
      <p:regular r:id="rId50"/>
    </p:embeddedFont>
    <p:embeddedFont>
      <p:font typeface="Baskerville Old Face" panose="02020602080505020303" pitchFamily="18" charset="0"/>
      <p:regular r:id="rId51"/>
    </p:embeddedFont>
    <p:embeddedFont>
      <p:font typeface="Calibri" panose="020F0502020204030204" pitchFamily="34" charset="0"/>
      <p:regular r:id="rId52"/>
      <p:bold r:id="rId53"/>
      <p:italic r:id="rId54"/>
      <p:boldItalic r:id="rId55"/>
    </p:embeddedFont>
    <p:embeddedFont>
      <p:font typeface="Century Gothic" panose="020B0502020202020204" pitchFamily="34" charset="0"/>
      <p:regular r:id="rId56"/>
      <p:bold r:id="rId57"/>
      <p:italic r:id="rId58"/>
      <p:boldItalic r:id="rId59"/>
    </p:embeddedFont>
    <p:embeddedFont>
      <p:font typeface="Gill Sans MT" panose="020B0502020104020203" pitchFamily="34" charset="0"/>
      <p:regular r:id="rId60"/>
      <p:bold r:id="rId61"/>
      <p:italic r:id="rId62"/>
      <p:boldItalic r:id="rId63"/>
    </p:embeddedFont>
    <p:embeddedFont>
      <p:font typeface="Josefin Sans Regular" panose="020B0604020202020204" charset="0"/>
      <p:regular r:id="rId64"/>
    </p:embeddedFont>
    <p:embeddedFont>
      <p:font typeface="Open Sans" panose="020B0606030504020204" pitchFamily="34" charset="0"/>
      <p:regular r:id="rId65"/>
      <p:bold r:id="rId66"/>
    </p:embeddedFont>
    <p:embeddedFont>
      <p:font typeface="Oswald" panose="00000500000000000000" pitchFamily="2" charset="0"/>
      <p:regular r:id="rId67"/>
      <p:bold r:id="rId68"/>
    </p:embeddedFont>
    <p:embeddedFont>
      <p:font typeface="Wingdings 2" panose="05020102010507070707" pitchFamily="18" charset="2"/>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72B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82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5.fntdata"/><Relationship Id="rId68" Type="http://schemas.openxmlformats.org/officeDocument/2006/relationships/font" Target="fonts/font20.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5" Type="http://schemas.openxmlformats.org/officeDocument/2006/relationships/slide" Target="slides/slide1.xml"/><Relationship Id="rId61" Type="http://schemas.openxmlformats.org/officeDocument/2006/relationships/font" Target="fonts/font1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8" Type="http://schemas.openxmlformats.org/officeDocument/2006/relationships/slide" Target="slides/slide4.xml"/><Relationship Id="rId51" Type="http://schemas.openxmlformats.org/officeDocument/2006/relationships/font" Target="fonts/font3.fntdata"/><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3.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BF163-3324-449E-A4ED-369861D853CA}"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A67D98A9-1D73-4433-A9D4-A14BBC3A3D3E}">
      <dgm:prSet phldrT="[Text]" custT="1"/>
      <dgm:spPr/>
      <dgm:t>
        <a:bodyPr lIns="0" tIns="0" rIns="0" bIns="0"/>
        <a:lstStyle/>
        <a:p>
          <a:pPr>
            <a:lnSpc>
              <a:spcPct val="100000"/>
            </a:lnSpc>
            <a:spcAft>
              <a:spcPts val="1200"/>
            </a:spcAft>
            <a:buFont typeface="Symbol" panose="05050102010706020507" pitchFamily="18" charset="2"/>
            <a:buNone/>
          </a:pPr>
          <a:endParaRPr lang="en-US" sz="1700" u="none"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1200"/>
            </a:spcAft>
            <a:buFont typeface="Symbol" panose="05050102010706020507" pitchFamily="18" charset="2"/>
            <a:buNone/>
          </a:pPr>
          <a:r>
            <a:rPr lang="en-US" sz="1700" u="none" dirty="0">
              <a:solidFill>
                <a:schemeClr val="bg1"/>
              </a:solidFill>
              <a:effectLst/>
              <a:latin typeface="Arial" panose="020B0604020202020204" pitchFamily="34" charset="0"/>
              <a:ea typeface="Calibri" panose="020F0502020204030204" pitchFamily="34" charset="0"/>
              <a:cs typeface="Arial" panose="020B0604020202020204" pitchFamily="34" charset="0"/>
            </a:rPr>
            <a:t>Strategy on Preventing and Responding            to SEA &amp; SH</a:t>
          </a:r>
        </a:p>
        <a:p>
          <a:pPr>
            <a:lnSpc>
              <a:spcPct val="100000"/>
            </a:lnSpc>
            <a:spcAft>
              <a:spcPts val="1200"/>
            </a:spcAft>
            <a:buFont typeface="Symbol" panose="05050102010706020507" pitchFamily="18" charset="2"/>
            <a:buChar char=""/>
          </a:pPr>
          <a:r>
            <a:rPr lang="en-US" sz="1700" u="none" dirty="0">
              <a:solidFill>
                <a:schemeClr val="bg1"/>
              </a:solidFill>
              <a:effectLst/>
              <a:latin typeface="Arial" panose="020B0604020202020204" pitchFamily="34" charset="0"/>
              <a:cs typeface="Arial" panose="020B0604020202020204" pitchFamily="34" charset="0"/>
            </a:rPr>
            <a:t>PSEA Results Monitoring Framework</a:t>
          </a:r>
        </a:p>
        <a:p>
          <a:pPr>
            <a:lnSpc>
              <a:spcPct val="100000"/>
            </a:lnSpc>
            <a:spcAft>
              <a:spcPts val="1200"/>
            </a:spcAft>
            <a:buFont typeface="Symbol" panose="05050102010706020507" pitchFamily="18" charset="2"/>
            <a:buChar char=""/>
          </a:pPr>
          <a:r>
            <a:rPr lang="en-US" sz="1700" u="none" dirty="0">
              <a:solidFill>
                <a:schemeClr val="bg1"/>
              </a:solidFill>
              <a:effectLst/>
              <a:latin typeface="Arial" panose="020B0604020202020204" pitchFamily="34" charset="0"/>
              <a:cs typeface="Arial" panose="020B0604020202020204" pitchFamily="34" charset="0"/>
            </a:rPr>
            <a:t>Procedure for Managing Risks of SEA in Implementing Partnerships</a:t>
          </a:r>
        </a:p>
        <a:p>
          <a:pPr>
            <a:lnSpc>
              <a:spcPct val="90000"/>
            </a:lnSpc>
            <a:spcAft>
              <a:spcPts val="1200"/>
            </a:spcAft>
            <a:buFont typeface="Symbol" panose="05050102010706020507" pitchFamily="18" charset="2"/>
            <a:buChar char=""/>
          </a:pPr>
          <a:endParaRPr lang="en-US" sz="1700" u="none" dirty="0">
            <a:solidFill>
              <a:schemeClr val="bg1"/>
            </a:solidFill>
          </a:endParaRPr>
        </a:p>
      </dgm:t>
    </dgm:pt>
    <dgm:pt modelId="{E749E90C-67AD-4573-A1EC-C2A06F9DDFBF}" type="parTrans" cxnId="{C8BCB538-3BE2-4F8B-A9C8-4EE96FE41E26}">
      <dgm:prSet/>
      <dgm:spPr/>
      <dgm:t>
        <a:bodyPr/>
        <a:lstStyle/>
        <a:p>
          <a:endParaRPr lang="en-US"/>
        </a:p>
      </dgm:t>
    </dgm:pt>
    <dgm:pt modelId="{D8A8D433-E72D-45E9-84BC-2489034FD39F}" type="sibTrans" cxnId="{C8BCB538-3BE2-4F8B-A9C8-4EE96FE41E26}">
      <dgm:prSet/>
      <dgm:spPr/>
      <dgm:t>
        <a:bodyPr/>
        <a:lstStyle/>
        <a:p>
          <a:endParaRPr lang="en-US"/>
        </a:p>
      </dgm:t>
    </dgm:pt>
    <dgm:pt modelId="{46D655F0-3C27-4597-AB38-F9ABF61E7AAC}">
      <dgm:prSet phldrT="[Text]" custT="1"/>
      <dgm:spPr>
        <a:solidFill>
          <a:srgbClr val="00AEEF"/>
        </a:solidFill>
      </dgm:spPr>
      <dgm:t>
        <a:bodyPr/>
        <a:lstStyle/>
        <a:p>
          <a:r>
            <a:rPr lang="en-US" sz="1700" dirty="0"/>
            <a:t>Core Commitments for Children</a:t>
          </a:r>
        </a:p>
      </dgm:t>
    </dgm:pt>
    <dgm:pt modelId="{D05D1FC8-B094-4652-A446-FFEFEB529F21}" type="parTrans" cxnId="{99435B19-D923-4E3B-AB49-F2E1BBDA071E}">
      <dgm:prSet/>
      <dgm:spPr/>
      <dgm:t>
        <a:bodyPr/>
        <a:lstStyle/>
        <a:p>
          <a:endParaRPr lang="en-US"/>
        </a:p>
      </dgm:t>
    </dgm:pt>
    <dgm:pt modelId="{40A8DF32-5B93-48C0-AEA4-DA58A1B31406}" type="sibTrans" cxnId="{99435B19-D923-4E3B-AB49-F2E1BBDA071E}">
      <dgm:prSet/>
      <dgm:spPr>
        <a:solidFill>
          <a:srgbClr val="00AEEF"/>
        </a:solidFill>
      </dgm:spPr>
      <dgm:t>
        <a:bodyPr/>
        <a:lstStyle/>
        <a:p>
          <a:endParaRPr lang="en-US"/>
        </a:p>
      </dgm:t>
    </dgm:pt>
    <dgm:pt modelId="{C660ABA8-890F-4CED-BE39-60EF40906427}">
      <dgm:prSet phldrT="[Text]" custT="1"/>
      <dgm:spPr>
        <a:solidFill>
          <a:srgbClr val="00AEEF"/>
        </a:solidFill>
      </dgm:spPr>
      <dgm:t>
        <a:bodyPr/>
        <a:lstStyle/>
        <a:p>
          <a:r>
            <a:rPr lang="en-US" sz="1700" dirty="0"/>
            <a:t>Emergency Procedures</a:t>
          </a:r>
        </a:p>
      </dgm:t>
    </dgm:pt>
    <dgm:pt modelId="{5BDAD7D4-5225-41F1-8FD5-8CF2F236E0B4}" type="parTrans" cxnId="{59CC564E-0F4E-4A1F-A2E1-FF16A487B785}">
      <dgm:prSet/>
      <dgm:spPr/>
      <dgm:t>
        <a:bodyPr/>
        <a:lstStyle/>
        <a:p>
          <a:endParaRPr lang="en-US"/>
        </a:p>
      </dgm:t>
    </dgm:pt>
    <dgm:pt modelId="{C09041D2-9F02-4671-9417-2AFE7AFB055E}" type="sibTrans" cxnId="{59CC564E-0F4E-4A1F-A2E1-FF16A487B785}">
      <dgm:prSet/>
      <dgm:spPr>
        <a:solidFill>
          <a:srgbClr val="00AEEF"/>
        </a:solidFill>
      </dgm:spPr>
      <dgm:t>
        <a:bodyPr/>
        <a:lstStyle/>
        <a:p>
          <a:endParaRPr lang="en-US"/>
        </a:p>
      </dgm:t>
    </dgm:pt>
    <dgm:pt modelId="{44FF82B3-3C0D-46A0-9A0E-9AB5AEF03B27}">
      <dgm:prSet phldrT="[Text]" custT="1"/>
      <dgm:spPr>
        <a:solidFill>
          <a:srgbClr val="00AEEF"/>
        </a:solidFill>
      </dgm:spPr>
      <dgm:t>
        <a:bodyPr/>
        <a:lstStyle/>
        <a:p>
          <a:r>
            <a:rPr lang="en-US" sz="1700" dirty="0"/>
            <a:t>Strategic Plan &amp; Results Framework</a:t>
          </a:r>
        </a:p>
      </dgm:t>
    </dgm:pt>
    <dgm:pt modelId="{01BE4DB6-5765-4615-9FA9-44ECEBCE3A70}" type="parTrans" cxnId="{59253B96-B997-4C71-9400-0FF6D822A5AA}">
      <dgm:prSet/>
      <dgm:spPr/>
      <dgm:t>
        <a:bodyPr/>
        <a:lstStyle/>
        <a:p>
          <a:endParaRPr lang="en-US"/>
        </a:p>
      </dgm:t>
    </dgm:pt>
    <dgm:pt modelId="{B6FC3A3F-CF41-4689-913F-D4DA8E1F0A17}" type="sibTrans" cxnId="{59253B96-B997-4C71-9400-0FF6D822A5AA}">
      <dgm:prSet/>
      <dgm:spPr>
        <a:solidFill>
          <a:srgbClr val="00AEEF"/>
        </a:solidFill>
      </dgm:spPr>
      <dgm:t>
        <a:bodyPr/>
        <a:lstStyle/>
        <a:p>
          <a:endParaRPr lang="en-US"/>
        </a:p>
      </dgm:t>
    </dgm:pt>
    <dgm:pt modelId="{B88DE9D8-B03F-4658-A55A-378672A83C1C}">
      <dgm:prSet phldrT="[Text]" custT="1"/>
      <dgm:spPr>
        <a:solidFill>
          <a:srgbClr val="00AEEF"/>
        </a:solidFill>
      </dgm:spPr>
      <dgm:t>
        <a:bodyPr/>
        <a:lstStyle/>
        <a:p>
          <a:r>
            <a:rPr lang="en-US" sz="1700" dirty="0"/>
            <a:t>Programme Cooperation </a:t>
          </a:r>
          <a:r>
            <a:rPr lang="en-US" sz="1700" b="0" dirty="0"/>
            <a:t>Agreement</a:t>
          </a:r>
        </a:p>
      </dgm:t>
    </dgm:pt>
    <dgm:pt modelId="{827D8EFA-5B31-4107-8F1C-77FF77DD961A}" type="parTrans" cxnId="{C1A6F008-2B13-42E2-9273-81167A0A9191}">
      <dgm:prSet/>
      <dgm:spPr/>
      <dgm:t>
        <a:bodyPr/>
        <a:lstStyle/>
        <a:p>
          <a:endParaRPr lang="en-US"/>
        </a:p>
      </dgm:t>
    </dgm:pt>
    <dgm:pt modelId="{447FEE98-3316-4CBA-95AC-6A7B41E2F381}" type="sibTrans" cxnId="{C1A6F008-2B13-42E2-9273-81167A0A9191}">
      <dgm:prSet/>
      <dgm:spPr>
        <a:solidFill>
          <a:srgbClr val="00AEEF"/>
        </a:solidFill>
      </dgm:spPr>
      <dgm:t>
        <a:bodyPr/>
        <a:lstStyle/>
        <a:p>
          <a:endParaRPr lang="en-US"/>
        </a:p>
      </dgm:t>
    </dgm:pt>
    <dgm:pt modelId="{05746FB6-7078-431A-A55B-BD97B4B06624}">
      <dgm:prSet phldrT="[Text]" custT="1"/>
      <dgm:spPr>
        <a:solidFill>
          <a:srgbClr val="00AEEF"/>
        </a:solidFill>
      </dgm:spPr>
      <dgm:t>
        <a:bodyPr/>
        <a:lstStyle/>
        <a:p>
          <a:r>
            <a:rPr lang="en-US" sz="1700" dirty="0"/>
            <a:t>Disability Inclusion Policy &amp; Strategy</a:t>
          </a:r>
        </a:p>
      </dgm:t>
    </dgm:pt>
    <dgm:pt modelId="{32544EEB-CD12-4E69-AEFC-92ABBF64A2B7}" type="parTrans" cxnId="{FC0DE325-658A-4BB5-9824-4F4ECFDF1902}">
      <dgm:prSet/>
      <dgm:spPr/>
      <dgm:t>
        <a:bodyPr/>
        <a:lstStyle/>
        <a:p>
          <a:endParaRPr lang="en-US"/>
        </a:p>
      </dgm:t>
    </dgm:pt>
    <dgm:pt modelId="{3C4E0950-2D2D-465B-A0FD-EB8FA50C708A}" type="sibTrans" cxnId="{FC0DE325-658A-4BB5-9824-4F4ECFDF1902}">
      <dgm:prSet/>
      <dgm:spPr>
        <a:solidFill>
          <a:srgbClr val="00AEEF"/>
        </a:solidFill>
      </dgm:spPr>
      <dgm:t>
        <a:bodyPr/>
        <a:lstStyle/>
        <a:p>
          <a:endParaRPr lang="en-US"/>
        </a:p>
      </dgm:t>
    </dgm:pt>
    <dgm:pt modelId="{3463AF8F-24CA-44F6-BF07-A2D5D63285DF}">
      <dgm:prSet phldrT="[Text]" custT="1"/>
      <dgm:spPr>
        <a:solidFill>
          <a:srgbClr val="00AEEF"/>
        </a:solidFill>
      </dgm:spPr>
      <dgm:t>
        <a:bodyPr/>
        <a:lstStyle/>
        <a:p>
          <a:r>
            <a:rPr lang="en-US" sz="1700" dirty="0"/>
            <a:t>Child Protection Strategic Plan</a:t>
          </a:r>
        </a:p>
      </dgm:t>
    </dgm:pt>
    <dgm:pt modelId="{F165C3D4-5A2A-4EE4-AE6F-6D3B3FD06316}" type="parTrans" cxnId="{CA896FE9-F393-4457-884C-D7A780976B0C}">
      <dgm:prSet/>
      <dgm:spPr/>
      <dgm:t>
        <a:bodyPr/>
        <a:lstStyle/>
        <a:p>
          <a:endParaRPr lang="en-US"/>
        </a:p>
      </dgm:t>
    </dgm:pt>
    <dgm:pt modelId="{940CF724-9C3D-44C6-9D2A-474ED7EA9D8A}" type="sibTrans" cxnId="{CA896FE9-F393-4457-884C-D7A780976B0C}">
      <dgm:prSet/>
      <dgm:spPr>
        <a:solidFill>
          <a:srgbClr val="00AEEF"/>
        </a:solidFill>
      </dgm:spPr>
      <dgm:t>
        <a:bodyPr/>
        <a:lstStyle/>
        <a:p>
          <a:endParaRPr lang="en-US"/>
        </a:p>
      </dgm:t>
    </dgm:pt>
    <dgm:pt modelId="{09DFB9BB-846C-45C4-BD56-57AC6F9BD108}" type="pres">
      <dgm:prSet presAssocID="{740BF163-3324-449E-A4ED-369861D853CA}" presName="Name0" presStyleCnt="0">
        <dgm:presLayoutVars>
          <dgm:chMax val="1"/>
          <dgm:dir/>
          <dgm:animLvl val="ctr"/>
          <dgm:resizeHandles val="exact"/>
        </dgm:presLayoutVars>
      </dgm:prSet>
      <dgm:spPr/>
    </dgm:pt>
    <dgm:pt modelId="{5CA84318-2395-4260-8494-FAD24456AD6C}" type="pres">
      <dgm:prSet presAssocID="{A67D98A9-1D73-4433-A9D4-A14BBC3A3D3E}" presName="centerShape" presStyleLbl="node0" presStyleIdx="0" presStyleCnt="1" custScaleX="132201" custScaleY="131820" custLinFactNeighborX="1033" custLinFactNeighborY="-279"/>
      <dgm:spPr>
        <a:prstGeom prst="ellipse">
          <a:avLst/>
        </a:prstGeom>
      </dgm:spPr>
    </dgm:pt>
    <dgm:pt modelId="{BB453469-88BB-4E6C-86A6-2ABDADE9CC65}" type="pres">
      <dgm:prSet presAssocID="{46D655F0-3C27-4597-AB38-F9ABF61E7AAC}" presName="node" presStyleLbl="node1" presStyleIdx="0" presStyleCnt="6" custScaleX="103605">
        <dgm:presLayoutVars>
          <dgm:bulletEnabled val="1"/>
        </dgm:presLayoutVars>
      </dgm:prSet>
      <dgm:spPr/>
    </dgm:pt>
    <dgm:pt modelId="{7E56CBE9-BF23-45ED-B00C-73ABBF196007}" type="pres">
      <dgm:prSet presAssocID="{46D655F0-3C27-4597-AB38-F9ABF61E7AAC}" presName="dummy" presStyleCnt="0"/>
      <dgm:spPr/>
    </dgm:pt>
    <dgm:pt modelId="{C42FFAE7-366D-4A18-B10D-E2A632AF68CF}" type="pres">
      <dgm:prSet presAssocID="{40A8DF32-5B93-48C0-AEA4-DA58A1B31406}" presName="sibTrans" presStyleLbl="sibTrans2D1" presStyleIdx="0" presStyleCnt="6"/>
      <dgm:spPr/>
    </dgm:pt>
    <dgm:pt modelId="{19703366-6B0B-4749-B8CB-3792871978B4}" type="pres">
      <dgm:prSet presAssocID="{C660ABA8-890F-4CED-BE39-60EF40906427}" presName="node" presStyleLbl="node1" presStyleIdx="1" presStyleCnt="6">
        <dgm:presLayoutVars>
          <dgm:bulletEnabled val="1"/>
        </dgm:presLayoutVars>
      </dgm:prSet>
      <dgm:spPr/>
    </dgm:pt>
    <dgm:pt modelId="{49196896-9AD2-4F21-A86E-FBE4BC3191CB}" type="pres">
      <dgm:prSet presAssocID="{C660ABA8-890F-4CED-BE39-60EF40906427}" presName="dummy" presStyleCnt="0"/>
      <dgm:spPr/>
    </dgm:pt>
    <dgm:pt modelId="{24287740-B55F-4900-9926-9C9DCCA78FA0}" type="pres">
      <dgm:prSet presAssocID="{C09041D2-9F02-4671-9417-2AFE7AFB055E}" presName="sibTrans" presStyleLbl="sibTrans2D1" presStyleIdx="1" presStyleCnt="6"/>
      <dgm:spPr/>
    </dgm:pt>
    <dgm:pt modelId="{095FDDFA-3347-4969-81CA-5C7DDFCE56DF}" type="pres">
      <dgm:prSet presAssocID="{44FF82B3-3C0D-46A0-9A0E-9AB5AEF03B27}" presName="node" presStyleLbl="node1" presStyleIdx="2" presStyleCnt="6">
        <dgm:presLayoutVars>
          <dgm:bulletEnabled val="1"/>
        </dgm:presLayoutVars>
      </dgm:prSet>
      <dgm:spPr/>
    </dgm:pt>
    <dgm:pt modelId="{D7531826-2957-42E4-902A-B1AC0BE7338D}" type="pres">
      <dgm:prSet presAssocID="{44FF82B3-3C0D-46A0-9A0E-9AB5AEF03B27}" presName="dummy" presStyleCnt="0"/>
      <dgm:spPr/>
    </dgm:pt>
    <dgm:pt modelId="{E82ECD13-2C75-44A3-B8E8-E49C8C670562}" type="pres">
      <dgm:prSet presAssocID="{B6FC3A3F-CF41-4689-913F-D4DA8E1F0A17}" presName="sibTrans" presStyleLbl="sibTrans2D1" presStyleIdx="2" presStyleCnt="6"/>
      <dgm:spPr/>
    </dgm:pt>
    <dgm:pt modelId="{A30C4593-8F35-4EAE-9EDA-764BF88183D0}" type="pres">
      <dgm:prSet presAssocID="{3463AF8F-24CA-44F6-BF07-A2D5D63285DF}" presName="node" presStyleLbl="node1" presStyleIdx="3" presStyleCnt="6">
        <dgm:presLayoutVars>
          <dgm:bulletEnabled val="1"/>
        </dgm:presLayoutVars>
      </dgm:prSet>
      <dgm:spPr/>
    </dgm:pt>
    <dgm:pt modelId="{FC4AE29C-0AB2-46ED-8591-E831DB97AE31}" type="pres">
      <dgm:prSet presAssocID="{3463AF8F-24CA-44F6-BF07-A2D5D63285DF}" presName="dummy" presStyleCnt="0"/>
      <dgm:spPr/>
    </dgm:pt>
    <dgm:pt modelId="{A35DBDA9-D5CF-47B2-B4DB-BFB716C72A36}" type="pres">
      <dgm:prSet presAssocID="{940CF724-9C3D-44C6-9D2A-474ED7EA9D8A}" presName="sibTrans" presStyleLbl="sibTrans2D1" presStyleIdx="3" presStyleCnt="6"/>
      <dgm:spPr/>
    </dgm:pt>
    <dgm:pt modelId="{3C693217-0560-4085-8922-2A61E467B321}" type="pres">
      <dgm:prSet presAssocID="{05746FB6-7078-431A-A55B-BD97B4B06624}" presName="node" presStyleLbl="node1" presStyleIdx="4" presStyleCnt="6">
        <dgm:presLayoutVars>
          <dgm:bulletEnabled val="1"/>
        </dgm:presLayoutVars>
      </dgm:prSet>
      <dgm:spPr/>
    </dgm:pt>
    <dgm:pt modelId="{32DD040C-973E-4041-BD28-6506772F819C}" type="pres">
      <dgm:prSet presAssocID="{05746FB6-7078-431A-A55B-BD97B4B06624}" presName="dummy" presStyleCnt="0"/>
      <dgm:spPr/>
    </dgm:pt>
    <dgm:pt modelId="{7F053657-0CED-4839-A20E-DE7F0F9851A5}" type="pres">
      <dgm:prSet presAssocID="{3C4E0950-2D2D-465B-A0FD-EB8FA50C708A}" presName="sibTrans" presStyleLbl="sibTrans2D1" presStyleIdx="4" presStyleCnt="6"/>
      <dgm:spPr/>
    </dgm:pt>
    <dgm:pt modelId="{C4C9F4F6-320C-4DFD-969E-2B2D73BB3FBA}" type="pres">
      <dgm:prSet presAssocID="{B88DE9D8-B03F-4658-A55A-378672A83C1C}" presName="node" presStyleLbl="node1" presStyleIdx="5" presStyleCnt="6">
        <dgm:presLayoutVars>
          <dgm:bulletEnabled val="1"/>
        </dgm:presLayoutVars>
      </dgm:prSet>
      <dgm:spPr/>
    </dgm:pt>
    <dgm:pt modelId="{60E387F8-CBED-4462-B165-B0FCA6146F81}" type="pres">
      <dgm:prSet presAssocID="{B88DE9D8-B03F-4658-A55A-378672A83C1C}" presName="dummy" presStyleCnt="0"/>
      <dgm:spPr/>
    </dgm:pt>
    <dgm:pt modelId="{3DB3B7C9-5804-4000-9264-8BCEFA180B5B}" type="pres">
      <dgm:prSet presAssocID="{447FEE98-3316-4CBA-95AC-6A7B41E2F381}" presName="sibTrans" presStyleLbl="sibTrans2D1" presStyleIdx="5" presStyleCnt="6"/>
      <dgm:spPr/>
    </dgm:pt>
  </dgm:ptLst>
  <dgm:cxnLst>
    <dgm:cxn modelId="{76A6E103-966F-4883-A364-E5E812CCF7B2}" type="presOf" srcId="{40A8DF32-5B93-48C0-AEA4-DA58A1B31406}" destId="{C42FFAE7-366D-4A18-B10D-E2A632AF68CF}" srcOrd="0" destOrd="0" presId="urn:microsoft.com/office/officeart/2005/8/layout/radial6"/>
    <dgm:cxn modelId="{C1A6F008-2B13-42E2-9273-81167A0A9191}" srcId="{A67D98A9-1D73-4433-A9D4-A14BBC3A3D3E}" destId="{B88DE9D8-B03F-4658-A55A-378672A83C1C}" srcOrd="5" destOrd="0" parTransId="{827D8EFA-5B31-4107-8F1C-77FF77DD961A}" sibTransId="{447FEE98-3316-4CBA-95AC-6A7B41E2F381}"/>
    <dgm:cxn modelId="{0F9B3A0E-FFE2-4EDF-AB34-39AFF53862AC}" type="presOf" srcId="{C660ABA8-890F-4CED-BE39-60EF40906427}" destId="{19703366-6B0B-4749-B8CB-3792871978B4}" srcOrd="0" destOrd="0" presId="urn:microsoft.com/office/officeart/2005/8/layout/radial6"/>
    <dgm:cxn modelId="{99435B19-D923-4E3B-AB49-F2E1BBDA071E}" srcId="{A67D98A9-1D73-4433-A9D4-A14BBC3A3D3E}" destId="{46D655F0-3C27-4597-AB38-F9ABF61E7AAC}" srcOrd="0" destOrd="0" parTransId="{D05D1FC8-B094-4652-A446-FFEFEB529F21}" sibTransId="{40A8DF32-5B93-48C0-AEA4-DA58A1B31406}"/>
    <dgm:cxn modelId="{FC0DE325-658A-4BB5-9824-4F4ECFDF1902}" srcId="{A67D98A9-1D73-4433-A9D4-A14BBC3A3D3E}" destId="{05746FB6-7078-431A-A55B-BD97B4B06624}" srcOrd="4" destOrd="0" parTransId="{32544EEB-CD12-4E69-AEFC-92ABBF64A2B7}" sibTransId="{3C4E0950-2D2D-465B-A0FD-EB8FA50C708A}"/>
    <dgm:cxn modelId="{E125D92A-6BCD-4514-9B03-1CD0D685A8EB}" type="presOf" srcId="{3463AF8F-24CA-44F6-BF07-A2D5D63285DF}" destId="{A30C4593-8F35-4EAE-9EDA-764BF88183D0}" srcOrd="0" destOrd="0" presId="urn:microsoft.com/office/officeart/2005/8/layout/radial6"/>
    <dgm:cxn modelId="{7D44DC2D-7ED7-49A8-BE58-98873F8C9796}" type="presOf" srcId="{05746FB6-7078-431A-A55B-BD97B4B06624}" destId="{3C693217-0560-4085-8922-2A61E467B321}" srcOrd="0" destOrd="0" presId="urn:microsoft.com/office/officeart/2005/8/layout/radial6"/>
    <dgm:cxn modelId="{C8BCB538-3BE2-4F8B-A9C8-4EE96FE41E26}" srcId="{740BF163-3324-449E-A4ED-369861D853CA}" destId="{A67D98A9-1D73-4433-A9D4-A14BBC3A3D3E}" srcOrd="0" destOrd="0" parTransId="{E749E90C-67AD-4573-A1EC-C2A06F9DDFBF}" sibTransId="{D8A8D433-E72D-45E9-84BC-2489034FD39F}"/>
    <dgm:cxn modelId="{3186913E-9334-4EFC-8A55-85C9A2774051}" type="presOf" srcId="{447FEE98-3316-4CBA-95AC-6A7B41E2F381}" destId="{3DB3B7C9-5804-4000-9264-8BCEFA180B5B}" srcOrd="0" destOrd="0" presId="urn:microsoft.com/office/officeart/2005/8/layout/radial6"/>
    <dgm:cxn modelId="{4555044A-7A54-44A9-9E59-F97A631C8F2F}" type="presOf" srcId="{740BF163-3324-449E-A4ED-369861D853CA}" destId="{09DFB9BB-846C-45C4-BD56-57AC6F9BD108}" srcOrd="0" destOrd="0" presId="urn:microsoft.com/office/officeart/2005/8/layout/radial6"/>
    <dgm:cxn modelId="{59CC564E-0F4E-4A1F-A2E1-FF16A487B785}" srcId="{A67D98A9-1D73-4433-A9D4-A14BBC3A3D3E}" destId="{C660ABA8-890F-4CED-BE39-60EF40906427}" srcOrd="1" destOrd="0" parTransId="{5BDAD7D4-5225-41F1-8FD5-8CF2F236E0B4}" sibTransId="{C09041D2-9F02-4671-9417-2AFE7AFB055E}"/>
    <dgm:cxn modelId="{E5BADA54-3EDB-4018-8EB4-0B821402FC44}" type="presOf" srcId="{940CF724-9C3D-44C6-9D2A-474ED7EA9D8A}" destId="{A35DBDA9-D5CF-47B2-B4DB-BFB716C72A36}" srcOrd="0" destOrd="0" presId="urn:microsoft.com/office/officeart/2005/8/layout/radial6"/>
    <dgm:cxn modelId="{AC759157-1B85-4573-9119-90D9567398D8}" type="presOf" srcId="{C09041D2-9F02-4671-9417-2AFE7AFB055E}" destId="{24287740-B55F-4900-9926-9C9DCCA78FA0}" srcOrd="0" destOrd="0" presId="urn:microsoft.com/office/officeart/2005/8/layout/radial6"/>
    <dgm:cxn modelId="{87BBD393-30F2-4FF9-B616-9E0AB2DD7ACC}" type="presOf" srcId="{3C4E0950-2D2D-465B-A0FD-EB8FA50C708A}" destId="{7F053657-0CED-4839-A20E-DE7F0F9851A5}" srcOrd="0" destOrd="0" presId="urn:microsoft.com/office/officeart/2005/8/layout/radial6"/>
    <dgm:cxn modelId="{59253B96-B997-4C71-9400-0FF6D822A5AA}" srcId="{A67D98A9-1D73-4433-A9D4-A14BBC3A3D3E}" destId="{44FF82B3-3C0D-46A0-9A0E-9AB5AEF03B27}" srcOrd="2" destOrd="0" parTransId="{01BE4DB6-5765-4615-9FA9-44ECEBCE3A70}" sibTransId="{B6FC3A3F-CF41-4689-913F-D4DA8E1F0A17}"/>
    <dgm:cxn modelId="{E8656DB8-34ED-459F-8C53-D507406ED338}" type="presOf" srcId="{B6FC3A3F-CF41-4689-913F-D4DA8E1F0A17}" destId="{E82ECD13-2C75-44A3-B8E8-E49C8C670562}" srcOrd="0" destOrd="0" presId="urn:microsoft.com/office/officeart/2005/8/layout/radial6"/>
    <dgm:cxn modelId="{306F10B9-77FB-4278-842D-3C53C546B99D}" type="presOf" srcId="{44FF82B3-3C0D-46A0-9A0E-9AB5AEF03B27}" destId="{095FDDFA-3347-4969-81CA-5C7DDFCE56DF}" srcOrd="0" destOrd="0" presId="urn:microsoft.com/office/officeart/2005/8/layout/radial6"/>
    <dgm:cxn modelId="{D03E5FBA-BAB2-472C-9D12-7AF136BCDB58}" type="presOf" srcId="{A67D98A9-1D73-4433-A9D4-A14BBC3A3D3E}" destId="{5CA84318-2395-4260-8494-FAD24456AD6C}" srcOrd="0" destOrd="0" presId="urn:microsoft.com/office/officeart/2005/8/layout/radial6"/>
    <dgm:cxn modelId="{141566C1-0D71-4E34-A699-EA03FCB6C570}" type="presOf" srcId="{46D655F0-3C27-4597-AB38-F9ABF61E7AAC}" destId="{BB453469-88BB-4E6C-86A6-2ABDADE9CC65}" srcOrd="0" destOrd="0" presId="urn:microsoft.com/office/officeart/2005/8/layout/radial6"/>
    <dgm:cxn modelId="{009C53E8-641A-4367-B8D0-82DD11188C79}" type="presOf" srcId="{B88DE9D8-B03F-4658-A55A-378672A83C1C}" destId="{C4C9F4F6-320C-4DFD-969E-2B2D73BB3FBA}" srcOrd="0" destOrd="0" presId="urn:microsoft.com/office/officeart/2005/8/layout/radial6"/>
    <dgm:cxn modelId="{CA896FE9-F393-4457-884C-D7A780976B0C}" srcId="{A67D98A9-1D73-4433-A9D4-A14BBC3A3D3E}" destId="{3463AF8F-24CA-44F6-BF07-A2D5D63285DF}" srcOrd="3" destOrd="0" parTransId="{F165C3D4-5A2A-4EE4-AE6F-6D3B3FD06316}" sibTransId="{940CF724-9C3D-44C6-9D2A-474ED7EA9D8A}"/>
    <dgm:cxn modelId="{E2AFE8B6-2157-41C3-A416-96DC9005839A}" type="presParOf" srcId="{09DFB9BB-846C-45C4-BD56-57AC6F9BD108}" destId="{5CA84318-2395-4260-8494-FAD24456AD6C}" srcOrd="0" destOrd="0" presId="urn:microsoft.com/office/officeart/2005/8/layout/radial6"/>
    <dgm:cxn modelId="{D5141870-7FCA-449D-99BD-6CE346DACFBF}" type="presParOf" srcId="{09DFB9BB-846C-45C4-BD56-57AC6F9BD108}" destId="{BB453469-88BB-4E6C-86A6-2ABDADE9CC65}" srcOrd="1" destOrd="0" presId="urn:microsoft.com/office/officeart/2005/8/layout/radial6"/>
    <dgm:cxn modelId="{9058185A-6072-417F-9CDA-F92641D8B573}" type="presParOf" srcId="{09DFB9BB-846C-45C4-BD56-57AC6F9BD108}" destId="{7E56CBE9-BF23-45ED-B00C-73ABBF196007}" srcOrd="2" destOrd="0" presId="urn:microsoft.com/office/officeart/2005/8/layout/radial6"/>
    <dgm:cxn modelId="{D195255F-8D75-4F39-9758-628FE1B24069}" type="presParOf" srcId="{09DFB9BB-846C-45C4-BD56-57AC6F9BD108}" destId="{C42FFAE7-366D-4A18-B10D-E2A632AF68CF}" srcOrd="3" destOrd="0" presId="urn:microsoft.com/office/officeart/2005/8/layout/radial6"/>
    <dgm:cxn modelId="{E5D87A40-DF45-4C89-A6AA-D0AA9CAE77F5}" type="presParOf" srcId="{09DFB9BB-846C-45C4-BD56-57AC6F9BD108}" destId="{19703366-6B0B-4749-B8CB-3792871978B4}" srcOrd="4" destOrd="0" presId="urn:microsoft.com/office/officeart/2005/8/layout/radial6"/>
    <dgm:cxn modelId="{2AC78D22-E308-4AE8-B8B3-331225C814FC}" type="presParOf" srcId="{09DFB9BB-846C-45C4-BD56-57AC6F9BD108}" destId="{49196896-9AD2-4F21-A86E-FBE4BC3191CB}" srcOrd="5" destOrd="0" presId="urn:microsoft.com/office/officeart/2005/8/layout/radial6"/>
    <dgm:cxn modelId="{835E1E83-7FCF-49CB-BB26-9B6A00341B8B}" type="presParOf" srcId="{09DFB9BB-846C-45C4-BD56-57AC6F9BD108}" destId="{24287740-B55F-4900-9926-9C9DCCA78FA0}" srcOrd="6" destOrd="0" presId="urn:microsoft.com/office/officeart/2005/8/layout/radial6"/>
    <dgm:cxn modelId="{3C847296-15C9-4075-BB57-23CEC263131B}" type="presParOf" srcId="{09DFB9BB-846C-45C4-BD56-57AC6F9BD108}" destId="{095FDDFA-3347-4969-81CA-5C7DDFCE56DF}" srcOrd="7" destOrd="0" presId="urn:microsoft.com/office/officeart/2005/8/layout/radial6"/>
    <dgm:cxn modelId="{B6DF9C06-4FE0-4563-83BF-038DEFEB2C08}" type="presParOf" srcId="{09DFB9BB-846C-45C4-BD56-57AC6F9BD108}" destId="{D7531826-2957-42E4-902A-B1AC0BE7338D}" srcOrd="8" destOrd="0" presId="urn:microsoft.com/office/officeart/2005/8/layout/radial6"/>
    <dgm:cxn modelId="{CA422E08-951A-44E6-AFEE-DF3890BAB3D9}" type="presParOf" srcId="{09DFB9BB-846C-45C4-BD56-57AC6F9BD108}" destId="{E82ECD13-2C75-44A3-B8E8-E49C8C670562}" srcOrd="9" destOrd="0" presId="urn:microsoft.com/office/officeart/2005/8/layout/radial6"/>
    <dgm:cxn modelId="{FFF1EFAA-6A10-4287-B946-7D5B91F33175}" type="presParOf" srcId="{09DFB9BB-846C-45C4-BD56-57AC6F9BD108}" destId="{A30C4593-8F35-4EAE-9EDA-764BF88183D0}" srcOrd="10" destOrd="0" presId="urn:microsoft.com/office/officeart/2005/8/layout/radial6"/>
    <dgm:cxn modelId="{014BB6DA-9403-4263-BE90-BEC8AEC7E21D}" type="presParOf" srcId="{09DFB9BB-846C-45C4-BD56-57AC6F9BD108}" destId="{FC4AE29C-0AB2-46ED-8591-E831DB97AE31}" srcOrd="11" destOrd="0" presId="urn:microsoft.com/office/officeart/2005/8/layout/radial6"/>
    <dgm:cxn modelId="{776CD3AC-C743-4838-81A6-4AF13712BE54}" type="presParOf" srcId="{09DFB9BB-846C-45C4-BD56-57AC6F9BD108}" destId="{A35DBDA9-D5CF-47B2-B4DB-BFB716C72A36}" srcOrd="12" destOrd="0" presId="urn:microsoft.com/office/officeart/2005/8/layout/radial6"/>
    <dgm:cxn modelId="{775D691C-85C1-47B9-97A5-A5D5DE1A0DB2}" type="presParOf" srcId="{09DFB9BB-846C-45C4-BD56-57AC6F9BD108}" destId="{3C693217-0560-4085-8922-2A61E467B321}" srcOrd="13" destOrd="0" presId="urn:microsoft.com/office/officeart/2005/8/layout/radial6"/>
    <dgm:cxn modelId="{0D6555EC-2036-4A40-ADAD-B2021EEE3BDF}" type="presParOf" srcId="{09DFB9BB-846C-45C4-BD56-57AC6F9BD108}" destId="{32DD040C-973E-4041-BD28-6506772F819C}" srcOrd="14" destOrd="0" presId="urn:microsoft.com/office/officeart/2005/8/layout/radial6"/>
    <dgm:cxn modelId="{83BC4767-2C85-49B6-86DF-53F9851B758F}" type="presParOf" srcId="{09DFB9BB-846C-45C4-BD56-57AC6F9BD108}" destId="{7F053657-0CED-4839-A20E-DE7F0F9851A5}" srcOrd="15" destOrd="0" presId="urn:microsoft.com/office/officeart/2005/8/layout/radial6"/>
    <dgm:cxn modelId="{EEC4878C-F0D2-4222-8850-20B7D19CFEF6}" type="presParOf" srcId="{09DFB9BB-846C-45C4-BD56-57AC6F9BD108}" destId="{C4C9F4F6-320C-4DFD-969E-2B2D73BB3FBA}" srcOrd="16" destOrd="0" presId="urn:microsoft.com/office/officeart/2005/8/layout/radial6"/>
    <dgm:cxn modelId="{977FAC08-BEFF-493F-8D58-269DDAA886B9}" type="presParOf" srcId="{09DFB9BB-846C-45C4-BD56-57AC6F9BD108}" destId="{60E387F8-CBED-4462-B165-B0FCA6146F81}" srcOrd="17" destOrd="0" presId="urn:microsoft.com/office/officeart/2005/8/layout/radial6"/>
    <dgm:cxn modelId="{BEBFFC83-3F89-4775-BB5F-8E07054DB4F8}" type="presParOf" srcId="{09DFB9BB-846C-45C4-BD56-57AC6F9BD108}" destId="{3DB3B7C9-5804-4000-9264-8BCEFA180B5B}"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3B7C9-5804-4000-9264-8BCEFA180B5B}">
      <dsp:nvSpPr>
        <dsp:cNvPr id="0" name=""/>
        <dsp:cNvSpPr/>
      </dsp:nvSpPr>
      <dsp:spPr>
        <a:xfrm>
          <a:off x="5019768" y="826263"/>
          <a:ext cx="5639274" cy="5639274"/>
        </a:xfrm>
        <a:prstGeom prst="blockArc">
          <a:avLst>
            <a:gd name="adj1" fmla="val 12600000"/>
            <a:gd name="adj2" fmla="val 16200000"/>
            <a:gd name="adj3" fmla="val 4536"/>
          </a:avLst>
        </a:prstGeom>
        <a:solidFill>
          <a:srgbClr val="00AEEF"/>
        </a:solidFill>
        <a:ln>
          <a:noFill/>
        </a:ln>
        <a:effectLst/>
      </dsp:spPr>
      <dsp:style>
        <a:lnRef idx="0">
          <a:scrgbClr r="0" g="0" b="0"/>
        </a:lnRef>
        <a:fillRef idx="1">
          <a:scrgbClr r="0" g="0" b="0"/>
        </a:fillRef>
        <a:effectRef idx="0">
          <a:scrgbClr r="0" g="0" b="0"/>
        </a:effectRef>
        <a:fontRef idx="minor">
          <a:schemeClr val="lt1"/>
        </a:fontRef>
      </dsp:style>
    </dsp:sp>
    <dsp:sp modelId="{7F053657-0CED-4839-A20E-DE7F0F9851A5}">
      <dsp:nvSpPr>
        <dsp:cNvPr id="0" name=""/>
        <dsp:cNvSpPr/>
      </dsp:nvSpPr>
      <dsp:spPr>
        <a:xfrm>
          <a:off x="5019768" y="826263"/>
          <a:ext cx="5639274" cy="5639274"/>
        </a:xfrm>
        <a:prstGeom prst="blockArc">
          <a:avLst>
            <a:gd name="adj1" fmla="val 9000000"/>
            <a:gd name="adj2" fmla="val 12600000"/>
            <a:gd name="adj3" fmla="val 4536"/>
          </a:avLst>
        </a:prstGeom>
        <a:solidFill>
          <a:srgbClr val="00AEEF"/>
        </a:solidFill>
        <a:ln>
          <a:noFill/>
        </a:ln>
        <a:effectLst/>
      </dsp:spPr>
      <dsp:style>
        <a:lnRef idx="0">
          <a:scrgbClr r="0" g="0" b="0"/>
        </a:lnRef>
        <a:fillRef idx="1">
          <a:scrgbClr r="0" g="0" b="0"/>
        </a:fillRef>
        <a:effectRef idx="0">
          <a:scrgbClr r="0" g="0" b="0"/>
        </a:effectRef>
        <a:fontRef idx="minor">
          <a:schemeClr val="lt1"/>
        </a:fontRef>
      </dsp:style>
    </dsp:sp>
    <dsp:sp modelId="{A35DBDA9-D5CF-47B2-B4DB-BFB716C72A36}">
      <dsp:nvSpPr>
        <dsp:cNvPr id="0" name=""/>
        <dsp:cNvSpPr/>
      </dsp:nvSpPr>
      <dsp:spPr>
        <a:xfrm>
          <a:off x="5019768" y="826263"/>
          <a:ext cx="5639274" cy="5639274"/>
        </a:xfrm>
        <a:prstGeom prst="blockArc">
          <a:avLst>
            <a:gd name="adj1" fmla="val 5400000"/>
            <a:gd name="adj2" fmla="val 9000000"/>
            <a:gd name="adj3" fmla="val 4536"/>
          </a:avLst>
        </a:prstGeom>
        <a:solidFill>
          <a:srgbClr val="00AEEF"/>
        </a:solidFill>
        <a:ln>
          <a:noFill/>
        </a:ln>
        <a:effectLst/>
      </dsp:spPr>
      <dsp:style>
        <a:lnRef idx="0">
          <a:scrgbClr r="0" g="0" b="0"/>
        </a:lnRef>
        <a:fillRef idx="1">
          <a:scrgbClr r="0" g="0" b="0"/>
        </a:fillRef>
        <a:effectRef idx="0">
          <a:scrgbClr r="0" g="0" b="0"/>
        </a:effectRef>
        <a:fontRef idx="minor">
          <a:schemeClr val="lt1"/>
        </a:fontRef>
      </dsp:style>
    </dsp:sp>
    <dsp:sp modelId="{E82ECD13-2C75-44A3-B8E8-E49C8C670562}">
      <dsp:nvSpPr>
        <dsp:cNvPr id="0" name=""/>
        <dsp:cNvSpPr/>
      </dsp:nvSpPr>
      <dsp:spPr>
        <a:xfrm>
          <a:off x="5019768" y="826263"/>
          <a:ext cx="5639274" cy="5639274"/>
        </a:xfrm>
        <a:prstGeom prst="blockArc">
          <a:avLst>
            <a:gd name="adj1" fmla="val 1800000"/>
            <a:gd name="adj2" fmla="val 5400000"/>
            <a:gd name="adj3" fmla="val 4536"/>
          </a:avLst>
        </a:prstGeom>
        <a:solidFill>
          <a:srgbClr val="00AEEF"/>
        </a:solidFill>
        <a:ln>
          <a:noFill/>
        </a:ln>
        <a:effectLst/>
      </dsp:spPr>
      <dsp:style>
        <a:lnRef idx="0">
          <a:scrgbClr r="0" g="0" b="0"/>
        </a:lnRef>
        <a:fillRef idx="1">
          <a:scrgbClr r="0" g="0" b="0"/>
        </a:fillRef>
        <a:effectRef idx="0">
          <a:scrgbClr r="0" g="0" b="0"/>
        </a:effectRef>
        <a:fontRef idx="minor">
          <a:schemeClr val="lt1"/>
        </a:fontRef>
      </dsp:style>
    </dsp:sp>
    <dsp:sp modelId="{24287740-B55F-4900-9926-9C9DCCA78FA0}">
      <dsp:nvSpPr>
        <dsp:cNvPr id="0" name=""/>
        <dsp:cNvSpPr/>
      </dsp:nvSpPr>
      <dsp:spPr>
        <a:xfrm>
          <a:off x="5019768" y="826263"/>
          <a:ext cx="5639274" cy="5639274"/>
        </a:xfrm>
        <a:prstGeom prst="blockArc">
          <a:avLst>
            <a:gd name="adj1" fmla="val 19800000"/>
            <a:gd name="adj2" fmla="val 1800000"/>
            <a:gd name="adj3" fmla="val 4536"/>
          </a:avLst>
        </a:prstGeom>
        <a:solidFill>
          <a:srgbClr val="00AEEF"/>
        </a:solidFill>
        <a:ln>
          <a:noFill/>
        </a:ln>
        <a:effectLst/>
      </dsp:spPr>
      <dsp:style>
        <a:lnRef idx="0">
          <a:scrgbClr r="0" g="0" b="0"/>
        </a:lnRef>
        <a:fillRef idx="1">
          <a:scrgbClr r="0" g="0" b="0"/>
        </a:fillRef>
        <a:effectRef idx="0">
          <a:scrgbClr r="0" g="0" b="0"/>
        </a:effectRef>
        <a:fontRef idx="minor">
          <a:schemeClr val="lt1"/>
        </a:fontRef>
      </dsp:style>
    </dsp:sp>
    <dsp:sp modelId="{C42FFAE7-366D-4A18-B10D-E2A632AF68CF}">
      <dsp:nvSpPr>
        <dsp:cNvPr id="0" name=""/>
        <dsp:cNvSpPr/>
      </dsp:nvSpPr>
      <dsp:spPr>
        <a:xfrm>
          <a:off x="5019768" y="826263"/>
          <a:ext cx="5639274" cy="5639274"/>
        </a:xfrm>
        <a:prstGeom prst="blockArc">
          <a:avLst>
            <a:gd name="adj1" fmla="val 16200000"/>
            <a:gd name="adj2" fmla="val 19800000"/>
            <a:gd name="adj3" fmla="val 4536"/>
          </a:avLst>
        </a:prstGeom>
        <a:solidFill>
          <a:srgbClr val="00AEEF"/>
        </a:solidFill>
        <a:ln>
          <a:noFill/>
        </a:ln>
        <a:effectLst/>
      </dsp:spPr>
      <dsp:style>
        <a:lnRef idx="0">
          <a:scrgbClr r="0" g="0" b="0"/>
        </a:lnRef>
        <a:fillRef idx="1">
          <a:scrgbClr r="0" g="0" b="0"/>
        </a:fillRef>
        <a:effectRef idx="0">
          <a:scrgbClr r="0" g="0" b="0"/>
        </a:effectRef>
        <a:fontRef idx="minor">
          <a:schemeClr val="lt1"/>
        </a:fontRef>
      </dsp:style>
    </dsp:sp>
    <dsp:sp modelId="{5CA84318-2395-4260-8494-FAD24456AD6C}">
      <dsp:nvSpPr>
        <dsp:cNvPr id="0" name=""/>
        <dsp:cNvSpPr/>
      </dsp:nvSpPr>
      <dsp:spPr>
        <a:xfrm>
          <a:off x="6218803" y="1957824"/>
          <a:ext cx="3355068" cy="33453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100000"/>
            </a:lnSpc>
            <a:spcBef>
              <a:spcPct val="0"/>
            </a:spcBef>
            <a:spcAft>
              <a:spcPts val="1200"/>
            </a:spcAft>
            <a:buFont typeface="Symbol" panose="05050102010706020507" pitchFamily="18" charset="2"/>
            <a:buNone/>
          </a:pPr>
          <a:endParaRPr lang="en-US" sz="1700" u="none"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defTabSz="755650">
            <a:lnSpc>
              <a:spcPct val="100000"/>
            </a:lnSpc>
            <a:spcBef>
              <a:spcPct val="0"/>
            </a:spcBef>
            <a:spcAft>
              <a:spcPts val="1200"/>
            </a:spcAft>
            <a:buFont typeface="Symbol" panose="05050102010706020507" pitchFamily="18" charset="2"/>
            <a:buNone/>
          </a:pPr>
          <a:r>
            <a:rPr lang="en-US" sz="1700" u="none"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Strategy on Preventing and Responding            to SEA &amp; SH</a:t>
          </a:r>
        </a:p>
        <a:p>
          <a:pPr marL="0" lvl="0" indent="0" algn="ctr" defTabSz="755650">
            <a:lnSpc>
              <a:spcPct val="100000"/>
            </a:lnSpc>
            <a:spcBef>
              <a:spcPct val="0"/>
            </a:spcBef>
            <a:spcAft>
              <a:spcPts val="1200"/>
            </a:spcAft>
            <a:buFont typeface="Symbol" panose="05050102010706020507" pitchFamily="18" charset="2"/>
            <a:buNone/>
          </a:pPr>
          <a:r>
            <a:rPr lang="en-US" sz="1700" u="none" kern="1200" dirty="0">
              <a:solidFill>
                <a:schemeClr val="bg1"/>
              </a:solidFill>
              <a:effectLst/>
              <a:latin typeface="Arial" panose="020B0604020202020204" pitchFamily="34" charset="0"/>
              <a:cs typeface="Arial" panose="020B0604020202020204" pitchFamily="34" charset="0"/>
            </a:rPr>
            <a:t>PSEA Results Monitoring Framework</a:t>
          </a:r>
        </a:p>
        <a:p>
          <a:pPr marL="0" lvl="0" indent="0" algn="ctr" defTabSz="755650">
            <a:lnSpc>
              <a:spcPct val="100000"/>
            </a:lnSpc>
            <a:spcBef>
              <a:spcPct val="0"/>
            </a:spcBef>
            <a:spcAft>
              <a:spcPts val="1200"/>
            </a:spcAft>
            <a:buFont typeface="Symbol" panose="05050102010706020507" pitchFamily="18" charset="2"/>
            <a:buNone/>
          </a:pPr>
          <a:r>
            <a:rPr lang="en-US" sz="1700" u="none" kern="1200" dirty="0">
              <a:solidFill>
                <a:schemeClr val="bg1"/>
              </a:solidFill>
              <a:effectLst/>
              <a:latin typeface="Arial" panose="020B0604020202020204" pitchFamily="34" charset="0"/>
              <a:cs typeface="Arial" panose="020B0604020202020204" pitchFamily="34" charset="0"/>
            </a:rPr>
            <a:t>Procedure for Managing Risks of SEA in Implementing Partnerships</a:t>
          </a:r>
        </a:p>
        <a:p>
          <a:pPr marL="0" lvl="0" indent="0" algn="ctr" defTabSz="755650">
            <a:lnSpc>
              <a:spcPct val="90000"/>
            </a:lnSpc>
            <a:spcBef>
              <a:spcPct val="0"/>
            </a:spcBef>
            <a:spcAft>
              <a:spcPts val="1200"/>
            </a:spcAft>
            <a:buFont typeface="Symbol" panose="05050102010706020507" pitchFamily="18" charset="2"/>
            <a:buNone/>
          </a:pPr>
          <a:endParaRPr lang="en-US" sz="1700" u="none" kern="1200" dirty="0">
            <a:solidFill>
              <a:schemeClr val="bg1"/>
            </a:solidFill>
          </a:endParaRPr>
        </a:p>
      </dsp:txBody>
      <dsp:txXfrm>
        <a:off x="6710141" y="2447746"/>
        <a:ext cx="2372392" cy="2365555"/>
      </dsp:txXfrm>
    </dsp:sp>
    <dsp:sp modelId="{BB453469-88BB-4E6C-86A6-2ABDADE9CC65}">
      <dsp:nvSpPr>
        <dsp:cNvPr id="0" name=""/>
        <dsp:cNvSpPr/>
      </dsp:nvSpPr>
      <dsp:spPr>
        <a:xfrm>
          <a:off x="6919135" y="1968"/>
          <a:ext cx="1840540" cy="1776498"/>
        </a:xfrm>
        <a:prstGeom prst="ellipse">
          <a:avLst/>
        </a:prstGeom>
        <a:solidFill>
          <a:srgbClr val="00AEE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Core Commitments for Children</a:t>
          </a:r>
        </a:p>
      </dsp:txBody>
      <dsp:txXfrm>
        <a:off x="7188676" y="262130"/>
        <a:ext cx="1301458" cy="1256174"/>
      </dsp:txXfrm>
    </dsp:sp>
    <dsp:sp modelId="{19703366-6B0B-4749-B8CB-3792871978B4}">
      <dsp:nvSpPr>
        <dsp:cNvPr id="0" name=""/>
        <dsp:cNvSpPr/>
      </dsp:nvSpPr>
      <dsp:spPr>
        <a:xfrm>
          <a:off x="9337648" y="1379810"/>
          <a:ext cx="1776498" cy="1776498"/>
        </a:xfrm>
        <a:prstGeom prst="ellipse">
          <a:avLst/>
        </a:prstGeom>
        <a:solidFill>
          <a:srgbClr val="00AEE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Emergency Procedures</a:t>
          </a:r>
        </a:p>
      </dsp:txBody>
      <dsp:txXfrm>
        <a:off x="9597810" y="1639972"/>
        <a:ext cx="1256174" cy="1256174"/>
      </dsp:txXfrm>
    </dsp:sp>
    <dsp:sp modelId="{095FDDFA-3347-4969-81CA-5C7DDFCE56DF}">
      <dsp:nvSpPr>
        <dsp:cNvPr id="0" name=""/>
        <dsp:cNvSpPr/>
      </dsp:nvSpPr>
      <dsp:spPr>
        <a:xfrm>
          <a:off x="9337648" y="4135493"/>
          <a:ext cx="1776498" cy="1776498"/>
        </a:xfrm>
        <a:prstGeom prst="ellipse">
          <a:avLst/>
        </a:prstGeom>
        <a:solidFill>
          <a:srgbClr val="00AEE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Strategic Plan &amp; Results Framework</a:t>
          </a:r>
        </a:p>
      </dsp:txBody>
      <dsp:txXfrm>
        <a:off x="9597810" y="4395655"/>
        <a:ext cx="1256174" cy="1256174"/>
      </dsp:txXfrm>
    </dsp:sp>
    <dsp:sp modelId="{A30C4593-8F35-4EAE-9EDA-764BF88183D0}">
      <dsp:nvSpPr>
        <dsp:cNvPr id="0" name=""/>
        <dsp:cNvSpPr/>
      </dsp:nvSpPr>
      <dsp:spPr>
        <a:xfrm>
          <a:off x="6951156" y="5513335"/>
          <a:ext cx="1776498" cy="1776498"/>
        </a:xfrm>
        <a:prstGeom prst="ellipse">
          <a:avLst/>
        </a:prstGeom>
        <a:solidFill>
          <a:srgbClr val="00AEE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Child Protection Strategic Plan</a:t>
          </a:r>
        </a:p>
      </dsp:txBody>
      <dsp:txXfrm>
        <a:off x="7211318" y="5773497"/>
        <a:ext cx="1256174" cy="1256174"/>
      </dsp:txXfrm>
    </dsp:sp>
    <dsp:sp modelId="{3C693217-0560-4085-8922-2A61E467B321}">
      <dsp:nvSpPr>
        <dsp:cNvPr id="0" name=""/>
        <dsp:cNvSpPr/>
      </dsp:nvSpPr>
      <dsp:spPr>
        <a:xfrm>
          <a:off x="4564664" y="4135493"/>
          <a:ext cx="1776498" cy="1776498"/>
        </a:xfrm>
        <a:prstGeom prst="ellipse">
          <a:avLst/>
        </a:prstGeom>
        <a:solidFill>
          <a:srgbClr val="00AEE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Disability Inclusion Policy &amp; Strategy</a:t>
          </a:r>
        </a:p>
      </dsp:txBody>
      <dsp:txXfrm>
        <a:off x="4824826" y="4395655"/>
        <a:ext cx="1256174" cy="1256174"/>
      </dsp:txXfrm>
    </dsp:sp>
    <dsp:sp modelId="{C4C9F4F6-320C-4DFD-969E-2B2D73BB3FBA}">
      <dsp:nvSpPr>
        <dsp:cNvPr id="0" name=""/>
        <dsp:cNvSpPr/>
      </dsp:nvSpPr>
      <dsp:spPr>
        <a:xfrm>
          <a:off x="4564664" y="1379810"/>
          <a:ext cx="1776498" cy="1776498"/>
        </a:xfrm>
        <a:prstGeom prst="ellipse">
          <a:avLst/>
        </a:prstGeom>
        <a:solidFill>
          <a:srgbClr val="00AEE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Programme Cooperation </a:t>
          </a:r>
          <a:r>
            <a:rPr lang="en-US" sz="1700" b="0" kern="1200" dirty="0"/>
            <a:t>Agreement</a:t>
          </a:r>
        </a:p>
      </dsp:txBody>
      <dsp:txXfrm>
        <a:off x="4824826" y="1639972"/>
        <a:ext cx="1256174" cy="125617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0D63D-2819-4B14-8761-6577C50EEE3D}" type="datetimeFigureOut">
              <a:rPr lang="en-US" smtClean="0"/>
              <a:t>10/12/2022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4FA90-FFF8-4D9A-892B-7E94780BE66B}" type="slidenum">
              <a:rPr lang="en-US" smtClean="0"/>
              <a:t>‹#›</a:t>
            </a:fld>
            <a:endParaRPr lang="en-US" dirty="0"/>
          </a:p>
        </p:txBody>
      </p:sp>
    </p:spTree>
    <p:extLst>
      <p:ext uri="{BB962C8B-B14F-4D97-AF65-F5344CB8AC3E}">
        <p14:creationId xmlns:p14="http://schemas.microsoft.com/office/powerpoint/2010/main" val="229961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4FA90-FFF8-4D9A-892B-7E94780BE66B}" type="slidenum">
              <a:rPr lang="en-US" smtClean="0"/>
              <a:t>10</a:t>
            </a:fld>
            <a:endParaRPr lang="en-US" dirty="0"/>
          </a:p>
        </p:txBody>
      </p:sp>
    </p:spTree>
    <p:extLst>
      <p:ext uri="{BB962C8B-B14F-4D97-AF65-F5344CB8AC3E}">
        <p14:creationId xmlns:p14="http://schemas.microsoft.com/office/powerpoint/2010/main" val="313537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p>
        </p:txBody>
      </p:sp>
      <p:sp>
        <p:nvSpPr>
          <p:cNvPr id="4" name="Slide Number Placeholder 3"/>
          <p:cNvSpPr>
            <a:spLocks noGrp="1"/>
          </p:cNvSpPr>
          <p:nvPr>
            <p:ph type="sldNum" sz="quarter" idx="5"/>
          </p:nvPr>
        </p:nvSpPr>
        <p:spPr/>
        <p:txBody>
          <a:bodyPr/>
          <a:lstStyle/>
          <a:p>
            <a:fld id="{4AC4FA90-FFF8-4D9A-892B-7E94780BE66B}" type="slidenum">
              <a:rPr lang="en-US" smtClean="0"/>
              <a:t>20</a:t>
            </a:fld>
            <a:endParaRPr lang="en-US" dirty="0"/>
          </a:p>
        </p:txBody>
      </p:sp>
    </p:spTree>
    <p:extLst>
      <p:ext uri="{BB962C8B-B14F-4D97-AF65-F5344CB8AC3E}">
        <p14:creationId xmlns:p14="http://schemas.microsoft.com/office/powerpoint/2010/main" val="310726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7.png"/><Relationship Id="rId3" Type="http://schemas.openxmlformats.org/officeDocument/2006/relationships/image" Target="../media/image23.png"/><Relationship Id="rId7" Type="http://schemas.openxmlformats.org/officeDocument/2006/relationships/image" Target="../media/image1.pn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notesSlide" Target="../notesSlides/notesSlide1.xml"/><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0.svg"/><Relationship Id="rId5" Type="http://schemas.openxmlformats.org/officeDocument/2006/relationships/image" Target="../media/image25.png"/><Relationship Id="rId15" Type="http://schemas.openxmlformats.org/officeDocument/2006/relationships/image" Target="../media/image34.svg"/><Relationship Id="rId10" Type="http://schemas.openxmlformats.org/officeDocument/2006/relationships/image" Target="../media/image29.png"/><Relationship Id="rId19" Type="http://schemas.openxmlformats.org/officeDocument/2006/relationships/image" Target="../media/image38.svg"/><Relationship Id="rId4" Type="http://schemas.openxmlformats.org/officeDocument/2006/relationships/image" Target="../media/image24.svg"/><Relationship Id="rId9" Type="http://schemas.openxmlformats.org/officeDocument/2006/relationships/image" Target="../media/image28.sv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3" Type="http://schemas.openxmlformats.org/officeDocument/2006/relationships/image" Target="../media/image57.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1.png"/><Relationship Id="rId16" Type="http://schemas.openxmlformats.org/officeDocument/2006/relationships/image" Target="../media/image68.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3.png"/><Relationship Id="rId5" Type="http://schemas.openxmlformats.org/officeDocument/2006/relationships/image" Target="../media/image19.png"/><Relationship Id="rId15" Type="http://schemas.openxmlformats.org/officeDocument/2006/relationships/image" Target="../media/image67.png"/><Relationship Id="rId10" Type="http://schemas.openxmlformats.org/officeDocument/2006/relationships/image" Target="../media/image62.svg"/><Relationship Id="rId4" Type="http://schemas.openxmlformats.org/officeDocument/2006/relationships/image" Target="../media/image58.svg"/><Relationship Id="rId9" Type="http://schemas.openxmlformats.org/officeDocument/2006/relationships/image" Target="../media/image61.png"/><Relationship Id="rId14" Type="http://schemas.openxmlformats.org/officeDocument/2006/relationships/image" Target="../media/image66.sv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0.sv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0.svg"/><Relationship Id="rId11" Type="http://schemas.openxmlformats.org/officeDocument/2006/relationships/image" Target="../media/image85.sv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svg"/><Relationship Id="rId9" Type="http://schemas.openxmlformats.org/officeDocument/2006/relationships/image" Target="../media/image83.sv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95.svg"/><Relationship Id="rId13" Type="http://schemas.openxmlformats.org/officeDocument/2006/relationships/image" Target="../media/image100.png"/><Relationship Id="rId18" Type="http://schemas.openxmlformats.org/officeDocument/2006/relationships/image" Target="../media/image105.svg"/><Relationship Id="rId26" Type="http://schemas.openxmlformats.org/officeDocument/2006/relationships/image" Target="../media/image113.svg"/><Relationship Id="rId3" Type="http://schemas.openxmlformats.org/officeDocument/2006/relationships/image" Target="../media/image90.png"/><Relationship Id="rId21" Type="http://schemas.openxmlformats.org/officeDocument/2006/relationships/image" Target="../media/image108.png"/><Relationship Id="rId7" Type="http://schemas.openxmlformats.org/officeDocument/2006/relationships/image" Target="../media/image94.png"/><Relationship Id="rId12" Type="http://schemas.openxmlformats.org/officeDocument/2006/relationships/image" Target="../media/image99.svg"/><Relationship Id="rId17" Type="http://schemas.openxmlformats.org/officeDocument/2006/relationships/image" Target="../media/image104.png"/><Relationship Id="rId25" Type="http://schemas.openxmlformats.org/officeDocument/2006/relationships/image" Target="../media/image112.png"/><Relationship Id="rId2" Type="http://schemas.openxmlformats.org/officeDocument/2006/relationships/image" Target="../media/image1.png"/><Relationship Id="rId16" Type="http://schemas.openxmlformats.org/officeDocument/2006/relationships/image" Target="../media/image103.svg"/><Relationship Id="rId20" Type="http://schemas.openxmlformats.org/officeDocument/2006/relationships/image" Target="../media/image107.svg"/><Relationship Id="rId29"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93.svg"/><Relationship Id="rId11" Type="http://schemas.openxmlformats.org/officeDocument/2006/relationships/image" Target="../media/image98.png"/><Relationship Id="rId24" Type="http://schemas.openxmlformats.org/officeDocument/2006/relationships/image" Target="../media/image111.svg"/><Relationship Id="rId5" Type="http://schemas.openxmlformats.org/officeDocument/2006/relationships/image" Target="../media/image92.png"/><Relationship Id="rId15" Type="http://schemas.openxmlformats.org/officeDocument/2006/relationships/image" Target="../media/image102.png"/><Relationship Id="rId23" Type="http://schemas.openxmlformats.org/officeDocument/2006/relationships/image" Target="../media/image110.png"/><Relationship Id="rId28" Type="http://schemas.openxmlformats.org/officeDocument/2006/relationships/image" Target="../media/image115.svg"/><Relationship Id="rId10" Type="http://schemas.openxmlformats.org/officeDocument/2006/relationships/image" Target="../media/image97.svg"/><Relationship Id="rId19" Type="http://schemas.openxmlformats.org/officeDocument/2006/relationships/image" Target="../media/image106.png"/><Relationship Id="rId4" Type="http://schemas.openxmlformats.org/officeDocument/2006/relationships/image" Target="../media/image91.svg"/><Relationship Id="rId9" Type="http://schemas.openxmlformats.org/officeDocument/2006/relationships/image" Target="../media/image96.png"/><Relationship Id="rId14" Type="http://schemas.openxmlformats.org/officeDocument/2006/relationships/image" Target="../media/image101.svg"/><Relationship Id="rId22" Type="http://schemas.openxmlformats.org/officeDocument/2006/relationships/image" Target="../media/image109.svg"/><Relationship Id="rId27" Type="http://schemas.openxmlformats.org/officeDocument/2006/relationships/image" Target="../media/image114.png"/><Relationship Id="rId30" Type="http://schemas.openxmlformats.org/officeDocument/2006/relationships/image" Target="../media/image117.svg"/></Relationships>
</file>

<file path=ppt/slides/_rels/slide39.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42.xml.rels><?xml version="1.0" encoding="UTF-8" standalone="yes"?>
<Relationships xmlns="http://schemas.openxmlformats.org/package/2006/relationships"><Relationship Id="rId3" Type="http://schemas.openxmlformats.org/officeDocument/2006/relationships/hyperlink" Target="https://psea.interagencystandingcommittee.or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unicef.org/auditandinvestigation/report-wrongdoing" TargetMode="External"/><Relationship Id="rId5" Type="http://schemas.openxmlformats.org/officeDocument/2006/relationships/hyperlink" Target="https://www.unicef.org/protection/protecting-children-from-sexual-exploitation-and-abuse" TargetMode="External"/><Relationship Id="rId4" Type="http://schemas.openxmlformats.org/officeDocument/2006/relationships/hyperlink" Target="https://conduct.unmissions.org/"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png"/><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7038" y="5384293"/>
            <a:ext cx="9539745" cy="265671"/>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3811223" y="0"/>
            <a:ext cx="4476777" cy="2170819"/>
          </a:xfrm>
          <a:prstGeom prst="rect">
            <a:avLst/>
          </a:prstGeom>
        </p:spPr>
      </p:pic>
      <p:pic>
        <p:nvPicPr>
          <p:cNvPr id="8" name="Picture 8"/>
          <p:cNvPicPr>
            <a:picLocks noChangeAspect="1"/>
          </p:cNvPicPr>
          <p:nvPr/>
        </p:nvPicPr>
        <p:blipFill>
          <a:blip r:embed="rId3"/>
          <a:srcRect/>
          <a:stretch>
            <a:fillRect/>
          </a:stretch>
        </p:blipFill>
        <p:spPr>
          <a:xfrm>
            <a:off x="7270401" y="9559500"/>
            <a:ext cx="3152802" cy="664955"/>
          </a:xfrm>
          <a:prstGeom prst="rect">
            <a:avLst/>
          </a:prstGeom>
        </p:spPr>
      </p:pic>
      <p:grpSp>
        <p:nvGrpSpPr>
          <p:cNvPr id="9" name="Group 9"/>
          <p:cNvGrpSpPr>
            <a:grpSpLocks noChangeAspect="1"/>
          </p:cNvGrpSpPr>
          <p:nvPr/>
        </p:nvGrpSpPr>
        <p:grpSpPr>
          <a:xfrm>
            <a:off x="10880643" y="2628257"/>
            <a:ext cx="6666491" cy="6666465"/>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0035" r="-69387"/>
              </a:stretch>
            </a:blipFill>
          </p:spPr>
        </p:sp>
      </p:grpSp>
      <p:sp>
        <p:nvSpPr>
          <p:cNvPr id="11" name="TextBox 11"/>
          <p:cNvSpPr txBox="1"/>
          <p:nvPr/>
        </p:nvSpPr>
        <p:spPr>
          <a:xfrm>
            <a:off x="843827" y="553929"/>
            <a:ext cx="11487192" cy="3689408"/>
          </a:xfrm>
          <a:prstGeom prst="rect">
            <a:avLst/>
          </a:prstGeom>
        </p:spPr>
        <p:txBody>
          <a:bodyPr wrap="square" lIns="0" tIns="0" rIns="0" bIns="0" rtlCol="0" anchor="t">
            <a:spAutoFit/>
          </a:bodyPr>
          <a:lstStyle/>
          <a:p>
            <a:pPr>
              <a:lnSpc>
                <a:spcPts val="9872"/>
              </a:lnSpc>
            </a:pPr>
            <a:r>
              <a:rPr lang="en-US" sz="6600" dirty="0">
                <a:solidFill>
                  <a:srgbClr val="000000"/>
                </a:solidFill>
                <a:latin typeface="Oswald"/>
              </a:rPr>
              <a:t>Workshop </a:t>
            </a:r>
            <a:r>
              <a:rPr lang="en-US" sz="6600" dirty="0">
                <a:solidFill>
                  <a:srgbClr val="000000"/>
                </a:solidFill>
                <a:latin typeface="Oswald" panose="00000500000000000000" pitchFamily="2" charset="0"/>
              </a:rPr>
              <a:t>6: </a:t>
            </a:r>
            <a:r>
              <a:rPr lang="en-GB" sz="6600" i="0" dirty="0">
                <a:solidFill>
                  <a:srgbClr val="2B2B2B"/>
                </a:solidFill>
                <a:effectLst/>
                <a:latin typeface="Oswald" panose="00000500000000000000" pitchFamily="2" charset="0"/>
              </a:rPr>
              <a:t>UNICEF’s safeguarding policies and procedures to redefine organisations</a:t>
            </a:r>
            <a:endParaRPr lang="en-US" sz="6600" dirty="0">
              <a:solidFill>
                <a:srgbClr val="000000"/>
              </a:solidFill>
              <a:latin typeface="Oswald" panose="00000500000000000000" pitchFamily="2" charset="0"/>
            </a:endParaRP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558424" y="2170819"/>
            <a:ext cx="7302805" cy="7209861"/>
          </a:xfrm>
          <a:prstGeom prst="rect">
            <a:avLst/>
          </a:prstGeom>
        </p:spPr>
      </p:pic>
      <p:sp>
        <p:nvSpPr>
          <p:cNvPr id="14" name="TextBox 14"/>
          <p:cNvSpPr txBox="1"/>
          <p:nvPr/>
        </p:nvSpPr>
        <p:spPr>
          <a:xfrm>
            <a:off x="891160" y="4626606"/>
            <a:ext cx="7975695" cy="172354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0" dirty="0"/>
              <a:t>Lucy M Richardson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Child Protection Specialist – Disability Inclusion,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t>Programme Division, HQ, UNICEF.</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15" name="TextBox 14">
            <a:extLst>
              <a:ext uri="{FF2B5EF4-FFF2-40B4-BE49-F238E27FC236}">
                <a16:creationId xmlns:a16="http://schemas.microsoft.com/office/drawing/2014/main" id="{B5022F7D-BB5E-1533-B523-8A8A4B3A7F71}"/>
              </a:ext>
            </a:extLst>
          </p:cNvPr>
          <p:cNvSpPr txBox="1"/>
          <p:nvPr/>
        </p:nvSpPr>
        <p:spPr>
          <a:xfrm>
            <a:off x="132834" y="9547824"/>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pic>
        <p:nvPicPr>
          <p:cNvPr id="17" name="Picture 16">
            <a:extLst>
              <a:ext uri="{FF2B5EF4-FFF2-40B4-BE49-F238E27FC236}">
                <a16:creationId xmlns:a16="http://schemas.microsoft.com/office/drawing/2014/main" id="{D7622C9E-A649-E0C6-843A-EBF3A114B217}"/>
              </a:ext>
            </a:extLst>
          </p:cNvPr>
          <p:cNvPicPr>
            <a:picLocks noChangeAspect="1"/>
          </p:cNvPicPr>
          <p:nvPr/>
        </p:nvPicPr>
        <p:blipFill>
          <a:blip r:embed="rId7"/>
          <a:stretch>
            <a:fillRect/>
          </a:stretch>
        </p:blipFill>
        <p:spPr>
          <a:xfrm>
            <a:off x="587890" y="6777541"/>
            <a:ext cx="2853600" cy="285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Man and woman with solid fill">
            <a:extLst>
              <a:ext uri="{FF2B5EF4-FFF2-40B4-BE49-F238E27FC236}">
                <a16:creationId xmlns:a16="http://schemas.microsoft.com/office/drawing/2014/main" id="{AC910B4C-253A-F33F-2C51-23D8EB419E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8467" y="5823396"/>
            <a:ext cx="1679166" cy="1679166"/>
          </a:xfrm>
          <a:prstGeom prst="rect">
            <a:avLst/>
          </a:prstGeom>
        </p:spPr>
      </p:pic>
      <p:pic>
        <p:nvPicPr>
          <p:cNvPr id="25" name="Graphic 24" descr="Man with kid with solid fill">
            <a:extLst>
              <a:ext uri="{FF2B5EF4-FFF2-40B4-BE49-F238E27FC236}">
                <a16:creationId xmlns:a16="http://schemas.microsoft.com/office/drawing/2014/main" id="{BE4BFCC7-C59C-2998-6EA9-D61A8B80DF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29800" y="2419672"/>
            <a:ext cx="1474013" cy="1474013"/>
          </a:xfrm>
          <a:prstGeom prst="rect">
            <a:avLst/>
          </a:prstGeom>
        </p:spPr>
      </p:pic>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7"/>
          <a:srcRect l="8845" t="17520" r="7328" b="19856"/>
          <a:stretch>
            <a:fillRect/>
          </a:stretch>
        </p:blipFill>
        <p:spPr>
          <a:xfrm>
            <a:off x="14726034" y="0"/>
            <a:ext cx="3561966" cy="1727221"/>
          </a:xfrm>
          <a:prstGeom prst="rect">
            <a:avLst/>
          </a:prstGeom>
        </p:spPr>
      </p:pic>
      <p:sp>
        <p:nvSpPr>
          <p:cNvPr id="11" name="TextBox 11"/>
          <p:cNvSpPr txBox="1"/>
          <p:nvPr/>
        </p:nvSpPr>
        <p:spPr>
          <a:xfrm>
            <a:off x="1219200" y="723900"/>
            <a:ext cx="15087600"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IASC 6 Core Principles for PSEA </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txBody>
            <a:bodyPr/>
            <a:lstStyle/>
            <a:p>
              <a:endParaRPr lang="en-US" dirty="0"/>
            </a:p>
          </p:txBody>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grpSp>
        <p:nvGrpSpPr>
          <p:cNvPr id="9" name="Group 8">
            <a:extLst>
              <a:ext uri="{FF2B5EF4-FFF2-40B4-BE49-F238E27FC236}">
                <a16:creationId xmlns:a16="http://schemas.microsoft.com/office/drawing/2014/main" id="{6E27EDEB-0C90-FEDE-9583-2B10D55DA9A3}"/>
              </a:ext>
            </a:extLst>
          </p:cNvPr>
          <p:cNvGrpSpPr/>
          <p:nvPr/>
        </p:nvGrpSpPr>
        <p:grpSpPr>
          <a:xfrm>
            <a:off x="1090315" y="2611580"/>
            <a:ext cx="16628423" cy="2911113"/>
            <a:chOff x="630687" y="1204225"/>
            <a:chExt cx="15839566" cy="2287859"/>
          </a:xfrm>
        </p:grpSpPr>
        <p:sp>
          <p:nvSpPr>
            <p:cNvPr id="10" name="TextBox 46">
              <a:extLst>
                <a:ext uri="{FF2B5EF4-FFF2-40B4-BE49-F238E27FC236}">
                  <a16:creationId xmlns:a16="http://schemas.microsoft.com/office/drawing/2014/main" id="{AB440579-40D7-B593-C6E6-2B35600E31D0}"/>
                </a:ext>
              </a:extLst>
            </p:cNvPr>
            <p:cNvSpPr txBox="1"/>
            <p:nvPr/>
          </p:nvSpPr>
          <p:spPr>
            <a:xfrm>
              <a:off x="630687" y="1876583"/>
              <a:ext cx="4207759" cy="1419306"/>
            </a:xfrm>
            <a:prstGeom prst="rect">
              <a:avLst/>
            </a:prstGeom>
            <a:noFill/>
          </p:spPr>
          <p:txBody>
            <a:bodyPr wrap="square" lIns="121917" tIns="60958" rIns="121917" bIns="60958" rtlCol="0" anchor="ctr" anchorCtr="0">
              <a:noAutofit/>
            </a:bodyPr>
            <a:lstStyle/>
            <a:p>
              <a:pPr lvl="0">
                <a:buClrTx/>
                <a:defRPr/>
              </a:pPr>
              <a:r>
                <a:rPr lang="en-US" sz="2000" dirty="0">
                  <a:latin typeface="Arial" panose="020B0604020202020204" pitchFamily="34" charset="0"/>
                  <a:ea typeface="Open Sans" panose="020B0606030504020204" pitchFamily="34" charset="0"/>
                  <a:cs typeface="Arial" panose="020B0604020202020204" pitchFamily="34" charset="0"/>
                </a:rPr>
                <a:t>SEA by workers constitute acts of gross misconduct and are grounds for termination of employment.</a:t>
              </a:r>
              <a:endParaRPr lang="fr-FR" sz="2000" b="1" dirty="0">
                <a:latin typeface="Arial" panose="020B0604020202020204" pitchFamily="34" charset="0"/>
                <a:ea typeface="Open Sans" panose="020B0606030504020204" pitchFamily="34" charset="0"/>
                <a:cs typeface="Arial" panose="020B0604020202020204" pitchFamily="34" charset="0"/>
              </a:endParaRPr>
            </a:p>
          </p:txBody>
        </p:sp>
        <p:sp>
          <p:nvSpPr>
            <p:cNvPr id="12" name="TextBox 46">
              <a:extLst>
                <a:ext uri="{FF2B5EF4-FFF2-40B4-BE49-F238E27FC236}">
                  <a16:creationId xmlns:a16="http://schemas.microsoft.com/office/drawing/2014/main" id="{C3F534A4-5C51-7E06-C062-55BA62BF9544}"/>
                </a:ext>
              </a:extLst>
            </p:cNvPr>
            <p:cNvSpPr txBox="1"/>
            <p:nvPr/>
          </p:nvSpPr>
          <p:spPr>
            <a:xfrm>
              <a:off x="5597070" y="2116127"/>
              <a:ext cx="4955370" cy="1008000"/>
            </a:xfrm>
            <a:prstGeom prst="rect">
              <a:avLst/>
            </a:prstGeom>
            <a:noFill/>
          </p:spPr>
          <p:txBody>
            <a:bodyPr wrap="square" lIns="121917" tIns="60958" rIns="121917" bIns="60958" rtlCol="0" anchor="ctr" anchorCtr="0">
              <a:noAutofit/>
            </a:bodyPr>
            <a:lstStyle/>
            <a:p>
              <a:pPr lvl="0">
                <a:buClrTx/>
                <a:defRPr/>
              </a:pPr>
              <a:r>
                <a:rPr lang="en-US" sz="2000" dirty="0">
                  <a:latin typeface="Arial" panose="020B0604020202020204" pitchFamily="34" charset="0"/>
                  <a:ea typeface="Open Sans" panose="020B0606030504020204" pitchFamily="34" charset="0"/>
                  <a:cs typeface="Arial" panose="020B0604020202020204" pitchFamily="34" charset="0"/>
                </a:rPr>
                <a:t>Sexual activity with children (persons under the age of 18) is prohibited regardless of the age of majority or age of consent locally. </a:t>
              </a:r>
              <a:endParaRPr lang="en-CA" sz="2000" dirty="0">
                <a:latin typeface="Arial" panose="020B0604020202020204" pitchFamily="34" charset="0"/>
                <a:ea typeface="Open Sans" panose="020B0606030504020204" pitchFamily="34" charset="0"/>
                <a:cs typeface="Arial" panose="020B0604020202020204" pitchFamily="34" charset="0"/>
              </a:endParaRPr>
            </a:p>
          </p:txBody>
        </p:sp>
        <p:sp>
          <p:nvSpPr>
            <p:cNvPr id="13" name="TextBox 5">
              <a:extLst>
                <a:ext uri="{FF2B5EF4-FFF2-40B4-BE49-F238E27FC236}">
                  <a16:creationId xmlns:a16="http://schemas.microsoft.com/office/drawing/2014/main" id="{F9F01ACE-CF66-F091-2377-A424445F2BD7}"/>
                </a:ext>
              </a:extLst>
            </p:cNvPr>
            <p:cNvSpPr txBox="1"/>
            <p:nvPr/>
          </p:nvSpPr>
          <p:spPr>
            <a:xfrm>
              <a:off x="5681789" y="1204225"/>
              <a:ext cx="3273779" cy="891855"/>
            </a:xfrm>
            <a:prstGeom prst="rect">
              <a:avLst/>
            </a:prstGeom>
            <a:noFill/>
          </p:spPr>
          <p:txBody>
            <a:bodyPr wrap="square" lIns="0" tIns="0" rIns="0" bIns="71998" rtlCol="0" anchor="ctr" anchorCtr="0">
              <a:noAutofit/>
            </a:bodyPr>
            <a:lstStyle/>
            <a:p>
              <a:pPr lvl="0">
                <a:buClrTx/>
                <a:defRPr/>
              </a:pPr>
              <a:r>
                <a:rPr lang="fr-FR" sz="2400" b="1" dirty="0">
                  <a:solidFill>
                    <a:srgbClr val="00AEEF"/>
                  </a:solidFill>
                  <a:latin typeface="Arial" panose="020B0604020202020204" pitchFamily="34" charset="0"/>
                  <a:ea typeface="Open Sans" panose="020B0606030504020204" pitchFamily="34" charset="0"/>
                  <a:cs typeface="Arial" panose="020B0604020202020204" pitchFamily="34" charset="0"/>
                </a:rPr>
                <a:t>2. NO SEXUAL ACTIVITY </a:t>
              </a:r>
            </a:p>
            <a:p>
              <a:pPr lvl="0">
                <a:buClrTx/>
                <a:defRPr/>
              </a:pPr>
              <a:r>
                <a:rPr lang="fr-FR" sz="2400" b="1" dirty="0">
                  <a:solidFill>
                    <a:srgbClr val="00AEEF"/>
                  </a:solidFill>
                  <a:latin typeface="Arial" panose="020B0604020202020204" pitchFamily="34" charset="0"/>
                  <a:ea typeface="Open Sans" panose="020B0606030504020204" pitchFamily="34" charset="0"/>
                  <a:cs typeface="Arial" panose="020B0604020202020204" pitchFamily="34" charset="0"/>
                </a:rPr>
                <a:t>WITH CHILDREN</a:t>
              </a:r>
            </a:p>
          </p:txBody>
        </p:sp>
        <p:sp>
          <p:nvSpPr>
            <p:cNvPr id="15" name="TextBox 46">
              <a:extLst>
                <a:ext uri="{FF2B5EF4-FFF2-40B4-BE49-F238E27FC236}">
                  <a16:creationId xmlns:a16="http://schemas.microsoft.com/office/drawing/2014/main" id="{5D2F2E9C-33EA-84D9-9A85-CCC60687CA84}"/>
                </a:ext>
              </a:extLst>
            </p:cNvPr>
            <p:cNvSpPr txBox="1"/>
            <p:nvPr/>
          </p:nvSpPr>
          <p:spPr>
            <a:xfrm>
              <a:off x="11624346" y="2295785"/>
              <a:ext cx="4845907" cy="1196299"/>
            </a:xfrm>
            <a:prstGeom prst="rect">
              <a:avLst/>
            </a:prstGeom>
            <a:noFill/>
          </p:spPr>
          <p:txBody>
            <a:bodyPr wrap="square" lIns="121917" tIns="60958" rIns="121917" bIns="60958" rtlCol="0" anchor="ctr" anchorCtr="0">
              <a:noAutofit/>
            </a:bodyPr>
            <a:lstStyle/>
            <a:p>
              <a:pPr>
                <a:defRPr/>
              </a:pPr>
              <a:r>
                <a:rPr lang="en-US" sz="2000" dirty="0">
                  <a:latin typeface="Arial" panose="020B0604020202020204" pitchFamily="34" charset="0"/>
                  <a:ea typeface="Open Sans" panose="020B0606030504020204" pitchFamily="34" charset="0"/>
                  <a:cs typeface="Arial" panose="020B0604020202020204" pitchFamily="34" charset="0"/>
                </a:rPr>
                <a:t>Exchange of money, employment, goods, or services for sex, is prohibited. This includes hiring prostitutes</a:t>
              </a:r>
              <a:r>
                <a:rPr lang="fr-FR" sz="2000" dirty="0">
                  <a:latin typeface="Arial" panose="020B0604020202020204" pitchFamily="34" charset="0"/>
                  <a:ea typeface="Open Sans" panose="020B0606030504020204" pitchFamily="34" charset="0"/>
                  <a:cs typeface="Arial" panose="020B0604020202020204" pitchFamily="34" charset="0"/>
                </a:rPr>
                <a:t>.</a:t>
              </a:r>
            </a:p>
            <a:p>
              <a:pPr lvl="0">
                <a:buClrTx/>
                <a:defRPr/>
              </a:pPr>
              <a:endParaRPr lang="en-US" sz="2000" b="1" dirty="0">
                <a:solidFill>
                  <a:sysClr val="windowText" lastClr="000000"/>
                </a:solidFill>
                <a:latin typeface="Arial" panose="020B0604020202020204" pitchFamily="34" charset="0"/>
                <a:ea typeface="Open Sans" panose="020B0606030504020204" pitchFamily="34" charset="0"/>
                <a:cs typeface="Arial" panose="020B0604020202020204" pitchFamily="34" charset="0"/>
              </a:endParaRPr>
            </a:p>
            <a:p>
              <a:pPr lvl="0">
                <a:buClrTx/>
                <a:defRPr/>
              </a:pPr>
              <a:endParaRPr lang="en-CA" sz="2000" b="1" dirty="0">
                <a:solidFill>
                  <a:sysClr val="windowText" lastClr="000000"/>
                </a:solidFill>
                <a:latin typeface="Arial" panose="020B0604020202020204" pitchFamily="34" charset="0"/>
                <a:ea typeface="Open Sans" panose="020B0606030504020204" pitchFamily="34" charset="0"/>
                <a:cs typeface="Arial" panose="020B0604020202020204" pitchFamily="34" charset="0"/>
              </a:endParaRPr>
            </a:p>
          </p:txBody>
        </p:sp>
        <p:sp>
          <p:nvSpPr>
            <p:cNvPr id="16" name="TextBox 5">
              <a:extLst>
                <a:ext uri="{FF2B5EF4-FFF2-40B4-BE49-F238E27FC236}">
                  <a16:creationId xmlns:a16="http://schemas.microsoft.com/office/drawing/2014/main" id="{78F9A6A9-DB1E-A9B2-A892-ACB69C4070F3}"/>
                </a:ext>
              </a:extLst>
            </p:cNvPr>
            <p:cNvSpPr txBox="1"/>
            <p:nvPr/>
          </p:nvSpPr>
          <p:spPr>
            <a:xfrm>
              <a:off x="11737918" y="1248968"/>
              <a:ext cx="3572362" cy="901593"/>
            </a:xfrm>
            <a:prstGeom prst="rect">
              <a:avLst/>
            </a:prstGeom>
            <a:noFill/>
          </p:spPr>
          <p:txBody>
            <a:bodyPr wrap="square" lIns="0" tIns="0" rIns="0" bIns="71998" rtlCol="0" anchor="ctr" anchorCtr="0">
              <a:noAutofit/>
            </a:bodyPr>
            <a:lstStyle/>
            <a:p>
              <a:pPr lvl="0">
                <a:buClrTx/>
                <a:defRPr/>
              </a:pPr>
              <a:r>
                <a:rPr lang="fr-FR" sz="2400" b="1" dirty="0">
                  <a:solidFill>
                    <a:srgbClr val="00AEEF"/>
                  </a:solidFill>
                  <a:latin typeface="Arial" panose="020B0604020202020204" pitchFamily="34" charset="0"/>
                  <a:ea typeface="Open Sans" panose="020B0606030504020204" pitchFamily="34" charset="0"/>
                  <a:cs typeface="Arial" panose="020B0604020202020204" pitchFamily="34" charset="0"/>
                </a:rPr>
                <a:t>3. DO NOT HIRE </a:t>
              </a:r>
            </a:p>
            <a:p>
              <a:pPr lvl="0">
                <a:buClrTx/>
                <a:defRPr/>
              </a:pPr>
              <a:r>
                <a:rPr lang="fr-FR" sz="2400" b="1" dirty="0">
                  <a:solidFill>
                    <a:srgbClr val="00AEEF"/>
                  </a:solidFill>
                  <a:latin typeface="Arial" panose="020B0604020202020204" pitchFamily="34" charset="0"/>
                  <a:ea typeface="Open Sans" panose="020B0606030504020204" pitchFamily="34" charset="0"/>
                  <a:cs typeface="Arial" panose="020B0604020202020204" pitchFamily="34" charset="0"/>
                </a:rPr>
                <a:t>OR BRIBE</a:t>
              </a:r>
            </a:p>
            <a:p>
              <a:pPr lvl="0">
                <a:buClrTx/>
                <a:defRPr/>
              </a:pPr>
              <a:r>
                <a:rPr lang="fr-FR" sz="2400" b="1" dirty="0">
                  <a:solidFill>
                    <a:srgbClr val="00AEEF"/>
                  </a:solidFill>
                  <a:latin typeface="Arial" panose="020B0604020202020204" pitchFamily="34" charset="0"/>
                  <a:ea typeface="Open Sans" panose="020B0606030504020204" pitchFamily="34" charset="0"/>
                  <a:cs typeface="Arial" panose="020B0604020202020204" pitchFamily="34" charset="0"/>
                </a:rPr>
                <a:t>ANYONE FOR SEX</a:t>
              </a:r>
            </a:p>
          </p:txBody>
        </p:sp>
      </p:grpSp>
      <p:pic>
        <p:nvPicPr>
          <p:cNvPr id="17" name="Graphic 16" descr="Handcuffs with solid fill">
            <a:extLst>
              <a:ext uri="{FF2B5EF4-FFF2-40B4-BE49-F238E27FC236}">
                <a16:creationId xmlns:a16="http://schemas.microsoft.com/office/drawing/2014/main" id="{0BA06AE0-C0CF-AA68-3F52-C743D6CA22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55187" y="2197608"/>
            <a:ext cx="1702613" cy="1702613"/>
          </a:xfrm>
          <a:prstGeom prst="rect">
            <a:avLst/>
          </a:prstGeom>
        </p:spPr>
      </p:pic>
      <p:sp>
        <p:nvSpPr>
          <p:cNvPr id="18" name="TextBox 5">
            <a:extLst>
              <a:ext uri="{FF2B5EF4-FFF2-40B4-BE49-F238E27FC236}">
                <a16:creationId xmlns:a16="http://schemas.microsoft.com/office/drawing/2014/main" id="{1C61189C-A9AC-5FF7-C198-35E6DE326A15}"/>
              </a:ext>
            </a:extLst>
          </p:cNvPr>
          <p:cNvSpPr txBox="1"/>
          <p:nvPr/>
        </p:nvSpPr>
        <p:spPr>
          <a:xfrm>
            <a:off x="1086304" y="2542589"/>
            <a:ext cx="3207864" cy="901592"/>
          </a:xfrm>
          <a:prstGeom prst="rect">
            <a:avLst/>
          </a:prstGeom>
          <a:noFill/>
        </p:spPr>
        <p:txBody>
          <a:bodyPr wrap="square" lIns="0" tIns="0" rIns="0" bIns="71998" rtlCol="0" anchor="ctr" anchorCtr="0">
            <a:noAutofit/>
          </a:bodyPr>
          <a:lstStyle/>
          <a:p>
            <a:pPr lvl="0">
              <a:buClrTx/>
              <a:defRPr/>
            </a:pPr>
            <a:r>
              <a:rPr lang="fr-FR" sz="2400" b="1" dirty="0">
                <a:solidFill>
                  <a:srgbClr val="00AEEF"/>
                </a:solidFill>
                <a:latin typeface="Arial" panose="020B0604020202020204" pitchFamily="34" charset="0"/>
                <a:ea typeface="Open Sans" panose="020B0606030504020204" pitchFamily="34" charset="0"/>
                <a:cs typeface="Arial" panose="020B0604020202020204" pitchFamily="34" charset="0"/>
              </a:rPr>
              <a:t>1. NO SECOND CHANCE</a:t>
            </a:r>
          </a:p>
        </p:txBody>
      </p:sp>
      <p:pic>
        <p:nvPicPr>
          <p:cNvPr id="19" name="Graphic 18" descr="Close outline">
            <a:extLst>
              <a:ext uri="{FF2B5EF4-FFF2-40B4-BE49-F238E27FC236}">
                <a16:creationId xmlns:a16="http://schemas.microsoft.com/office/drawing/2014/main" id="{3B4F4BBA-2A00-F28F-BDC9-832207E27A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06000" y="2538318"/>
            <a:ext cx="1361903" cy="1361903"/>
          </a:xfrm>
          <a:prstGeom prst="rect">
            <a:avLst/>
          </a:prstGeom>
        </p:spPr>
      </p:pic>
      <p:pic>
        <p:nvPicPr>
          <p:cNvPr id="21" name="Graphic 20" descr="Money with solid fill">
            <a:extLst>
              <a:ext uri="{FF2B5EF4-FFF2-40B4-BE49-F238E27FC236}">
                <a16:creationId xmlns:a16="http://schemas.microsoft.com/office/drawing/2014/main" id="{D973269C-14C2-DD05-7568-B7C1F40F8CD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606625" y="2572366"/>
            <a:ext cx="1090681" cy="1090681"/>
          </a:xfrm>
          <a:prstGeom prst="rect">
            <a:avLst/>
          </a:prstGeom>
        </p:spPr>
      </p:pic>
      <p:pic>
        <p:nvPicPr>
          <p:cNvPr id="22" name="Graphic 21" descr="Dollar with solid fill">
            <a:extLst>
              <a:ext uri="{FF2B5EF4-FFF2-40B4-BE49-F238E27FC236}">
                <a16:creationId xmlns:a16="http://schemas.microsoft.com/office/drawing/2014/main" id="{E182EDA9-3D1F-719B-26FC-F9BDA31EE57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768839" y="2651294"/>
            <a:ext cx="1011753" cy="1011753"/>
          </a:xfrm>
          <a:prstGeom prst="rect">
            <a:avLst/>
          </a:prstGeom>
        </p:spPr>
      </p:pic>
      <p:pic>
        <p:nvPicPr>
          <p:cNvPr id="24" name="Graphic 23" descr="Close outline">
            <a:extLst>
              <a:ext uri="{FF2B5EF4-FFF2-40B4-BE49-F238E27FC236}">
                <a16:creationId xmlns:a16="http://schemas.microsoft.com/office/drawing/2014/main" id="{EAAF3546-CD06-C83A-758F-DC232AE78F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935497" y="2561861"/>
            <a:ext cx="1361903" cy="1361903"/>
          </a:xfrm>
          <a:prstGeom prst="rect">
            <a:avLst/>
          </a:prstGeom>
        </p:spPr>
      </p:pic>
      <p:pic>
        <p:nvPicPr>
          <p:cNvPr id="26" name="Graphic 25" descr="Home1 with solid fill">
            <a:extLst>
              <a:ext uri="{FF2B5EF4-FFF2-40B4-BE49-F238E27FC236}">
                <a16:creationId xmlns:a16="http://schemas.microsoft.com/office/drawing/2014/main" id="{4334FEFB-059D-DA8C-2BC4-B85B450787E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935497" y="5500476"/>
            <a:ext cx="1727899" cy="1727899"/>
          </a:xfrm>
          <a:prstGeom prst="rect">
            <a:avLst/>
          </a:prstGeom>
        </p:spPr>
      </p:pic>
      <p:pic>
        <p:nvPicPr>
          <p:cNvPr id="27" name="Graphic 26" descr="Speaker phone with solid fill">
            <a:extLst>
              <a:ext uri="{FF2B5EF4-FFF2-40B4-BE49-F238E27FC236}">
                <a16:creationId xmlns:a16="http://schemas.microsoft.com/office/drawing/2014/main" id="{B884003D-9AAB-DCFA-BCEC-782878EC32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37662" y="5756798"/>
            <a:ext cx="1487538" cy="1487538"/>
          </a:xfrm>
          <a:prstGeom prst="rect">
            <a:avLst/>
          </a:prstGeom>
        </p:spPr>
      </p:pic>
      <p:pic>
        <p:nvPicPr>
          <p:cNvPr id="28" name="Graphic 27" descr="Close outline">
            <a:extLst>
              <a:ext uri="{FF2B5EF4-FFF2-40B4-BE49-F238E27FC236}">
                <a16:creationId xmlns:a16="http://schemas.microsoft.com/office/drawing/2014/main" id="{D6953528-8863-A4B8-2C86-6D968BA2D31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84527" y="5940077"/>
            <a:ext cx="1361903" cy="1361903"/>
          </a:xfrm>
          <a:prstGeom prst="rect">
            <a:avLst/>
          </a:prstGeom>
        </p:spPr>
      </p:pic>
      <p:grpSp>
        <p:nvGrpSpPr>
          <p:cNvPr id="30" name="Group 29">
            <a:extLst>
              <a:ext uri="{FF2B5EF4-FFF2-40B4-BE49-F238E27FC236}">
                <a16:creationId xmlns:a16="http://schemas.microsoft.com/office/drawing/2014/main" id="{1CCA9A19-A37B-BDE4-39AD-2A3B1ED542DC}"/>
              </a:ext>
            </a:extLst>
          </p:cNvPr>
          <p:cNvGrpSpPr/>
          <p:nvPr/>
        </p:nvGrpSpPr>
        <p:grpSpPr>
          <a:xfrm>
            <a:off x="914400" y="6042433"/>
            <a:ext cx="16399041" cy="2911067"/>
            <a:chOff x="361261" y="3095447"/>
            <a:chExt cx="11598127" cy="2911067"/>
          </a:xfrm>
        </p:grpSpPr>
        <p:sp>
          <p:nvSpPr>
            <p:cNvPr id="31" name="TextBox 46">
              <a:extLst>
                <a:ext uri="{FF2B5EF4-FFF2-40B4-BE49-F238E27FC236}">
                  <a16:creationId xmlns:a16="http://schemas.microsoft.com/office/drawing/2014/main" id="{B81337CD-BA38-075B-1380-412781253A3E}"/>
                </a:ext>
              </a:extLst>
            </p:cNvPr>
            <p:cNvSpPr txBox="1"/>
            <p:nvPr/>
          </p:nvSpPr>
          <p:spPr>
            <a:xfrm>
              <a:off x="8503252" y="4333269"/>
              <a:ext cx="3456136" cy="1008000"/>
            </a:xfrm>
            <a:prstGeom prst="rect">
              <a:avLst/>
            </a:prstGeom>
            <a:noFill/>
          </p:spPr>
          <p:txBody>
            <a:bodyPr wrap="square" lIns="121917" tIns="60958" rIns="121917" bIns="60958" rtlCol="0" anchor="ctr" anchorCtr="0">
              <a:noAutofit/>
            </a:bodyPr>
            <a:lstStyle/>
            <a:p>
              <a:pPr lvl="0">
                <a:buClrTx/>
                <a:defRPr/>
              </a:pPr>
              <a:r>
                <a:rPr lang="en-US" sz="2000" dirty="0">
                  <a:latin typeface="Arial" panose="020B0604020202020204" pitchFamily="34" charset="0"/>
                  <a:ea typeface="Open Sans" panose="020B0606030504020204" pitchFamily="34" charset="0"/>
                  <a:cs typeface="Arial" panose="020B0604020202020204" pitchFamily="34" charset="0"/>
                </a:rPr>
                <a:t>Workers are obliged to create and maintain an environment which prevents SEA</a:t>
              </a:r>
              <a:endParaRPr lang="en-CA" sz="2000" b="1" dirty="0">
                <a:solidFill>
                  <a:sysClr val="windowText" lastClr="000000"/>
                </a:solidFill>
                <a:latin typeface="Arial" panose="020B0604020202020204" pitchFamily="34" charset="0"/>
                <a:ea typeface="Open Sans" panose="020B0606030504020204" pitchFamily="34" charset="0"/>
                <a:cs typeface="Arial" panose="020B0604020202020204" pitchFamily="34" charset="0"/>
              </a:endParaRPr>
            </a:p>
          </p:txBody>
        </p:sp>
        <p:sp>
          <p:nvSpPr>
            <p:cNvPr id="32" name="TextBox 46">
              <a:extLst>
                <a:ext uri="{FF2B5EF4-FFF2-40B4-BE49-F238E27FC236}">
                  <a16:creationId xmlns:a16="http://schemas.microsoft.com/office/drawing/2014/main" id="{51232B3F-C83F-6799-755C-6809085F9EAC}"/>
                </a:ext>
              </a:extLst>
            </p:cNvPr>
            <p:cNvSpPr txBox="1"/>
            <p:nvPr/>
          </p:nvSpPr>
          <p:spPr>
            <a:xfrm>
              <a:off x="361261" y="4923237"/>
              <a:ext cx="3162944" cy="1008000"/>
            </a:xfrm>
            <a:prstGeom prst="rect">
              <a:avLst/>
            </a:prstGeom>
            <a:noFill/>
          </p:spPr>
          <p:txBody>
            <a:bodyPr wrap="square" lIns="121917" tIns="60958" rIns="121917" bIns="60958" rtlCol="0" anchor="ctr" anchorCtr="0">
              <a:noAutofit/>
            </a:bodyPr>
            <a:lstStyle/>
            <a:p>
              <a:pPr lvl="0">
                <a:buClrTx/>
                <a:defRPr/>
              </a:pPr>
              <a:r>
                <a:rPr lang="en-US" sz="2000" dirty="0">
                  <a:latin typeface="Arial" panose="020B0604020202020204" pitchFamily="34" charset="0"/>
                  <a:ea typeface="Open Sans" panose="020B0606030504020204" pitchFamily="34" charset="0"/>
                  <a:cs typeface="Arial" panose="020B0604020202020204" pitchFamily="34" charset="0"/>
                </a:rPr>
                <a:t>Any sexual relationship with beneficiaries that involves improper use of position is prohibited. </a:t>
              </a:r>
              <a:endParaRPr lang="en-CA" sz="2000" b="1" dirty="0">
                <a:solidFill>
                  <a:sysClr val="windowText" lastClr="000000"/>
                </a:solidFill>
                <a:latin typeface="Arial" panose="020B0604020202020204" pitchFamily="34" charset="0"/>
                <a:ea typeface="Open Sans" panose="020B0606030504020204" pitchFamily="34" charset="0"/>
                <a:cs typeface="Arial" panose="020B0604020202020204" pitchFamily="34" charset="0"/>
              </a:endParaRPr>
            </a:p>
          </p:txBody>
        </p:sp>
        <p:sp>
          <p:nvSpPr>
            <p:cNvPr id="33" name="TextBox 46">
              <a:extLst>
                <a:ext uri="{FF2B5EF4-FFF2-40B4-BE49-F238E27FC236}">
                  <a16:creationId xmlns:a16="http://schemas.microsoft.com/office/drawing/2014/main" id="{DC5C2C3D-90D7-C798-C200-908C0D5E1C1D}"/>
                </a:ext>
              </a:extLst>
            </p:cNvPr>
            <p:cNvSpPr txBox="1"/>
            <p:nvPr/>
          </p:nvSpPr>
          <p:spPr>
            <a:xfrm>
              <a:off x="4128567" y="4235620"/>
              <a:ext cx="3672141" cy="1770894"/>
            </a:xfrm>
            <a:prstGeom prst="rect">
              <a:avLst/>
            </a:prstGeom>
            <a:noFill/>
          </p:spPr>
          <p:txBody>
            <a:bodyPr wrap="square" lIns="121917" tIns="60958" rIns="121917" bIns="60958" rtlCol="0" anchor="ctr" anchorCtr="0">
              <a:noAutofit/>
            </a:bodyPr>
            <a:lstStyle/>
            <a:p>
              <a:pPr lvl="0">
                <a:buClrTx/>
                <a:defRPr/>
              </a:pPr>
              <a:r>
                <a:rPr lang="en-US" sz="2000" dirty="0">
                  <a:latin typeface="Arial" panose="020B0604020202020204" pitchFamily="34" charset="0"/>
                  <a:ea typeface="Open Sans" panose="020B0606030504020204" pitchFamily="34" charset="0"/>
                  <a:cs typeface="Arial" panose="020B0604020202020204" pitchFamily="34" charset="0"/>
                </a:rPr>
                <a:t>Workers are obligated to report any concern of SEA by a fellow worker, whether in the same agency or not, he or she must report such concerns via established agency reporting mechanisms</a:t>
              </a:r>
              <a:endParaRPr lang="en-CA" sz="2000" b="1" dirty="0">
                <a:solidFill>
                  <a:sysClr val="windowText" lastClr="000000"/>
                </a:solidFill>
                <a:latin typeface="Arial" panose="020B0604020202020204" pitchFamily="34" charset="0"/>
                <a:ea typeface="Open Sans" panose="020B0606030504020204" pitchFamily="34" charset="0"/>
                <a:cs typeface="Arial" panose="020B0604020202020204" pitchFamily="34" charset="0"/>
              </a:endParaRPr>
            </a:p>
          </p:txBody>
        </p:sp>
        <p:sp>
          <p:nvSpPr>
            <p:cNvPr id="34" name="TextBox 5">
              <a:extLst>
                <a:ext uri="{FF2B5EF4-FFF2-40B4-BE49-F238E27FC236}">
                  <a16:creationId xmlns:a16="http://schemas.microsoft.com/office/drawing/2014/main" id="{BF2B2CED-7365-8CDD-EDF6-B45A410980E8}"/>
                </a:ext>
              </a:extLst>
            </p:cNvPr>
            <p:cNvSpPr txBox="1"/>
            <p:nvPr/>
          </p:nvSpPr>
          <p:spPr>
            <a:xfrm>
              <a:off x="482839" y="3590653"/>
              <a:ext cx="2132938" cy="1127853"/>
            </a:xfrm>
            <a:prstGeom prst="rect">
              <a:avLst/>
            </a:prstGeom>
            <a:noFill/>
          </p:spPr>
          <p:txBody>
            <a:bodyPr wrap="square" lIns="0" tIns="0" rIns="0" bIns="71998" rtlCol="0" anchor="b" anchorCtr="0">
              <a:noAutofit/>
            </a:bodyPr>
            <a:lstStyle/>
            <a:p>
              <a:pPr lvl="0">
                <a:spcBef>
                  <a:spcPts val="600"/>
                </a:spcBef>
                <a:buClrTx/>
                <a:defRPr/>
              </a:pPr>
              <a:r>
                <a:rPr lang="fr-FR" sz="2400" b="1" dirty="0">
                  <a:solidFill>
                    <a:srgbClr val="00AEEF"/>
                  </a:solidFill>
                  <a:latin typeface="Arial" panose="020B0604020202020204" pitchFamily="34" charset="0"/>
                  <a:ea typeface="Open Sans" panose="020B0606030504020204" pitchFamily="34" charset="0"/>
                  <a:cs typeface="Arial" panose="020B0604020202020204" pitchFamily="34" charset="0"/>
                </a:rPr>
                <a:t>4. NO SEXUAL RELATIONSHIPS WITH BENEFICIARIES</a:t>
              </a:r>
            </a:p>
          </p:txBody>
        </p:sp>
        <p:sp>
          <p:nvSpPr>
            <p:cNvPr id="35" name="TextBox 5">
              <a:extLst>
                <a:ext uri="{FF2B5EF4-FFF2-40B4-BE49-F238E27FC236}">
                  <a16:creationId xmlns:a16="http://schemas.microsoft.com/office/drawing/2014/main" id="{1D2B03E4-31E9-B073-DB4F-1AD578C0CFCE}"/>
                </a:ext>
              </a:extLst>
            </p:cNvPr>
            <p:cNvSpPr txBox="1"/>
            <p:nvPr/>
          </p:nvSpPr>
          <p:spPr>
            <a:xfrm>
              <a:off x="4209175" y="3095447"/>
              <a:ext cx="2672756" cy="1127853"/>
            </a:xfrm>
            <a:prstGeom prst="rect">
              <a:avLst/>
            </a:prstGeom>
            <a:noFill/>
          </p:spPr>
          <p:txBody>
            <a:bodyPr wrap="square" lIns="0" tIns="0" rIns="0" bIns="71998" rtlCol="0" anchor="ctr" anchorCtr="0">
              <a:noAutofit/>
            </a:bodyPr>
            <a:lstStyle/>
            <a:p>
              <a:pPr lvl="0">
                <a:buClrTx/>
                <a:defRPr/>
              </a:pPr>
              <a:r>
                <a:rPr lang="fr-FR" sz="2400" b="1" dirty="0">
                  <a:solidFill>
                    <a:srgbClr val="00AEEF"/>
                  </a:solidFill>
                  <a:latin typeface="Arial" panose="020B0604020202020204" pitchFamily="34" charset="0"/>
                  <a:ea typeface="Open Sans" panose="020B0606030504020204" pitchFamily="34" charset="0"/>
                  <a:cs typeface="Arial" panose="020B0604020202020204" pitchFamily="34" charset="0"/>
                </a:rPr>
                <a:t>5. ALWAYS </a:t>
              </a:r>
            </a:p>
            <a:p>
              <a:pPr lvl="0">
                <a:buClrTx/>
                <a:defRPr/>
              </a:pPr>
              <a:r>
                <a:rPr lang="fr-FR" sz="2400" b="1" dirty="0">
                  <a:solidFill>
                    <a:srgbClr val="00AEEF"/>
                  </a:solidFill>
                  <a:latin typeface="Arial" panose="020B0604020202020204" pitchFamily="34" charset="0"/>
                  <a:ea typeface="Open Sans" panose="020B0606030504020204" pitchFamily="34" charset="0"/>
                  <a:cs typeface="Arial" panose="020B0604020202020204" pitchFamily="34" charset="0"/>
                </a:rPr>
                <a:t>REPORT SEA</a:t>
              </a:r>
            </a:p>
          </p:txBody>
        </p:sp>
        <p:sp>
          <p:nvSpPr>
            <p:cNvPr id="36" name="TextBox 5">
              <a:extLst>
                <a:ext uri="{FF2B5EF4-FFF2-40B4-BE49-F238E27FC236}">
                  <a16:creationId xmlns:a16="http://schemas.microsoft.com/office/drawing/2014/main" id="{D42DDC06-5BFE-7D98-9DB0-01B079FC331C}"/>
                </a:ext>
              </a:extLst>
            </p:cNvPr>
            <p:cNvSpPr txBox="1"/>
            <p:nvPr/>
          </p:nvSpPr>
          <p:spPr>
            <a:xfrm>
              <a:off x="8560810" y="3117701"/>
              <a:ext cx="2306168" cy="1105361"/>
            </a:xfrm>
            <a:prstGeom prst="rect">
              <a:avLst/>
            </a:prstGeom>
            <a:noFill/>
          </p:spPr>
          <p:txBody>
            <a:bodyPr wrap="square" lIns="0" tIns="0" rIns="0" bIns="71998" rtlCol="0" anchor="ctr" anchorCtr="0">
              <a:noAutofit/>
            </a:bodyPr>
            <a:lstStyle/>
            <a:p>
              <a:pPr lvl="0">
                <a:buClrTx/>
                <a:defRPr/>
              </a:pPr>
              <a:r>
                <a:rPr lang="fr-FR" sz="2400" b="1" dirty="0">
                  <a:solidFill>
                    <a:srgbClr val="00AEEF"/>
                  </a:solidFill>
                  <a:latin typeface="Arial" panose="020B0604020202020204" pitchFamily="34" charset="0"/>
                  <a:ea typeface="Open Sans" panose="020B0606030504020204" pitchFamily="34" charset="0"/>
                  <a:cs typeface="Arial" panose="020B0604020202020204" pitchFamily="34" charset="0"/>
                </a:rPr>
                <a:t>6. DISCOURAGE SEA AROUND YOU</a:t>
              </a:r>
            </a:p>
          </p:txBody>
        </p:sp>
      </p:grpSp>
    </p:spTree>
    <p:extLst>
      <p:ext uri="{BB962C8B-B14F-4D97-AF65-F5344CB8AC3E}">
        <p14:creationId xmlns:p14="http://schemas.microsoft.com/office/powerpoint/2010/main" val="150919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626920"/>
            <a:ext cx="15087600"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Zero Tolerance Approach</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pic>
        <p:nvPicPr>
          <p:cNvPr id="9" name="Google Shape;422;p1" descr="Text&#10;&#10;Description automatically generated with medium confidence">
            <a:extLst>
              <a:ext uri="{FF2B5EF4-FFF2-40B4-BE49-F238E27FC236}">
                <a16:creationId xmlns:a16="http://schemas.microsoft.com/office/drawing/2014/main" id="{85421932-65CF-A16B-7101-3B1C8E59D41F}"/>
              </a:ext>
            </a:extLst>
          </p:cNvPr>
          <p:cNvPicPr preferRelativeResize="0"/>
          <p:nvPr/>
        </p:nvPicPr>
        <p:blipFill rotWithShape="1">
          <a:blip r:embed="rId3">
            <a:alphaModFix/>
          </a:blip>
          <a:srcRect/>
          <a:stretch/>
        </p:blipFill>
        <p:spPr>
          <a:xfrm>
            <a:off x="7658100" y="2857500"/>
            <a:ext cx="9563100" cy="5791056"/>
          </a:xfrm>
          <a:prstGeom prst="rect">
            <a:avLst/>
          </a:prstGeom>
          <a:noFill/>
          <a:ln>
            <a:noFill/>
          </a:ln>
        </p:spPr>
      </p:pic>
      <p:pic>
        <p:nvPicPr>
          <p:cNvPr id="12" name="Picture 11">
            <a:extLst>
              <a:ext uri="{FF2B5EF4-FFF2-40B4-BE49-F238E27FC236}">
                <a16:creationId xmlns:a16="http://schemas.microsoft.com/office/drawing/2014/main" id="{1E705ACD-364A-0691-CB98-05E6E4212BEC}"/>
              </a:ext>
            </a:extLst>
          </p:cNvPr>
          <p:cNvPicPr>
            <a:picLocks noChangeAspect="1"/>
          </p:cNvPicPr>
          <p:nvPr/>
        </p:nvPicPr>
        <p:blipFill rotWithShape="1">
          <a:blip r:embed="rId4"/>
          <a:srcRect l="48333" t="22885" r="26250" b="12325"/>
          <a:stretch/>
        </p:blipFill>
        <p:spPr>
          <a:xfrm>
            <a:off x="1828800" y="2288510"/>
            <a:ext cx="4648200" cy="6664990"/>
          </a:xfrm>
          <a:prstGeom prst="rect">
            <a:avLst/>
          </a:prstGeom>
        </p:spPr>
      </p:pic>
    </p:spTree>
    <p:extLst>
      <p:ext uri="{BB962C8B-B14F-4D97-AF65-F5344CB8AC3E}">
        <p14:creationId xmlns:p14="http://schemas.microsoft.com/office/powerpoint/2010/main" val="268587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930442" y="551115"/>
            <a:ext cx="15087600"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Roles and responsibilities of UN personnel</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10" name="Google Shape;878;p58">
            <a:extLst>
              <a:ext uri="{FF2B5EF4-FFF2-40B4-BE49-F238E27FC236}">
                <a16:creationId xmlns:a16="http://schemas.microsoft.com/office/drawing/2014/main" id="{8AFBE120-6739-158F-1F8F-D8E87850C81A}"/>
              </a:ext>
            </a:extLst>
          </p:cNvPr>
          <p:cNvSpPr/>
          <p:nvPr/>
        </p:nvSpPr>
        <p:spPr>
          <a:xfrm>
            <a:off x="1006642" y="6525003"/>
            <a:ext cx="5195778" cy="2657097"/>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50000"/>
              </a:lnSpc>
              <a:spcBef>
                <a:spcPts val="0"/>
              </a:spcBef>
              <a:spcAft>
                <a:spcPts val="400"/>
              </a:spcAft>
              <a:buClr>
                <a:srgbClr val="000000"/>
              </a:buClr>
              <a:buSzPts val="1500"/>
              <a:tabLst/>
              <a:defRPr/>
            </a:pP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Oversee </a:t>
            </a: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SEA prevention and response.</a:t>
            </a:r>
            <a:endParaRPr kumimoji="0"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50000"/>
              </a:lnSpc>
              <a:spcBef>
                <a:spcPts val="0"/>
              </a:spcBef>
              <a:spcAft>
                <a:spcPts val="400"/>
              </a:spcAft>
              <a:buClr>
                <a:srgbClr val="000000"/>
              </a:buClr>
              <a:buSzPts val="1500"/>
              <a:tabLst/>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Review &amp; update PSEA </a:t>
            </a: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policies/guidance.</a:t>
            </a:r>
            <a:endParaRPr kumimoji="0" sz="2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50000"/>
              </a:lnSpc>
              <a:spcBef>
                <a:spcPts val="0"/>
              </a:spcBef>
              <a:spcAft>
                <a:spcPts val="400"/>
              </a:spcAft>
              <a:buClr>
                <a:srgbClr val="000000"/>
              </a:buClr>
              <a:buSzPts val="1500"/>
              <a:tabLst/>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Ensure </a:t>
            </a: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resources</a:t>
            </a: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 for PSEA.</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50000"/>
              </a:lnSpc>
              <a:spcBef>
                <a:spcPts val="0"/>
              </a:spcBef>
              <a:spcAft>
                <a:spcPts val="400"/>
              </a:spcAft>
              <a:buClr>
                <a:srgbClr val="000000"/>
              </a:buClr>
              <a:buSzPts val="1500"/>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Oversee </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investigations</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 of SEA.</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50000"/>
              </a:lnSpc>
              <a:spcBef>
                <a:spcPts val="0"/>
              </a:spcBef>
              <a:spcAft>
                <a:spcPts val="400"/>
              </a:spcAft>
              <a:buClr>
                <a:srgbClr val="000000"/>
              </a:buClr>
              <a:buSzPts val="1500"/>
              <a:tabLst/>
              <a:defRPr/>
            </a:pP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Coordinate</a:t>
            </a: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 with other actors on PSEA.</a:t>
            </a:r>
            <a:endParaRPr kumimoji="0"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2" name="Google Shape;887;p58">
            <a:extLst>
              <a:ext uri="{FF2B5EF4-FFF2-40B4-BE49-F238E27FC236}">
                <a16:creationId xmlns:a16="http://schemas.microsoft.com/office/drawing/2014/main" id="{4E7747DE-9A87-06FB-0813-D7D408334017}"/>
              </a:ext>
            </a:extLst>
          </p:cNvPr>
          <p:cNvSpPr/>
          <p:nvPr/>
        </p:nvSpPr>
        <p:spPr>
          <a:xfrm>
            <a:off x="11963400" y="5144685"/>
            <a:ext cx="5195778" cy="4494615"/>
          </a:xfrm>
          <a:prstGeom prst="rect">
            <a:avLst/>
          </a:prstGeom>
          <a:noFill/>
          <a:ln w="22225" cap="flat" cmpd="sng">
            <a:solidFill>
              <a:srgbClr val="00AEE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Calibri"/>
              <a:buNone/>
              <a:tabLst/>
              <a:defRPr/>
            </a:pP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3" name="Google Shape;890;p58">
            <a:extLst>
              <a:ext uri="{FF2B5EF4-FFF2-40B4-BE49-F238E27FC236}">
                <a16:creationId xmlns:a16="http://schemas.microsoft.com/office/drawing/2014/main" id="{A32BA58A-49D5-7AA7-D009-61FC10A1710B}"/>
              </a:ext>
            </a:extLst>
          </p:cNvPr>
          <p:cNvSpPr/>
          <p:nvPr/>
        </p:nvSpPr>
        <p:spPr>
          <a:xfrm>
            <a:off x="3232070" y="1845126"/>
            <a:ext cx="11493964" cy="3158646"/>
          </a:xfrm>
          <a:prstGeom prst="rect">
            <a:avLst/>
          </a:prstGeom>
          <a:noFill/>
          <a:ln w="22225" cap="flat" cmpd="sng">
            <a:solidFill>
              <a:srgbClr val="00AEE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Calibri"/>
              <a:buNone/>
              <a:tabLst/>
              <a:defRPr/>
            </a:pP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5" name="Google Shape;891;p58">
            <a:extLst>
              <a:ext uri="{FF2B5EF4-FFF2-40B4-BE49-F238E27FC236}">
                <a16:creationId xmlns:a16="http://schemas.microsoft.com/office/drawing/2014/main" id="{BE8DCE3A-6366-A46D-AB6C-1C765325BD23}"/>
              </a:ext>
            </a:extLst>
          </p:cNvPr>
          <p:cNvSpPr txBox="1"/>
          <p:nvPr/>
        </p:nvSpPr>
        <p:spPr>
          <a:xfrm>
            <a:off x="7480771" y="5546318"/>
            <a:ext cx="3774503" cy="511582"/>
          </a:xfrm>
          <a:prstGeom prst="rect">
            <a:avLst/>
          </a:prstGeom>
          <a:noFill/>
          <a:ln>
            <a:noFill/>
          </a:ln>
        </p:spPr>
        <p:txBody>
          <a:bodyPr spcFirstLastPara="1" wrap="square" lIns="91425" tIns="45700" rIns="91425" bIns="45700" anchor="ctr" anchorCtr="1">
            <a:noAutofit/>
          </a:bodyPr>
          <a:lstStyle/>
          <a:p>
            <a:pPr marL="0" marR="0" lvl="0" indent="0" algn="ctr" defTabSz="914400" rtl="0" eaLnBrk="1" fontAlgn="auto" latinLnBrk="0" hangingPunct="1">
              <a:lnSpc>
                <a:spcPct val="90000"/>
              </a:lnSpc>
              <a:spcBef>
                <a:spcPts val="0"/>
              </a:spcBef>
              <a:spcAft>
                <a:spcPts val="0"/>
              </a:spcAft>
              <a:buClr>
                <a:srgbClr val="5B9BD5"/>
              </a:buClr>
              <a:buSzPts val="1867"/>
              <a:buFont typeface="Arial"/>
              <a:buNone/>
              <a:tabLst/>
              <a:defRPr/>
            </a:pPr>
            <a:r>
              <a:rPr kumimoji="0" lang="en-GB" sz="2400" b="1" i="0" u="none" strike="noStrike" kern="0" cap="none" spc="0" normalizeH="0" baseline="0" noProof="0" dirty="0">
                <a:ln>
                  <a:noFill/>
                </a:ln>
                <a:solidFill>
                  <a:srgbClr val="00AEEF"/>
                </a:solidFill>
                <a:effectLst/>
                <a:uLnTx/>
                <a:uFillTx/>
                <a:latin typeface="Arial" panose="020B0604020202020204" pitchFamily="34" charset="0"/>
                <a:ea typeface="Open Sans"/>
                <a:cs typeface="Arial" panose="020B0604020202020204" pitchFamily="34" charset="0"/>
                <a:sym typeface="Open Sans"/>
              </a:rPr>
              <a:t>PSEA FOCAL POINT  </a:t>
            </a:r>
            <a:endParaRPr kumimoji="0" sz="2400" b="0" i="0" u="none" strike="noStrike" kern="0" cap="none" spc="0" normalizeH="0" baseline="0" noProof="0" dirty="0">
              <a:ln>
                <a:noFill/>
              </a:ln>
              <a:solidFill>
                <a:srgbClr val="00AEEF"/>
              </a:solidFill>
              <a:effectLst/>
              <a:uLnTx/>
              <a:uFillTx/>
              <a:latin typeface="Arial" panose="020B0604020202020204" pitchFamily="34" charset="0"/>
              <a:cs typeface="Arial" panose="020B0604020202020204" pitchFamily="34" charset="0"/>
            </a:endParaRPr>
          </a:p>
        </p:txBody>
      </p:sp>
      <p:sp>
        <p:nvSpPr>
          <p:cNvPr id="16" name="Google Shape;893;p58">
            <a:extLst>
              <a:ext uri="{FF2B5EF4-FFF2-40B4-BE49-F238E27FC236}">
                <a16:creationId xmlns:a16="http://schemas.microsoft.com/office/drawing/2014/main" id="{D5EC4E07-1ED1-2E17-59F3-CC2629626404}"/>
              </a:ext>
            </a:extLst>
          </p:cNvPr>
          <p:cNvSpPr txBox="1"/>
          <p:nvPr/>
        </p:nvSpPr>
        <p:spPr>
          <a:xfrm>
            <a:off x="4859670" y="2837736"/>
            <a:ext cx="2905757" cy="941423"/>
          </a:xfrm>
          <a:prstGeom prst="rect">
            <a:avLst/>
          </a:prstGeom>
          <a:noFill/>
          <a:ln>
            <a:noFill/>
          </a:ln>
        </p:spPr>
        <p:txBody>
          <a:bodyPr spcFirstLastPara="1" wrap="square" lIns="91425" tIns="45700" rIns="91425" bIns="45700" anchor="ctr" anchorCtr="1">
            <a:noAutofit/>
          </a:bodyPr>
          <a:lstStyle/>
          <a:p>
            <a:pPr marL="0" marR="0" lvl="0" indent="0" algn="ctr" defTabSz="914400" rtl="0" eaLnBrk="1" fontAlgn="auto" latinLnBrk="0" hangingPunct="1">
              <a:lnSpc>
                <a:spcPct val="90000"/>
              </a:lnSpc>
              <a:spcBef>
                <a:spcPts val="0"/>
              </a:spcBef>
              <a:spcAft>
                <a:spcPts val="0"/>
              </a:spcAft>
              <a:buClr>
                <a:srgbClr val="5B9BD5"/>
              </a:buClr>
              <a:buSzPts val="1867"/>
              <a:buFont typeface="Arial"/>
              <a:buNone/>
              <a:tabLst/>
              <a:defRPr/>
            </a:pPr>
            <a:r>
              <a:rPr kumimoji="0" lang="en-GB" sz="2800" b="1" i="0" u="none" strike="noStrike" kern="0" cap="none" spc="0" normalizeH="0" baseline="0" noProof="0" dirty="0">
                <a:ln>
                  <a:noFill/>
                </a:ln>
                <a:solidFill>
                  <a:srgbClr val="00AEEF"/>
                </a:solidFill>
                <a:effectLst/>
                <a:uLnTx/>
                <a:uFillTx/>
                <a:latin typeface="Arial" panose="020B0604020202020204" pitchFamily="34" charset="0"/>
                <a:ea typeface="Open Sans"/>
                <a:cs typeface="Arial" panose="020B0604020202020204" pitchFamily="34" charset="0"/>
                <a:sym typeface="Open Sans"/>
              </a:rPr>
              <a:t>ALL</a:t>
            </a:r>
            <a:r>
              <a:rPr kumimoji="0" lang="en-GB" sz="2400" b="1" i="0" u="none" strike="noStrike" kern="0" cap="none" spc="0" normalizeH="0" baseline="0" noProof="0" dirty="0">
                <a:ln>
                  <a:noFill/>
                </a:ln>
                <a:solidFill>
                  <a:srgbClr val="00AEEF"/>
                </a:solidFill>
                <a:effectLst/>
                <a:uLnTx/>
                <a:uFillTx/>
                <a:latin typeface="Arial" panose="020B0604020202020204" pitchFamily="34" charset="0"/>
                <a:ea typeface="Open Sans"/>
                <a:cs typeface="Arial" panose="020B0604020202020204" pitchFamily="34" charset="0"/>
                <a:sym typeface="Open Sans"/>
              </a:rPr>
              <a:t> </a:t>
            </a:r>
          </a:p>
          <a:p>
            <a:pPr marL="0" marR="0" lvl="0" indent="0" algn="ctr" defTabSz="914400" rtl="0" eaLnBrk="1" fontAlgn="auto" latinLnBrk="0" hangingPunct="1">
              <a:lnSpc>
                <a:spcPct val="90000"/>
              </a:lnSpc>
              <a:spcBef>
                <a:spcPts val="0"/>
              </a:spcBef>
              <a:spcAft>
                <a:spcPts val="0"/>
              </a:spcAft>
              <a:buClr>
                <a:srgbClr val="5B9BD5"/>
              </a:buClr>
              <a:buSzPts val="1867"/>
              <a:buFont typeface="Arial"/>
              <a:buNone/>
              <a:tabLst/>
              <a:defRPr/>
            </a:pPr>
            <a:r>
              <a:rPr kumimoji="0" lang="en-GB" sz="2800" b="1" i="0" u="none" strike="noStrike" kern="0" cap="none" spc="0" normalizeH="0" baseline="0" noProof="0" dirty="0">
                <a:ln>
                  <a:noFill/>
                </a:ln>
                <a:solidFill>
                  <a:srgbClr val="00AEEF"/>
                </a:solidFill>
                <a:effectLst/>
                <a:uLnTx/>
                <a:uFillTx/>
                <a:latin typeface="Arial" panose="020B0604020202020204" pitchFamily="34" charset="0"/>
                <a:ea typeface="Open Sans"/>
                <a:cs typeface="Arial" panose="020B0604020202020204" pitchFamily="34" charset="0"/>
                <a:sym typeface="Open Sans"/>
              </a:rPr>
              <a:t>PERSONNEL</a:t>
            </a:r>
            <a:r>
              <a:rPr kumimoji="0" lang="en-GB" sz="2400" b="1" i="0" u="none" strike="noStrike" kern="0" cap="none" spc="0" normalizeH="0" baseline="0" noProof="0" dirty="0">
                <a:ln>
                  <a:noFill/>
                </a:ln>
                <a:solidFill>
                  <a:srgbClr val="00AEEF"/>
                </a:solidFill>
                <a:effectLst/>
                <a:uLnTx/>
                <a:uFillTx/>
                <a:latin typeface="Arial" panose="020B0604020202020204" pitchFamily="34" charset="0"/>
                <a:ea typeface="Open Sans"/>
                <a:cs typeface="Arial" panose="020B0604020202020204" pitchFamily="34" charset="0"/>
                <a:sym typeface="Open Sans"/>
              </a:rPr>
              <a:t>  </a:t>
            </a:r>
            <a:endParaRPr kumimoji="0" sz="2400" b="0" i="0" u="none" strike="noStrike" kern="0" cap="none" spc="0" normalizeH="0" baseline="0" noProof="0" dirty="0">
              <a:ln>
                <a:noFill/>
              </a:ln>
              <a:solidFill>
                <a:srgbClr val="00AEEF"/>
              </a:solidFill>
              <a:effectLst/>
              <a:uLnTx/>
              <a:uFillTx/>
              <a:latin typeface="Arial" panose="020B0604020202020204" pitchFamily="34" charset="0"/>
              <a:cs typeface="Arial" panose="020B0604020202020204" pitchFamily="34" charset="0"/>
            </a:endParaRPr>
          </a:p>
        </p:txBody>
      </p:sp>
      <p:sp>
        <p:nvSpPr>
          <p:cNvPr id="17" name="Google Shape;894;p58">
            <a:extLst>
              <a:ext uri="{FF2B5EF4-FFF2-40B4-BE49-F238E27FC236}">
                <a16:creationId xmlns:a16="http://schemas.microsoft.com/office/drawing/2014/main" id="{F488392E-B168-43C6-8236-A1DB4357C683}"/>
              </a:ext>
            </a:extLst>
          </p:cNvPr>
          <p:cNvSpPr/>
          <p:nvPr/>
        </p:nvSpPr>
        <p:spPr>
          <a:xfrm>
            <a:off x="6817777" y="6316842"/>
            <a:ext cx="4782891" cy="3170058"/>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50000"/>
              </a:lnSpc>
              <a:spcBef>
                <a:spcPts val="0"/>
              </a:spcBef>
              <a:spcAft>
                <a:spcPts val="400"/>
              </a:spcAft>
              <a:buClr>
                <a:srgbClr val="000000"/>
              </a:buClr>
              <a:buSzPts val="1500"/>
              <a:tabLst/>
              <a:defRPr/>
            </a:pP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Support</a:t>
            </a: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 to management on PSEA. </a:t>
            </a:r>
          </a:p>
          <a:p>
            <a:pPr marR="0" lvl="0" algn="l" defTabSz="914400" rtl="0" eaLnBrk="1" fontAlgn="auto" latinLnBrk="0" hangingPunct="1">
              <a:lnSpc>
                <a:spcPct val="150000"/>
              </a:lnSpc>
              <a:spcBef>
                <a:spcPts val="0"/>
              </a:spcBef>
              <a:spcAft>
                <a:spcPts val="400"/>
              </a:spcAft>
              <a:buClr>
                <a:srgbClr val="000000"/>
              </a:buClr>
              <a:buSzPts val="1500"/>
              <a:tabLst/>
              <a:defRPr/>
            </a:pPr>
            <a:r>
              <a:rPr lang="en-GB" sz="2000" dirty="0">
                <a:latin typeface="Arial" panose="020B0604020202020204" pitchFamily="34" charset="0"/>
                <a:ea typeface="Open Sans"/>
                <a:cs typeface="Arial" panose="020B0604020202020204" pitchFamily="34" charset="0"/>
              </a:rPr>
              <a:t>Support Country Office </a:t>
            </a:r>
            <a:r>
              <a:rPr lang="en-GB" sz="2000" b="1" dirty="0">
                <a:latin typeface="Arial" panose="020B0604020202020204" pitchFamily="34" charset="0"/>
                <a:ea typeface="Open Sans"/>
                <a:cs typeface="Arial" panose="020B0604020202020204" pitchFamily="34" charset="0"/>
              </a:rPr>
              <a:t>action plan.</a:t>
            </a:r>
            <a:endParaRPr sz="2000" b="1" dirty="0">
              <a:latin typeface="Arial" panose="020B0604020202020204" pitchFamily="34" charset="0"/>
              <a:ea typeface="Open Sans"/>
              <a:cs typeface="Arial" panose="020B0604020202020204" pitchFamily="34" charset="0"/>
            </a:endParaRPr>
          </a:p>
          <a:p>
            <a:pPr marR="0" lvl="0" algn="l" defTabSz="914400" rtl="0" eaLnBrk="1" fontAlgn="auto" latinLnBrk="0" hangingPunct="1">
              <a:lnSpc>
                <a:spcPct val="150000"/>
              </a:lnSpc>
              <a:spcBef>
                <a:spcPts val="0"/>
              </a:spcBef>
              <a:spcAft>
                <a:spcPts val="400"/>
              </a:spcAft>
              <a:buClr>
                <a:srgbClr val="000000"/>
              </a:buClr>
              <a:buSzPts val="1500"/>
              <a:tabLst/>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Coordinate </a:t>
            </a: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responses</a:t>
            </a: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 to allegations.</a:t>
            </a:r>
            <a:endParaRPr kumimoji="0" sz="2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50000"/>
              </a:lnSpc>
              <a:spcBef>
                <a:spcPts val="0"/>
              </a:spcBef>
              <a:spcAft>
                <a:spcPts val="400"/>
              </a:spcAft>
              <a:buClr>
                <a:srgbClr val="000000"/>
              </a:buClr>
              <a:buSzPts val="1500"/>
              <a:tabLst/>
              <a:defRPr/>
            </a:pP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Conduct training, </a:t>
            </a: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awareness-raising. </a:t>
            </a:r>
          </a:p>
          <a:p>
            <a:pPr marR="0" lvl="0" algn="l" defTabSz="914400" rtl="0" eaLnBrk="1" fontAlgn="auto" latinLnBrk="0" hangingPunct="1">
              <a:lnSpc>
                <a:spcPct val="150000"/>
              </a:lnSpc>
              <a:spcBef>
                <a:spcPts val="0"/>
              </a:spcBef>
              <a:spcAft>
                <a:spcPts val="400"/>
              </a:spcAft>
              <a:buClr>
                <a:srgbClr val="000000"/>
              </a:buClr>
              <a:buSzPts val="1500"/>
              <a:tabLst/>
              <a:defRPr/>
            </a:pP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Coordinate</a:t>
            </a: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 with other actors on PSEA.</a:t>
            </a:r>
          </a:p>
          <a:p>
            <a:pPr marR="0" lvl="0" algn="l" defTabSz="914400" rtl="0" eaLnBrk="1" fontAlgn="auto" latinLnBrk="0" hangingPunct="1">
              <a:lnSpc>
                <a:spcPct val="150000"/>
              </a:lnSpc>
              <a:spcBef>
                <a:spcPts val="0"/>
              </a:spcBef>
              <a:spcAft>
                <a:spcPts val="400"/>
              </a:spcAft>
              <a:buClr>
                <a:srgbClr val="000000"/>
              </a:buClr>
              <a:buSzPts val="1500"/>
              <a:tabLst/>
              <a:defRPr/>
            </a:pPr>
            <a:r>
              <a:rPr lang="en-GB" sz="2000" kern="0" dirty="0">
                <a:solidFill>
                  <a:srgbClr val="000000"/>
                </a:solidFill>
                <a:latin typeface="Arial" panose="020B0604020202020204" pitchFamily="34" charset="0"/>
                <a:ea typeface="Open Sans"/>
                <a:cs typeface="Arial" panose="020B0604020202020204" pitchFamily="34" charset="0"/>
                <a:sym typeface="Open Sans"/>
              </a:rPr>
              <a:t>Support </a:t>
            </a: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inter-agency </a:t>
            </a: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actions on PSEA.</a:t>
            </a:r>
            <a:endParaRPr kumimoji="0" sz="2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 name="Google Shape;896;p58">
            <a:extLst>
              <a:ext uri="{FF2B5EF4-FFF2-40B4-BE49-F238E27FC236}">
                <a16:creationId xmlns:a16="http://schemas.microsoft.com/office/drawing/2014/main" id="{30DB67A7-FDCD-98DA-7E1E-59D1CDAB2EA9}"/>
              </a:ext>
            </a:extLst>
          </p:cNvPr>
          <p:cNvSpPr/>
          <p:nvPr/>
        </p:nvSpPr>
        <p:spPr>
          <a:xfrm>
            <a:off x="7579561" y="1849439"/>
            <a:ext cx="7106034" cy="3170058"/>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50000"/>
              </a:lnSpc>
              <a:spcBef>
                <a:spcPts val="0"/>
              </a:spcBef>
              <a:spcAft>
                <a:spcPts val="400"/>
              </a:spcAft>
              <a:buClr>
                <a:srgbClr val="000000"/>
              </a:buClr>
              <a:buSzPts val="1500"/>
              <a:tabLst/>
              <a:defRPr/>
            </a:pPr>
            <a:r>
              <a:rPr lang="en-US" sz="2000" b="1" kern="0" dirty="0">
                <a:solidFill>
                  <a:srgbClr val="000000"/>
                </a:solidFill>
                <a:latin typeface="Arial" panose="020B0604020202020204" pitchFamily="34" charset="0"/>
                <a:ea typeface="Open Sans"/>
                <a:cs typeface="Arial" panose="020B0604020202020204" pitchFamily="34" charset="0"/>
                <a:sym typeface="Open Sans"/>
              </a:rPr>
              <a:t>K</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now </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the standards of conduct on </a:t>
            </a:r>
            <a:r>
              <a:rPr lang="en-US" sz="2000" kern="0" dirty="0">
                <a:solidFill>
                  <a:srgbClr val="000000"/>
                </a:solidFill>
                <a:latin typeface="Arial" panose="020B0604020202020204" pitchFamily="34" charset="0"/>
                <a:ea typeface="Open Sans"/>
                <a:cs typeface="Arial" panose="020B0604020202020204" pitchFamily="34" charset="0"/>
                <a:sym typeface="Open Sans"/>
              </a:rPr>
              <a:t>SEA</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endParaRPr>
          </a:p>
          <a:p>
            <a:pPr marR="0" lvl="0" algn="l" defTabSz="914400" rtl="0" eaLnBrk="1" fontAlgn="auto" latinLnBrk="0" hangingPunct="1">
              <a:lnSpc>
                <a:spcPct val="150000"/>
              </a:lnSpc>
              <a:spcBef>
                <a:spcPts val="0"/>
              </a:spcBef>
              <a:spcAft>
                <a:spcPts val="400"/>
              </a:spcAft>
              <a:buClr>
                <a:srgbClr val="000000"/>
              </a:buClr>
              <a:buSzPts val="1500"/>
              <a:tabLst/>
              <a:defRPr/>
            </a:pP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Comply</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 with the standards of conduct on SEA</a:t>
            </a:r>
          </a:p>
          <a:p>
            <a:pPr marR="0" lvl="0" algn="l" defTabSz="914400" rtl="0" eaLnBrk="1" fontAlgn="auto" latinLnBrk="0" hangingPunct="1">
              <a:lnSpc>
                <a:spcPct val="150000"/>
              </a:lnSpc>
              <a:spcBef>
                <a:spcPts val="0"/>
              </a:spcBef>
              <a:spcAft>
                <a:spcPts val="400"/>
              </a:spcAft>
              <a:buClr>
                <a:srgbClr val="000000"/>
              </a:buClr>
              <a:buSzPts val="1500"/>
              <a:tabLst/>
              <a:defRPr/>
            </a:pPr>
            <a:r>
              <a:rPr lang="en-US" sz="2000" b="1" kern="0" dirty="0">
                <a:solidFill>
                  <a:srgbClr val="000000"/>
                </a:solidFill>
                <a:latin typeface="Arial" panose="020B0604020202020204" pitchFamily="34" charset="0"/>
                <a:ea typeface="Open Sans"/>
                <a:cs typeface="Arial" panose="020B0604020202020204" pitchFamily="34" charset="0"/>
                <a:sym typeface="Open Sans"/>
              </a:rPr>
              <a:t>Report</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 </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SEA by UN and related personnel</a:t>
            </a:r>
          </a:p>
          <a:p>
            <a:pPr marR="0" lvl="0" algn="l" defTabSz="914400" rtl="0" eaLnBrk="1" fontAlgn="auto" latinLnBrk="0" hangingPunct="1">
              <a:lnSpc>
                <a:spcPct val="150000"/>
              </a:lnSpc>
              <a:spcBef>
                <a:spcPts val="0"/>
              </a:spcBef>
              <a:spcAft>
                <a:spcPts val="400"/>
              </a:spcAft>
              <a:buClr>
                <a:srgbClr val="000000"/>
              </a:buClr>
              <a:buSzPts val="1500"/>
              <a:tabLst/>
              <a:defRPr/>
            </a:pP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Cooperate </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with SEA investigations and victim assistance</a:t>
            </a:r>
          </a:p>
          <a:p>
            <a:pPr lvl="0">
              <a:lnSpc>
                <a:spcPct val="150000"/>
              </a:lnSpc>
              <a:spcAft>
                <a:spcPts val="400"/>
              </a:spcAft>
              <a:buClr>
                <a:srgbClr val="000000"/>
              </a:buClr>
              <a:buSzPts val="1500"/>
              <a:defRPr/>
            </a:pP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Participate </a:t>
            </a:r>
            <a:r>
              <a:rPr kumimoji="0" lang="en-GB" sz="200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in SEA trainings </a:t>
            </a: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and awareness-raising </a:t>
            </a:r>
          </a:p>
          <a:p>
            <a:pPr lvl="0">
              <a:lnSpc>
                <a:spcPct val="150000"/>
              </a:lnSpc>
              <a:spcAft>
                <a:spcPts val="400"/>
              </a:spcAft>
              <a:buClr>
                <a:srgbClr val="000000"/>
              </a:buClr>
              <a:buSzPts val="1500"/>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Identify, mitigate, avoid SEA-related programme </a:t>
            </a: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risks</a:t>
            </a:r>
            <a:endParaRPr kumimoji="0"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endParaRPr>
          </a:p>
        </p:txBody>
      </p:sp>
      <p:sp>
        <p:nvSpPr>
          <p:cNvPr id="19" name="Google Shape;897;p58">
            <a:extLst>
              <a:ext uri="{FF2B5EF4-FFF2-40B4-BE49-F238E27FC236}">
                <a16:creationId xmlns:a16="http://schemas.microsoft.com/office/drawing/2014/main" id="{07F28FEA-0BD8-B897-7A5C-307C9533A22A}"/>
              </a:ext>
            </a:extLst>
          </p:cNvPr>
          <p:cNvSpPr txBox="1"/>
          <p:nvPr/>
        </p:nvSpPr>
        <p:spPr>
          <a:xfrm>
            <a:off x="1963834" y="5665634"/>
            <a:ext cx="3541217" cy="468466"/>
          </a:xfrm>
          <a:prstGeom prst="rect">
            <a:avLst/>
          </a:prstGeom>
          <a:noFill/>
          <a:ln>
            <a:noFill/>
          </a:ln>
        </p:spPr>
        <p:txBody>
          <a:bodyPr spcFirstLastPara="1" wrap="square" lIns="91425" tIns="45700" rIns="91425" bIns="45700" anchor="ctr" anchorCtr="1">
            <a:noAutofit/>
          </a:bodyPr>
          <a:lstStyle/>
          <a:p>
            <a:pPr marL="0" marR="0" lvl="0" indent="0" algn="ctr" defTabSz="914400" rtl="0" eaLnBrk="1" fontAlgn="auto" latinLnBrk="0" hangingPunct="1">
              <a:lnSpc>
                <a:spcPct val="90000"/>
              </a:lnSpc>
              <a:spcBef>
                <a:spcPts val="0"/>
              </a:spcBef>
              <a:spcAft>
                <a:spcPts val="0"/>
              </a:spcAft>
              <a:buClr>
                <a:srgbClr val="5B9BD5"/>
              </a:buClr>
              <a:buSzPts val="1867"/>
              <a:buFont typeface="Arial"/>
              <a:buNone/>
              <a:tabLst/>
              <a:defRPr/>
            </a:pPr>
            <a:r>
              <a:rPr kumimoji="0" lang="en-GB" sz="2400" b="1" i="0" u="none" strike="noStrike" kern="0" cap="none" spc="0" normalizeH="0" baseline="0" noProof="0" dirty="0">
                <a:ln>
                  <a:noFill/>
                </a:ln>
                <a:solidFill>
                  <a:srgbClr val="00AEEF"/>
                </a:solidFill>
                <a:effectLst/>
                <a:uLnTx/>
                <a:uFillTx/>
                <a:latin typeface="Arial" panose="020B0604020202020204" pitchFamily="34" charset="0"/>
                <a:ea typeface="Open Sans"/>
                <a:cs typeface="Arial" panose="020B0604020202020204" pitchFamily="34" charset="0"/>
                <a:sym typeface="Open Sans"/>
              </a:rPr>
              <a:t>MANAGEMENT </a:t>
            </a:r>
            <a:endParaRPr kumimoji="0" sz="2400" b="0" i="0" u="none" strike="noStrike" kern="0" cap="none" spc="0" normalizeH="0" baseline="0" noProof="0" dirty="0">
              <a:ln>
                <a:noFill/>
              </a:ln>
              <a:solidFill>
                <a:srgbClr val="00AEEF"/>
              </a:solidFill>
              <a:effectLst/>
              <a:uLnTx/>
              <a:uFillTx/>
              <a:latin typeface="Arial" panose="020B0604020202020204" pitchFamily="34" charset="0"/>
              <a:cs typeface="Arial" panose="020B0604020202020204" pitchFamily="34" charset="0"/>
            </a:endParaRPr>
          </a:p>
        </p:txBody>
      </p:sp>
      <p:sp>
        <p:nvSpPr>
          <p:cNvPr id="20" name="Google Shape;898;p58">
            <a:extLst>
              <a:ext uri="{FF2B5EF4-FFF2-40B4-BE49-F238E27FC236}">
                <a16:creationId xmlns:a16="http://schemas.microsoft.com/office/drawing/2014/main" id="{36032A55-DF65-318D-9F58-8BC392E9791E}"/>
              </a:ext>
            </a:extLst>
          </p:cNvPr>
          <p:cNvSpPr txBox="1"/>
          <p:nvPr/>
        </p:nvSpPr>
        <p:spPr>
          <a:xfrm>
            <a:off x="12902325" y="5676900"/>
            <a:ext cx="4072238" cy="425606"/>
          </a:xfrm>
          <a:prstGeom prst="rect">
            <a:avLst/>
          </a:prstGeom>
          <a:noFill/>
          <a:ln>
            <a:noFill/>
          </a:ln>
        </p:spPr>
        <p:txBody>
          <a:bodyPr spcFirstLastPara="1" wrap="square" lIns="91425" tIns="45700" rIns="91425" bIns="45700" anchor="ctr" anchorCtr="1">
            <a:noAutofit/>
          </a:bodyPr>
          <a:lstStyle/>
          <a:p>
            <a:pPr marL="0" marR="0" lvl="0" indent="0" algn="ctr" defTabSz="914400" rtl="0" eaLnBrk="1" fontAlgn="auto" latinLnBrk="0" hangingPunct="1">
              <a:lnSpc>
                <a:spcPct val="90000"/>
              </a:lnSpc>
              <a:spcBef>
                <a:spcPts val="0"/>
              </a:spcBef>
              <a:spcAft>
                <a:spcPts val="0"/>
              </a:spcAft>
              <a:buClr>
                <a:srgbClr val="5B9BD5"/>
              </a:buClr>
              <a:buSzPts val="1867"/>
              <a:buFont typeface="Arial"/>
              <a:buNone/>
              <a:tabLst/>
              <a:defRPr/>
            </a:pPr>
            <a:r>
              <a:rPr kumimoji="0" lang="en-GB" sz="2400" b="1" i="0" u="none" strike="noStrike" kern="0" cap="none" spc="0" normalizeH="0" baseline="0" noProof="0" dirty="0">
                <a:ln>
                  <a:noFill/>
                </a:ln>
                <a:solidFill>
                  <a:srgbClr val="00AEEF"/>
                </a:solidFill>
                <a:effectLst/>
                <a:uLnTx/>
                <a:uFillTx/>
                <a:latin typeface="Arial" panose="020B0604020202020204" pitchFamily="34" charset="0"/>
                <a:ea typeface="Open Sans"/>
                <a:cs typeface="Arial" panose="020B0604020202020204" pitchFamily="34" charset="0"/>
                <a:sym typeface="Open Sans"/>
              </a:rPr>
              <a:t>HUMAN RESOURCES  </a:t>
            </a:r>
            <a:endParaRPr kumimoji="0" sz="2400" b="0" i="0" u="none" strike="noStrike" kern="0" cap="none" spc="0" normalizeH="0" baseline="0" noProof="0" dirty="0">
              <a:ln>
                <a:noFill/>
              </a:ln>
              <a:solidFill>
                <a:srgbClr val="00AEEF"/>
              </a:solidFill>
              <a:effectLst/>
              <a:uLnTx/>
              <a:uFillTx/>
              <a:latin typeface="Arial" panose="020B0604020202020204" pitchFamily="34" charset="0"/>
              <a:cs typeface="Arial" panose="020B0604020202020204" pitchFamily="34" charset="0"/>
            </a:endParaRPr>
          </a:p>
        </p:txBody>
      </p:sp>
      <p:sp>
        <p:nvSpPr>
          <p:cNvPr id="21" name="Google Shape;895;p58">
            <a:extLst>
              <a:ext uri="{FF2B5EF4-FFF2-40B4-BE49-F238E27FC236}">
                <a16:creationId xmlns:a16="http://schemas.microsoft.com/office/drawing/2014/main" id="{14AC6F2D-4801-D5BA-B63D-DD0C24EF7CFD}"/>
              </a:ext>
            </a:extLst>
          </p:cNvPr>
          <p:cNvSpPr/>
          <p:nvPr/>
        </p:nvSpPr>
        <p:spPr>
          <a:xfrm>
            <a:off x="12276180" y="6545442"/>
            <a:ext cx="4882998" cy="3170058"/>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50000"/>
              </a:lnSpc>
              <a:spcBef>
                <a:spcPts val="0"/>
              </a:spcBef>
              <a:spcAft>
                <a:spcPts val="400"/>
              </a:spcAft>
              <a:buClr>
                <a:srgbClr val="000000"/>
              </a:buClr>
              <a:buSzPts val="1500"/>
              <a:tabLst/>
              <a:defRPr/>
            </a:pP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Screening </a:t>
            </a: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of candidates. </a:t>
            </a:r>
          </a:p>
          <a:p>
            <a:pPr marR="0" lvl="0" algn="l" defTabSz="914400" rtl="0" eaLnBrk="1" fontAlgn="auto" latinLnBrk="0" hangingPunct="1">
              <a:lnSpc>
                <a:spcPct val="150000"/>
              </a:lnSpc>
              <a:spcBef>
                <a:spcPts val="0"/>
              </a:spcBef>
              <a:spcAft>
                <a:spcPts val="400"/>
              </a:spcAft>
              <a:buClr>
                <a:srgbClr val="000000"/>
              </a:buClr>
              <a:buSzPts val="1500"/>
              <a:tabLst/>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Ensure </a:t>
            </a:r>
            <a:r>
              <a:rPr lang="en-GB" sz="2000" b="1" dirty="0">
                <a:latin typeface="Arial" panose="020B0604020202020204" pitchFamily="34" charset="0"/>
                <a:ea typeface="Open Sans"/>
                <a:cs typeface="Arial" panose="020B0604020202020204" pitchFamily="34" charset="0"/>
                <a:sym typeface="Open Sans"/>
              </a:rPr>
              <a:t>code of conduct </a:t>
            </a:r>
            <a:r>
              <a:rPr lang="en-GB" sz="2000" dirty="0">
                <a:latin typeface="Arial" panose="020B0604020202020204" pitchFamily="34" charset="0"/>
                <a:ea typeface="Open Sans"/>
                <a:cs typeface="Arial" panose="020B0604020202020204" pitchFamily="34" charset="0"/>
                <a:sym typeface="Open Sans"/>
              </a:rPr>
              <a:t>is signed.</a:t>
            </a:r>
          </a:p>
          <a:p>
            <a:pPr marR="0" lvl="0" algn="l" defTabSz="914400" rtl="0" eaLnBrk="1" fontAlgn="auto" latinLnBrk="0" hangingPunct="1">
              <a:lnSpc>
                <a:spcPct val="150000"/>
              </a:lnSpc>
              <a:spcBef>
                <a:spcPts val="0"/>
              </a:spcBef>
              <a:spcAft>
                <a:spcPts val="400"/>
              </a:spcAft>
              <a:buClr>
                <a:srgbClr val="000000"/>
              </a:buClr>
              <a:buSzPts val="1500"/>
              <a:tabLst/>
              <a:defRPr/>
            </a:pPr>
            <a:r>
              <a:rPr lang="en-GB" sz="2000" dirty="0">
                <a:latin typeface="Arial" panose="020B0604020202020204" pitchFamily="34" charset="0"/>
                <a:ea typeface="Open Sans"/>
                <a:cs typeface="Arial" panose="020B0604020202020204" pitchFamily="34" charset="0"/>
              </a:rPr>
              <a:t>Ensure staff complete </a:t>
            </a:r>
            <a:r>
              <a:rPr lang="en-GB" sz="2000" b="1" dirty="0">
                <a:latin typeface="Arial" panose="020B0604020202020204" pitchFamily="34" charset="0"/>
                <a:ea typeface="Open Sans"/>
                <a:cs typeface="Arial" panose="020B0604020202020204" pitchFamily="34" charset="0"/>
              </a:rPr>
              <a:t>training.</a:t>
            </a:r>
            <a:endParaRPr sz="2000" b="1" dirty="0">
              <a:latin typeface="Arial" panose="020B0604020202020204" pitchFamily="34" charset="0"/>
              <a:ea typeface="Open Sans"/>
              <a:cs typeface="Arial" panose="020B0604020202020204" pitchFamily="34" charset="0"/>
            </a:endParaRPr>
          </a:p>
          <a:p>
            <a:pPr marR="0" lvl="0" algn="l" defTabSz="914400" rtl="0" eaLnBrk="1" fontAlgn="auto" latinLnBrk="0" hangingPunct="1">
              <a:lnSpc>
                <a:spcPct val="150000"/>
              </a:lnSpc>
              <a:spcBef>
                <a:spcPts val="0"/>
              </a:spcBef>
              <a:spcAft>
                <a:spcPts val="400"/>
              </a:spcAft>
              <a:buClr>
                <a:srgbClr val="000000"/>
              </a:buClr>
              <a:buSzPts val="1500"/>
              <a:tabLst/>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Include </a:t>
            </a:r>
            <a:r>
              <a:rPr kumimoji="0" lang="en-GB" sz="200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PSEA </a:t>
            </a: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in </a:t>
            </a: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contract agreements.</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endParaRPr>
          </a:p>
          <a:p>
            <a:pPr marR="0" lvl="0" algn="l" defTabSz="914400" rtl="0" eaLnBrk="1" fontAlgn="auto" latinLnBrk="0" hangingPunct="1">
              <a:lnSpc>
                <a:spcPct val="150000"/>
              </a:lnSpc>
              <a:spcBef>
                <a:spcPts val="0"/>
              </a:spcBef>
              <a:spcAft>
                <a:spcPts val="400"/>
              </a:spcAft>
              <a:buClr>
                <a:srgbClr val="000000"/>
              </a:buClr>
              <a:buSzPts val="1500"/>
              <a:tabLst/>
              <a:defRPr/>
            </a:pP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Communication </a:t>
            </a: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during investigations.</a:t>
            </a:r>
          </a:p>
          <a:p>
            <a:pPr marR="0" lvl="0" algn="l" defTabSz="914400" rtl="0" eaLnBrk="1" fontAlgn="auto" latinLnBrk="0" hangingPunct="1">
              <a:lnSpc>
                <a:spcPct val="150000"/>
              </a:lnSpc>
              <a:spcBef>
                <a:spcPts val="0"/>
              </a:spcBef>
              <a:spcAft>
                <a:spcPts val="400"/>
              </a:spcAft>
              <a:buClr>
                <a:srgbClr val="000000"/>
              </a:buClr>
              <a:buSzPts val="1500"/>
              <a:tabLst/>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Retain PSEA-related </a:t>
            </a: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rPr>
              <a:t>documents.</a:t>
            </a:r>
            <a:endParaRPr kumimoji="0" sz="2000" b="0" i="0" u="none" strike="noStrike" kern="0" cap="none" spc="0" normalizeH="0" baseline="0" noProof="0" dirty="0">
              <a:ln>
                <a:noFill/>
              </a:ln>
              <a:solidFill>
                <a:srgbClr val="000000"/>
              </a:solidFill>
              <a:effectLst/>
              <a:uLnTx/>
              <a:uFillTx/>
              <a:latin typeface="Arial" panose="020B0604020202020204" pitchFamily="34" charset="0"/>
              <a:ea typeface="Open Sans"/>
              <a:cs typeface="Arial" panose="020B0604020202020204" pitchFamily="34" charset="0"/>
              <a:sym typeface="Open Sans"/>
            </a:endParaRPr>
          </a:p>
        </p:txBody>
      </p:sp>
      <p:pic>
        <p:nvPicPr>
          <p:cNvPr id="24" name="Graphic 23" descr="Group of people with solid fill">
            <a:extLst>
              <a:ext uri="{FF2B5EF4-FFF2-40B4-BE49-F238E27FC236}">
                <a16:creationId xmlns:a16="http://schemas.microsoft.com/office/drawing/2014/main" id="{E9BB163D-FB17-1BB2-B714-3B6406A651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2070" y="2399777"/>
            <a:ext cx="2013900" cy="2013900"/>
          </a:xfrm>
          <a:prstGeom prst="rect">
            <a:avLst/>
          </a:prstGeom>
        </p:spPr>
      </p:pic>
      <p:pic>
        <p:nvPicPr>
          <p:cNvPr id="25" name="Graphic 24" descr="Office worker female with solid fill">
            <a:extLst>
              <a:ext uri="{FF2B5EF4-FFF2-40B4-BE49-F238E27FC236}">
                <a16:creationId xmlns:a16="http://schemas.microsoft.com/office/drawing/2014/main" id="{0E5501E8-4D8F-A678-85EA-92337ECA54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5441" y="5262714"/>
            <a:ext cx="1099986" cy="1099986"/>
          </a:xfrm>
          <a:prstGeom prst="rect">
            <a:avLst/>
          </a:prstGeom>
        </p:spPr>
      </p:pic>
      <p:pic>
        <p:nvPicPr>
          <p:cNvPr id="26" name="Graphic 25" descr="Cycle with people with solid fill">
            <a:extLst>
              <a:ext uri="{FF2B5EF4-FFF2-40B4-BE49-F238E27FC236}">
                <a16:creationId xmlns:a16="http://schemas.microsoft.com/office/drawing/2014/main" id="{8D991642-1945-ED37-ED69-C39E5D45A9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027286" y="5127236"/>
            <a:ext cx="1387864" cy="1387864"/>
          </a:xfrm>
          <a:prstGeom prst="rect">
            <a:avLst/>
          </a:prstGeom>
        </p:spPr>
      </p:pic>
      <p:pic>
        <p:nvPicPr>
          <p:cNvPr id="27" name="Graphic 26" descr="Hierarchy with solid fill">
            <a:extLst>
              <a:ext uri="{FF2B5EF4-FFF2-40B4-BE49-F238E27FC236}">
                <a16:creationId xmlns:a16="http://schemas.microsoft.com/office/drawing/2014/main" id="{11737B98-1B87-6EF8-60E7-54CF9D577A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76751" y="5264329"/>
            <a:ext cx="1098371" cy="1098371"/>
          </a:xfrm>
          <a:prstGeom prst="rect">
            <a:avLst/>
          </a:prstGeom>
        </p:spPr>
      </p:pic>
      <p:sp>
        <p:nvSpPr>
          <p:cNvPr id="28" name="Google Shape;887;p58">
            <a:extLst>
              <a:ext uri="{FF2B5EF4-FFF2-40B4-BE49-F238E27FC236}">
                <a16:creationId xmlns:a16="http://schemas.microsoft.com/office/drawing/2014/main" id="{F0B65668-D79F-D122-21EE-F68E6253744E}"/>
              </a:ext>
            </a:extLst>
          </p:cNvPr>
          <p:cNvSpPr/>
          <p:nvPr/>
        </p:nvSpPr>
        <p:spPr>
          <a:xfrm>
            <a:off x="6462822" y="5220885"/>
            <a:ext cx="5195778" cy="4494615"/>
          </a:xfrm>
          <a:prstGeom prst="rect">
            <a:avLst/>
          </a:prstGeom>
          <a:noFill/>
          <a:ln w="22225" cap="flat" cmpd="sng">
            <a:solidFill>
              <a:srgbClr val="00AEE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Calibri"/>
              <a:buNone/>
              <a:tabLst/>
              <a:defRPr/>
            </a:pP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9" name="Google Shape;887;p58">
            <a:extLst>
              <a:ext uri="{FF2B5EF4-FFF2-40B4-BE49-F238E27FC236}">
                <a16:creationId xmlns:a16="http://schemas.microsoft.com/office/drawing/2014/main" id="{6CC24AC8-890E-897E-9FB9-3DC564F48753}"/>
              </a:ext>
            </a:extLst>
          </p:cNvPr>
          <p:cNvSpPr/>
          <p:nvPr/>
        </p:nvSpPr>
        <p:spPr>
          <a:xfrm>
            <a:off x="914400" y="5220885"/>
            <a:ext cx="5195778" cy="4494615"/>
          </a:xfrm>
          <a:prstGeom prst="rect">
            <a:avLst/>
          </a:prstGeom>
          <a:noFill/>
          <a:ln w="22225" cap="flat" cmpd="sng">
            <a:solidFill>
              <a:srgbClr val="00AEE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Calibri"/>
              <a:buNone/>
              <a:tabLst/>
              <a:defRPr/>
            </a:pP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001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990600" y="414319"/>
            <a:ext cx="15087600" cy="3702937"/>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UNICEF’s</a:t>
            </a:r>
          </a:p>
          <a:p>
            <a:pPr>
              <a:lnSpc>
                <a:spcPts val="9872"/>
              </a:lnSpc>
            </a:pPr>
            <a:r>
              <a:rPr lang="en-US" sz="7051" dirty="0">
                <a:solidFill>
                  <a:srgbClr val="000000"/>
                </a:solidFill>
                <a:latin typeface="Oswald"/>
              </a:rPr>
              <a:t>PSEA </a:t>
            </a:r>
          </a:p>
          <a:p>
            <a:pPr>
              <a:lnSpc>
                <a:spcPts val="9872"/>
              </a:lnSpc>
            </a:pPr>
            <a:r>
              <a:rPr lang="en-US" sz="7051" dirty="0">
                <a:solidFill>
                  <a:srgbClr val="000000"/>
                </a:solidFill>
                <a:latin typeface="Oswald"/>
              </a:rPr>
              <a:t>Framework</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graphicFrame>
        <p:nvGraphicFramePr>
          <p:cNvPr id="9" name="Diagram 8">
            <a:extLst>
              <a:ext uri="{FF2B5EF4-FFF2-40B4-BE49-F238E27FC236}">
                <a16:creationId xmlns:a16="http://schemas.microsoft.com/office/drawing/2014/main" id="{F7610CE3-28EE-C390-0CC6-FA3BB06A45D4}"/>
              </a:ext>
            </a:extLst>
          </p:cNvPr>
          <p:cNvGraphicFramePr/>
          <p:nvPr>
            <p:extLst>
              <p:ext uri="{D42A27DB-BD31-4B8C-83A1-F6EECF244321}">
                <p14:modId xmlns:p14="http://schemas.microsoft.com/office/powerpoint/2010/main" val="2053460969"/>
              </p:ext>
            </p:extLst>
          </p:nvPr>
        </p:nvGraphicFramePr>
        <p:xfrm>
          <a:off x="1414740" y="414319"/>
          <a:ext cx="15678811" cy="7291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79EA1181-22DD-B21A-570A-DC2B797DCB52}"/>
              </a:ext>
            </a:extLst>
          </p:cNvPr>
          <p:cNvSpPr/>
          <p:nvPr/>
        </p:nvSpPr>
        <p:spPr>
          <a:xfrm>
            <a:off x="1873516" y="8007255"/>
            <a:ext cx="3536684" cy="12313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 Protocol on Allegations of SEA involving Implementing Partners</a:t>
            </a:r>
          </a:p>
        </p:txBody>
      </p:sp>
      <p:sp>
        <p:nvSpPr>
          <p:cNvPr id="12" name="Rectangle 11">
            <a:extLst>
              <a:ext uri="{FF2B5EF4-FFF2-40B4-BE49-F238E27FC236}">
                <a16:creationId xmlns:a16="http://schemas.microsoft.com/office/drawing/2014/main" id="{3CAE3DD4-0D69-4877-A1C2-023AEDA9A3E2}"/>
              </a:ext>
            </a:extLst>
          </p:cNvPr>
          <p:cNvSpPr/>
          <p:nvPr/>
        </p:nvSpPr>
        <p:spPr>
          <a:xfrm>
            <a:off x="13182600" y="8026123"/>
            <a:ext cx="3549895" cy="12313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 Protocol on the Provision of Assistance to Victims of SEA</a:t>
            </a:r>
          </a:p>
        </p:txBody>
      </p:sp>
      <p:sp>
        <p:nvSpPr>
          <p:cNvPr id="13" name="Rectangle 12">
            <a:extLst>
              <a:ext uri="{FF2B5EF4-FFF2-40B4-BE49-F238E27FC236}">
                <a16:creationId xmlns:a16="http://schemas.microsoft.com/office/drawing/2014/main" id="{12EC0B94-675D-39E3-E7C6-717217F32C32}"/>
              </a:ext>
            </a:extLst>
          </p:cNvPr>
          <p:cNvSpPr/>
          <p:nvPr/>
        </p:nvSpPr>
        <p:spPr>
          <a:xfrm>
            <a:off x="5834379" y="8024117"/>
            <a:ext cx="3309621" cy="12313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IASC 6 Core Principles</a:t>
            </a:r>
          </a:p>
        </p:txBody>
      </p:sp>
      <p:sp>
        <p:nvSpPr>
          <p:cNvPr id="15" name="Rectangle 14">
            <a:extLst>
              <a:ext uri="{FF2B5EF4-FFF2-40B4-BE49-F238E27FC236}">
                <a16:creationId xmlns:a16="http://schemas.microsoft.com/office/drawing/2014/main" id="{6338DE57-C1BA-CB47-44B4-D11BD9EF5FEA}"/>
              </a:ext>
            </a:extLst>
          </p:cNvPr>
          <p:cNvSpPr/>
          <p:nvPr/>
        </p:nvSpPr>
        <p:spPr>
          <a:xfrm>
            <a:off x="9601200" y="8024118"/>
            <a:ext cx="3309621" cy="12313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UN SG Bulletin </a:t>
            </a:r>
          </a:p>
          <a:p>
            <a:pPr algn="ctr"/>
            <a:r>
              <a:rPr lang="en-US" sz="2800" dirty="0"/>
              <a:t>on SEA</a:t>
            </a:r>
          </a:p>
        </p:txBody>
      </p:sp>
    </p:spTree>
    <p:extLst>
      <p:ext uri="{BB962C8B-B14F-4D97-AF65-F5344CB8AC3E}">
        <p14:creationId xmlns:p14="http://schemas.microsoft.com/office/powerpoint/2010/main" val="3483817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419417" y="4751534"/>
            <a:ext cx="15087600" cy="1163780"/>
          </a:xfrm>
          <a:prstGeom prst="rect">
            <a:avLst/>
          </a:prstGeom>
        </p:spPr>
        <p:txBody>
          <a:bodyPr wrap="square" lIns="0" tIns="0" rIns="0" bIns="0" rtlCol="0" anchor="t">
            <a:spAutoFit/>
          </a:bodyPr>
          <a:lstStyle/>
          <a:p>
            <a:pPr algn="ctr">
              <a:lnSpc>
                <a:spcPts val="9872"/>
              </a:lnSpc>
            </a:pPr>
            <a:r>
              <a:rPr lang="en-US" sz="7051" dirty="0">
                <a:solidFill>
                  <a:srgbClr val="D72B60"/>
                </a:solidFill>
                <a:latin typeface="Oswald"/>
              </a:rPr>
              <a:t>Handouts</a:t>
            </a:r>
            <a:r>
              <a:rPr lang="en-US" sz="7051" dirty="0">
                <a:solidFill>
                  <a:srgbClr val="FF0000"/>
                </a:solidFill>
                <a:latin typeface="Oswald"/>
              </a:rPr>
              <a:t> </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1459814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371600" y="1312720"/>
            <a:ext cx="15087600" cy="1163780"/>
          </a:xfrm>
          <a:prstGeom prst="rect">
            <a:avLst/>
          </a:prstGeom>
        </p:spPr>
        <p:txBody>
          <a:bodyPr wrap="square" lIns="0" tIns="0" rIns="0" bIns="0" rtlCol="0" anchor="t">
            <a:spAutoFit/>
          </a:bodyPr>
          <a:lstStyle/>
          <a:p>
            <a:pPr algn="ctr">
              <a:lnSpc>
                <a:spcPts val="9872"/>
              </a:lnSpc>
            </a:pPr>
            <a:r>
              <a:rPr lang="en-US" sz="7051" dirty="0">
                <a:solidFill>
                  <a:srgbClr val="D72B60"/>
                </a:solidFill>
                <a:latin typeface="Oswald"/>
              </a:rPr>
              <a:t>UNICEF Approach to PSEA Programming</a:t>
            </a:r>
            <a:r>
              <a:rPr lang="en-US" sz="7051" dirty="0">
                <a:solidFill>
                  <a:srgbClr val="FF0000"/>
                </a:solidFill>
                <a:latin typeface="Oswald"/>
              </a:rPr>
              <a:t> </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pic>
        <p:nvPicPr>
          <p:cNvPr id="14" name="Picture 13">
            <a:extLst>
              <a:ext uri="{FF2B5EF4-FFF2-40B4-BE49-F238E27FC236}">
                <a16:creationId xmlns:a16="http://schemas.microsoft.com/office/drawing/2014/main" id="{0B8501FD-781C-34EE-C748-B0A1BABB9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495" y="2628900"/>
            <a:ext cx="9854505" cy="6569670"/>
          </a:xfrm>
          <a:prstGeom prst="rect">
            <a:avLst/>
          </a:prstGeom>
        </p:spPr>
      </p:pic>
      <p:sp>
        <p:nvSpPr>
          <p:cNvPr id="12" name="TextBox 11">
            <a:extLst>
              <a:ext uri="{FF2B5EF4-FFF2-40B4-BE49-F238E27FC236}">
                <a16:creationId xmlns:a16="http://schemas.microsoft.com/office/drawing/2014/main" id="{A64C68BD-3562-9358-A868-DCDDC8448D42}"/>
              </a:ext>
            </a:extLst>
          </p:cNvPr>
          <p:cNvSpPr txBox="1"/>
          <p:nvPr/>
        </p:nvSpPr>
        <p:spPr>
          <a:xfrm>
            <a:off x="10668000" y="8792170"/>
            <a:ext cx="9192126" cy="923330"/>
          </a:xfrm>
          <a:prstGeom prst="rect">
            <a:avLst/>
          </a:prstGeom>
          <a:noFill/>
        </p:spPr>
        <p:txBody>
          <a:bodyPr wrap="square">
            <a:spAutoFit/>
          </a:bodyPr>
          <a:lstStyle/>
          <a:p>
            <a:pPr algn="l"/>
            <a:r>
              <a:rPr lang="en-US" b="0" i="0" dirty="0">
                <a:solidFill>
                  <a:schemeClr val="bg1"/>
                </a:solidFill>
                <a:effectLst/>
                <a:latin typeface="Open Sans" panose="020B0606030504020204" pitchFamily="34" charset="0"/>
              </a:rPr>
              <a:t>© UNICEF/UN0320997/De Wet</a:t>
            </a:r>
          </a:p>
          <a:p>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448382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952500"/>
            <a:ext cx="15087600"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UNICEF Approach to PSEA Programming</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37" name="TextBox 36">
            <a:extLst>
              <a:ext uri="{FF2B5EF4-FFF2-40B4-BE49-F238E27FC236}">
                <a16:creationId xmlns:a16="http://schemas.microsoft.com/office/drawing/2014/main" id="{76B5158C-80C6-868C-EE67-486E2D08B563}"/>
              </a:ext>
            </a:extLst>
          </p:cNvPr>
          <p:cNvSpPr txBox="1"/>
          <p:nvPr/>
        </p:nvSpPr>
        <p:spPr>
          <a:xfrm>
            <a:off x="8534399" y="3114160"/>
            <a:ext cx="8447333" cy="980910"/>
          </a:xfrm>
          <a:prstGeom prst="rect">
            <a:avLst/>
          </a:prstGeom>
          <a:noFill/>
        </p:spPr>
        <p:txBody>
          <a:bodyPr wrap="square" rtlCol="0">
            <a:spAutoFit/>
          </a:bodyPr>
          <a:lstStyle/>
          <a:p>
            <a:pPr marR="0" lvl="0">
              <a:lnSpc>
                <a:spcPct val="107000"/>
              </a:lnSpc>
              <a:spcBef>
                <a:spcPts val="0"/>
              </a:spcBef>
              <a:spcAft>
                <a:spcPts val="1200"/>
              </a:spcAft>
              <a:buSzPct val="100000"/>
              <a:tabLst>
                <a:tab pos="457200" algn="l"/>
              </a:tabLst>
            </a:pPr>
            <a:r>
              <a:rPr lang="en-US" sz="2800" dirty="0">
                <a:effectLst/>
                <a:latin typeface="Arial" panose="020B0604020202020204" pitchFamily="34" charset="0"/>
                <a:ea typeface="Calibri" panose="020F0502020204030204" pitchFamily="34" charset="0"/>
                <a:cs typeface="Arial" panose="020B0604020202020204" pitchFamily="34" charset="0"/>
              </a:rPr>
              <a:t>Safe and accessible reporting for every affected child and adult. </a:t>
            </a:r>
          </a:p>
        </p:txBody>
      </p:sp>
      <p:grpSp>
        <p:nvGrpSpPr>
          <p:cNvPr id="38" name="Group 37">
            <a:extLst>
              <a:ext uri="{FF2B5EF4-FFF2-40B4-BE49-F238E27FC236}">
                <a16:creationId xmlns:a16="http://schemas.microsoft.com/office/drawing/2014/main" id="{0965720A-D48E-71AD-323D-5D2207256A7A}"/>
              </a:ext>
            </a:extLst>
          </p:cNvPr>
          <p:cNvGrpSpPr/>
          <p:nvPr/>
        </p:nvGrpSpPr>
        <p:grpSpPr>
          <a:xfrm>
            <a:off x="1592378" y="2628900"/>
            <a:ext cx="6755237" cy="6190570"/>
            <a:chOff x="2518629" y="1437337"/>
            <a:chExt cx="5567435" cy="4896524"/>
          </a:xfrm>
        </p:grpSpPr>
        <p:grpSp>
          <p:nvGrpSpPr>
            <p:cNvPr id="39" name="Group 38">
              <a:extLst>
                <a:ext uri="{FF2B5EF4-FFF2-40B4-BE49-F238E27FC236}">
                  <a16:creationId xmlns:a16="http://schemas.microsoft.com/office/drawing/2014/main" id="{58641C6E-533B-790D-ABAD-FA7C275436A9}"/>
                </a:ext>
              </a:extLst>
            </p:cNvPr>
            <p:cNvGrpSpPr/>
            <p:nvPr/>
          </p:nvGrpSpPr>
          <p:grpSpPr>
            <a:xfrm>
              <a:off x="2518629" y="3188101"/>
              <a:ext cx="1455710" cy="1378211"/>
              <a:chOff x="1514557" y="1445285"/>
              <a:chExt cx="1455710" cy="1378211"/>
            </a:xfrm>
          </p:grpSpPr>
          <p:sp>
            <p:nvSpPr>
              <p:cNvPr id="56" name="Flowchart: Connector 4">
                <a:extLst>
                  <a:ext uri="{FF2B5EF4-FFF2-40B4-BE49-F238E27FC236}">
                    <a16:creationId xmlns:a16="http://schemas.microsoft.com/office/drawing/2014/main" id="{DC47F6FD-DA87-A3A2-82E3-6CBFDE8F5A5F}"/>
                  </a:ext>
                </a:extLst>
              </p:cNvPr>
              <p:cNvSpPr/>
              <p:nvPr/>
            </p:nvSpPr>
            <p:spPr>
              <a:xfrm>
                <a:off x="1632149" y="1522719"/>
                <a:ext cx="1218028" cy="1207412"/>
              </a:xfrm>
              <a:prstGeom prst="flowChartConnector">
                <a:avLst/>
              </a:prstGeom>
              <a:solidFill>
                <a:srgbClr val="2EAAE0"/>
              </a:solidFill>
              <a:ln>
                <a:noFill/>
                <a:prstDash val="sysDot"/>
              </a:ln>
              <a:effectLst>
                <a:outerShdw blurRad="25400" dist="762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Flowchart: Connector 7">
                <a:extLst>
                  <a:ext uri="{FF2B5EF4-FFF2-40B4-BE49-F238E27FC236}">
                    <a16:creationId xmlns:a16="http://schemas.microsoft.com/office/drawing/2014/main" id="{98F9C8E0-3E45-566E-A969-996EBF97BE10}"/>
                  </a:ext>
                </a:extLst>
              </p:cNvPr>
              <p:cNvSpPr/>
              <p:nvPr/>
            </p:nvSpPr>
            <p:spPr>
              <a:xfrm>
                <a:off x="1514557" y="1445285"/>
                <a:ext cx="1455710" cy="1378211"/>
              </a:xfrm>
              <a:prstGeom prst="flowChartConnector">
                <a:avLst/>
              </a:prstGeom>
              <a:noFill/>
              <a:ln w="31750">
                <a:solidFill>
                  <a:srgbClr val="50C9EC">
                    <a:alpha val="99000"/>
                  </a:srgb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TextBox 57">
                <a:extLst>
                  <a:ext uri="{FF2B5EF4-FFF2-40B4-BE49-F238E27FC236}">
                    <a16:creationId xmlns:a16="http://schemas.microsoft.com/office/drawing/2014/main" id="{E6E58777-1915-2C61-3DD8-7EAAFAC1CF90}"/>
                  </a:ext>
                </a:extLst>
              </p:cNvPr>
              <p:cNvSpPr txBox="1"/>
              <p:nvPr/>
            </p:nvSpPr>
            <p:spPr>
              <a:xfrm>
                <a:off x="1658309" y="1773870"/>
                <a:ext cx="11440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Aleo Bold"/>
                  <a:ea typeface="+mn-ea"/>
                  <a:cs typeface="Aleo Bold"/>
                </a:endParaRPr>
              </a:p>
            </p:txBody>
          </p:sp>
        </p:grpSp>
        <p:pic>
          <p:nvPicPr>
            <p:cNvPr id="40" name="Picture 39">
              <a:extLst>
                <a:ext uri="{FF2B5EF4-FFF2-40B4-BE49-F238E27FC236}">
                  <a16:creationId xmlns:a16="http://schemas.microsoft.com/office/drawing/2014/main" id="{D1C05727-27A2-C6C1-1A04-2A6FDC8C2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341" y="3227064"/>
              <a:ext cx="1300286" cy="1300286"/>
            </a:xfrm>
            <a:prstGeom prst="rect">
              <a:avLst/>
            </a:prstGeom>
          </p:spPr>
        </p:pic>
        <p:grpSp>
          <p:nvGrpSpPr>
            <p:cNvPr id="41" name="Group 40">
              <a:extLst>
                <a:ext uri="{FF2B5EF4-FFF2-40B4-BE49-F238E27FC236}">
                  <a16:creationId xmlns:a16="http://schemas.microsoft.com/office/drawing/2014/main" id="{BD81F4BC-D3E0-4CA5-E6CF-CA6880E86FD5}"/>
                </a:ext>
              </a:extLst>
            </p:cNvPr>
            <p:cNvGrpSpPr/>
            <p:nvPr/>
          </p:nvGrpSpPr>
          <p:grpSpPr>
            <a:xfrm>
              <a:off x="2551043" y="1437337"/>
              <a:ext cx="1455710" cy="1378211"/>
              <a:chOff x="1514557" y="1445285"/>
              <a:chExt cx="1455710" cy="1378211"/>
            </a:xfrm>
          </p:grpSpPr>
          <p:sp>
            <p:nvSpPr>
              <p:cNvPr id="53" name="Flowchart: Connector 4">
                <a:extLst>
                  <a:ext uri="{FF2B5EF4-FFF2-40B4-BE49-F238E27FC236}">
                    <a16:creationId xmlns:a16="http://schemas.microsoft.com/office/drawing/2014/main" id="{1FF98D71-9494-0D8C-E087-DC55CFA93927}"/>
                  </a:ext>
                </a:extLst>
              </p:cNvPr>
              <p:cNvSpPr/>
              <p:nvPr/>
            </p:nvSpPr>
            <p:spPr>
              <a:xfrm>
                <a:off x="1632149" y="1522719"/>
                <a:ext cx="1218028" cy="1207412"/>
              </a:xfrm>
              <a:prstGeom prst="flowChartConnector">
                <a:avLst/>
              </a:prstGeom>
              <a:solidFill>
                <a:srgbClr val="2EA9E0"/>
              </a:solidFill>
              <a:ln>
                <a:noFill/>
                <a:prstDash val="sysDot"/>
              </a:ln>
              <a:effectLst>
                <a:outerShdw blurRad="25400" dist="762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Flowchart: Connector 7">
                <a:extLst>
                  <a:ext uri="{FF2B5EF4-FFF2-40B4-BE49-F238E27FC236}">
                    <a16:creationId xmlns:a16="http://schemas.microsoft.com/office/drawing/2014/main" id="{898B3071-AE6C-F4F7-2775-DEB38F21CBE3}"/>
                  </a:ext>
                </a:extLst>
              </p:cNvPr>
              <p:cNvSpPr/>
              <p:nvPr/>
            </p:nvSpPr>
            <p:spPr>
              <a:xfrm>
                <a:off x="1514557" y="1445285"/>
                <a:ext cx="1455710" cy="1378211"/>
              </a:xfrm>
              <a:prstGeom prst="flowChartConnector">
                <a:avLst/>
              </a:prstGeom>
              <a:noFill/>
              <a:ln w="31750">
                <a:solidFill>
                  <a:srgbClr val="50C9EC">
                    <a:alpha val="99000"/>
                  </a:srgb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4AF56CE0-5D7E-E39E-E41A-27F35EB3C350}"/>
                  </a:ext>
                </a:extLst>
              </p:cNvPr>
              <p:cNvSpPr txBox="1"/>
              <p:nvPr/>
            </p:nvSpPr>
            <p:spPr>
              <a:xfrm>
                <a:off x="1658309" y="1773870"/>
                <a:ext cx="11440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Aleo Bold"/>
                  <a:ea typeface="+mn-ea"/>
                  <a:cs typeface="Aleo Bold"/>
                </a:endParaRPr>
              </a:p>
            </p:txBody>
          </p:sp>
        </p:grpSp>
        <p:pic>
          <p:nvPicPr>
            <p:cNvPr id="42" name="Picture 41">
              <a:extLst>
                <a:ext uri="{FF2B5EF4-FFF2-40B4-BE49-F238E27FC236}">
                  <a16:creationId xmlns:a16="http://schemas.microsoft.com/office/drawing/2014/main" id="{D545740D-9739-AFB2-BA5B-75E4A243D1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522" y="1489767"/>
              <a:ext cx="1273352" cy="1273352"/>
            </a:xfrm>
            <a:prstGeom prst="rect">
              <a:avLst/>
            </a:prstGeom>
          </p:spPr>
        </p:pic>
        <p:sp>
          <p:nvSpPr>
            <p:cNvPr id="43" name="Rectangle 42">
              <a:extLst>
                <a:ext uri="{FF2B5EF4-FFF2-40B4-BE49-F238E27FC236}">
                  <a16:creationId xmlns:a16="http://schemas.microsoft.com/office/drawing/2014/main" id="{DA0355D5-61DB-A019-EA1D-DE1EB7E32521}"/>
                </a:ext>
              </a:extLst>
            </p:cNvPr>
            <p:cNvSpPr/>
            <p:nvPr/>
          </p:nvSpPr>
          <p:spPr>
            <a:xfrm>
              <a:off x="4122201" y="1953266"/>
              <a:ext cx="2761613" cy="41384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00AEEF"/>
                  </a:solidFill>
                  <a:effectLst/>
                  <a:uLnTx/>
                  <a:uFillTx/>
                  <a:latin typeface="Arial"/>
                  <a:ea typeface="+mn-ea"/>
                  <a:cs typeface="Arial"/>
                </a:rPr>
                <a:t>1. REPORTING</a:t>
              </a:r>
              <a:r>
                <a:rPr kumimoji="0" lang="en-AU" sz="2800" b="1" i="0" u="none" strike="noStrike" kern="1200" cap="none" spc="0" normalizeH="0" baseline="0" noProof="0" dirty="0">
                  <a:ln>
                    <a:noFill/>
                  </a:ln>
                  <a:solidFill>
                    <a:srgbClr val="0095D2"/>
                  </a:solidFill>
                  <a:effectLst/>
                  <a:uLnTx/>
                  <a:uFillTx/>
                  <a:latin typeface="Arial"/>
                  <a:ea typeface="+mn-ea"/>
                  <a:cs typeface="Arial"/>
                </a:rPr>
                <a:t> </a:t>
              </a:r>
            </a:p>
          </p:txBody>
        </p:sp>
        <p:sp>
          <p:nvSpPr>
            <p:cNvPr id="44" name="Rectangle 43">
              <a:extLst>
                <a:ext uri="{FF2B5EF4-FFF2-40B4-BE49-F238E27FC236}">
                  <a16:creationId xmlns:a16="http://schemas.microsoft.com/office/drawing/2014/main" id="{721DDE80-6B7A-F2FF-52BC-1633ACDE1B82}"/>
                </a:ext>
              </a:extLst>
            </p:cNvPr>
            <p:cNvSpPr/>
            <p:nvPr/>
          </p:nvSpPr>
          <p:spPr>
            <a:xfrm>
              <a:off x="4157913" y="3692967"/>
              <a:ext cx="3928151" cy="41384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00AEEF"/>
                  </a:solidFill>
                  <a:effectLst/>
                  <a:uLnTx/>
                  <a:uFillTx/>
                  <a:latin typeface="Arial"/>
                  <a:ea typeface="+mn-ea"/>
                  <a:cs typeface="Arial"/>
                </a:rPr>
                <a:t>2. SURVIVOR</a:t>
              </a:r>
              <a:r>
                <a:rPr lang="en-AU" sz="2800" b="1" dirty="0">
                  <a:solidFill>
                    <a:srgbClr val="00AEEF"/>
                  </a:solidFill>
                  <a:latin typeface="Arial"/>
                  <a:cs typeface="Arial"/>
                </a:rPr>
                <a:t> </a:t>
              </a:r>
              <a:r>
                <a:rPr kumimoji="0" lang="en-AU" sz="2800" b="1" i="0" u="none" strike="noStrike" kern="1200" cap="none" spc="0" normalizeH="0" baseline="0" noProof="0" dirty="0">
                  <a:ln>
                    <a:noFill/>
                  </a:ln>
                  <a:solidFill>
                    <a:srgbClr val="00AEEF"/>
                  </a:solidFill>
                  <a:effectLst/>
                  <a:uLnTx/>
                  <a:uFillTx/>
                  <a:latin typeface="Arial"/>
                  <a:ea typeface="+mn-ea"/>
                  <a:cs typeface="Arial"/>
                </a:rPr>
                <a:t>SUPPORT </a:t>
              </a:r>
            </a:p>
          </p:txBody>
        </p:sp>
        <p:sp>
          <p:nvSpPr>
            <p:cNvPr id="45" name="Rectangle 44">
              <a:extLst>
                <a:ext uri="{FF2B5EF4-FFF2-40B4-BE49-F238E27FC236}">
                  <a16:creationId xmlns:a16="http://schemas.microsoft.com/office/drawing/2014/main" id="{710EF7D1-3E25-B750-DC10-B66CF250F5B5}"/>
                </a:ext>
              </a:extLst>
            </p:cNvPr>
            <p:cNvSpPr/>
            <p:nvPr/>
          </p:nvSpPr>
          <p:spPr>
            <a:xfrm>
              <a:off x="4166933" y="5452124"/>
              <a:ext cx="3653558" cy="41384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00AEEF"/>
                  </a:solidFill>
                  <a:effectLst/>
                  <a:uLnTx/>
                  <a:uFillTx/>
                  <a:latin typeface="Arial"/>
                  <a:ea typeface="+mn-ea"/>
                  <a:cs typeface="Arial"/>
                </a:rPr>
                <a:t>3. ACCOUNTABILITY</a:t>
              </a:r>
              <a:endParaRPr kumimoji="0" lang="en-US" sz="2800" b="0" i="0" u="none" strike="noStrike" kern="1200" cap="none" spc="0" normalizeH="0" baseline="0" noProof="0" dirty="0">
                <a:ln>
                  <a:noFill/>
                </a:ln>
                <a:solidFill>
                  <a:srgbClr val="00AEEF"/>
                </a:solidFill>
                <a:effectLst/>
                <a:uLnTx/>
                <a:uFillTx/>
                <a:latin typeface="Arial"/>
                <a:ea typeface="+mn-ea"/>
                <a:cs typeface="Arial"/>
              </a:endParaRPr>
            </a:p>
          </p:txBody>
        </p:sp>
        <p:cxnSp>
          <p:nvCxnSpPr>
            <p:cNvPr id="46" name="Straight Connector 45">
              <a:extLst>
                <a:ext uri="{FF2B5EF4-FFF2-40B4-BE49-F238E27FC236}">
                  <a16:creationId xmlns:a16="http://schemas.microsoft.com/office/drawing/2014/main" id="{7E7830DA-3B80-9A52-E28E-79F3840F74FA}"/>
                </a:ext>
              </a:extLst>
            </p:cNvPr>
            <p:cNvCxnSpPr>
              <a:cxnSpLocks/>
            </p:cNvCxnSpPr>
            <p:nvPr/>
          </p:nvCxnSpPr>
          <p:spPr>
            <a:xfrm>
              <a:off x="3293281" y="2865973"/>
              <a:ext cx="0" cy="266700"/>
            </a:xfrm>
            <a:prstGeom prst="line">
              <a:avLst/>
            </a:prstGeom>
            <a:ln w="28575" cmpd="sng">
              <a:solidFill>
                <a:srgbClr val="50C8EB"/>
              </a:solidFill>
              <a:prstDash val="dot"/>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CE2D19C-467F-C13A-956C-9DDAE9D11989}"/>
                </a:ext>
              </a:extLst>
            </p:cNvPr>
            <p:cNvCxnSpPr/>
            <p:nvPr/>
          </p:nvCxnSpPr>
          <p:spPr>
            <a:xfrm>
              <a:off x="3284812" y="4631274"/>
              <a:ext cx="0" cy="266700"/>
            </a:xfrm>
            <a:prstGeom prst="line">
              <a:avLst/>
            </a:prstGeom>
            <a:ln w="28575" cmpd="sng">
              <a:solidFill>
                <a:srgbClr val="50C8EB"/>
              </a:solidFill>
              <a:prstDash val="dot"/>
            </a:ln>
          </p:spPr>
          <p:style>
            <a:lnRef idx="2">
              <a:schemeClr val="accent1"/>
            </a:lnRef>
            <a:fillRef idx="0">
              <a:schemeClr val="accent1"/>
            </a:fillRef>
            <a:effectRef idx="1">
              <a:schemeClr val="accent1"/>
            </a:effectRef>
            <a:fontRef idx="minor">
              <a:schemeClr val="tx1"/>
            </a:fontRef>
          </p:style>
        </p:cxnSp>
        <p:grpSp>
          <p:nvGrpSpPr>
            <p:cNvPr id="48" name="Group 47">
              <a:extLst>
                <a:ext uri="{FF2B5EF4-FFF2-40B4-BE49-F238E27FC236}">
                  <a16:creationId xmlns:a16="http://schemas.microsoft.com/office/drawing/2014/main" id="{BE09B75A-927B-54BC-8F01-651DDF85B30F}"/>
                </a:ext>
              </a:extLst>
            </p:cNvPr>
            <p:cNvGrpSpPr/>
            <p:nvPr/>
          </p:nvGrpSpPr>
          <p:grpSpPr>
            <a:xfrm>
              <a:off x="2563743" y="4955650"/>
              <a:ext cx="1455710" cy="1378211"/>
              <a:chOff x="1514557" y="1445285"/>
              <a:chExt cx="1455710" cy="1378211"/>
            </a:xfrm>
          </p:grpSpPr>
          <p:sp>
            <p:nvSpPr>
              <p:cNvPr id="50" name="Flowchart: Connector 4">
                <a:extLst>
                  <a:ext uri="{FF2B5EF4-FFF2-40B4-BE49-F238E27FC236}">
                    <a16:creationId xmlns:a16="http://schemas.microsoft.com/office/drawing/2014/main" id="{B1B2779C-169A-05DC-2381-66C8AE283615}"/>
                  </a:ext>
                </a:extLst>
              </p:cNvPr>
              <p:cNvSpPr/>
              <p:nvPr/>
            </p:nvSpPr>
            <p:spPr>
              <a:xfrm>
                <a:off x="1632149" y="1522719"/>
                <a:ext cx="1218028" cy="1207412"/>
              </a:xfrm>
              <a:prstGeom prst="flowChartConnector">
                <a:avLst/>
              </a:prstGeom>
              <a:solidFill>
                <a:srgbClr val="2EA9E0"/>
              </a:solidFill>
              <a:ln>
                <a:noFill/>
                <a:prstDash val="sysDot"/>
              </a:ln>
              <a:effectLst>
                <a:outerShdw blurRad="25400" dist="762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51" name="Flowchart: Connector 7">
                <a:extLst>
                  <a:ext uri="{FF2B5EF4-FFF2-40B4-BE49-F238E27FC236}">
                    <a16:creationId xmlns:a16="http://schemas.microsoft.com/office/drawing/2014/main" id="{8B40D683-1E6E-C7B6-9A59-6858CFE28EC2}"/>
                  </a:ext>
                </a:extLst>
              </p:cNvPr>
              <p:cNvSpPr/>
              <p:nvPr/>
            </p:nvSpPr>
            <p:spPr>
              <a:xfrm>
                <a:off x="1514557" y="1445285"/>
                <a:ext cx="1455710" cy="1378211"/>
              </a:xfrm>
              <a:prstGeom prst="flowChartConnector">
                <a:avLst/>
              </a:prstGeom>
              <a:noFill/>
              <a:ln w="31750">
                <a:solidFill>
                  <a:srgbClr val="50C9EC">
                    <a:alpha val="99000"/>
                  </a:srgb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821617F2-175C-6276-D56A-D70812602995}"/>
                  </a:ext>
                </a:extLst>
              </p:cNvPr>
              <p:cNvSpPr txBox="1"/>
              <p:nvPr/>
            </p:nvSpPr>
            <p:spPr>
              <a:xfrm>
                <a:off x="1658309" y="1773870"/>
                <a:ext cx="11440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Aleo Bold"/>
                  <a:ea typeface="+mn-ea"/>
                  <a:cs typeface="Aleo Bold"/>
                </a:endParaRPr>
              </a:p>
            </p:txBody>
          </p:sp>
        </p:grpSp>
        <p:pic>
          <p:nvPicPr>
            <p:cNvPr id="49" name="Picture 48">
              <a:extLst>
                <a:ext uri="{FF2B5EF4-FFF2-40B4-BE49-F238E27FC236}">
                  <a16:creationId xmlns:a16="http://schemas.microsoft.com/office/drawing/2014/main" id="{A6E0C486-C87E-C18B-4780-5492E4D018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8635" y="5020384"/>
              <a:ext cx="1247200" cy="1247200"/>
            </a:xfrm>
            <a:prstGeom prst="rect">
              <a:avLst/>
            </a:prstGeom>
          </p:spPr>
        </p:pic>
      </p:grpSp>
      <p:sp>
        <p:nvSpPr>
          <p:cNvPr id="59" name="TextBox 58">
            <a:extLst>
              <a:ext uri="{FF2B5EF4-FFF2-40B4-BE49-F238E27FC236}">
                <a16:creationId xmlns:a16="http://schemas.microsoft.com/office/drawing/2014/main" id="{A6CA084D-543A-2A42-0C99-1573756D77D0}"/>
              </a:ext>
            </a:extLst>
          </p:cNvPr>
          <p:cNvSpPr txBox="1"/>
          <p:nvPr/>
        </p:nvSpPr>
        <p:spPr>
          <a:xfrm>
            <a:off x="8612073" y="5400650"/>
            <a:ext cx="8075727" cy="523220"/>
          </a:xfrm>
          <a:prstGeom prst="rect">
            <a:avLst/>
          </a:prstGeom>
          <a:noFill/>
        </p:spPr>
        <p:txBody>
          <a:bodyPr wrap="square">
            <a:spAutoFit/>
          </a:bodyPr>
          <a:lstStyle/>
          <a:p>
            <a:pPr marL="1096963" lvl="1" indent="-1096963">
              <a:lnSpc>
                <a:spcPct val="100000"/>
              </a:lnSpc>
              <a:buNone/>
            </a:pPr>
            <a:r>
              <a:rPr lang="en-US" sz="2800" dirty="0">
                <a:solidFill>
                  <a:schemeClr val="tx1">
                    <a:lumMod val="75000"/>
                    <a:lumOff val="25000"/>
                  </a:schemeClr>
                </a:solidFill>
                <a:latin typeface="Arial" panose="020B0604020202020204" pitchFamily="34" charset="0"/>
                <a:cs typeface="Arial" panose="020B0604020202020204" pitchFamily="34" charset="0"/>
              </a:rPr>
              <a:t>Quality and accessible SEA survivor assistance. </a:t>
            </a:r>
          </a:p>
        </p:txBody>
      </p:sp>
      <p:sp>
        <p:nvSpPr>
          <p:cNvPr id="60" name="TextBox 59">
            <a:extLst>
              <a:ext uri="{FF2B5EF4-FFF2-40B4-BE49-F238E27FC236}">
                <a16:creationId xmlns:a16="http://schemas.microsoft.com/office/drawing/2014/main" id="{100D6507-FD19-9C8D-B646-A14FC4B5813D}"/>
              </a:ext>
            </a:extLst>
          </p:cNvPr>
          <p:cNvSpPr txBox="1"/>
          <p:nvPr/>
        </p:nvSpPr>
        <p:spPr>
          <a:xfrm>
            <a:off x="7467600" y="7433308"/>
            <a:ext cx="9491546" cy="954107"/>
          </a:xfrm>
          <a:prstGeom prst="rect">
            <a:avLst/>
          </a:prstGeom>
          <a:noFill/>
        </p:spPr>
        <p:txBody>
          <a:bodyPr wrap="square">
            <a:spAutoFit/>
          </a:bodyPr>
          <a:lstStyle/>
          <a:p>
            <a:pPr marL="1097280" lvl="1" indent="0">
              <a:lnSpc>
                <a:spcPct val="100000"/>
              </a:lnSpc>
              <a:buNone/>
            </a:pPr>
            <a:r>
              <a:rPr lang="en-US" sz="2800" dirty="0">
                <a:solidFill>
                  <a:schemeClr val="tx1">
                    <a:lumMod val="75000"/>
                    <a:lumOff val="25000"/>
                  </a:schemeClr>
                </a:solidFill>
                <a:latin typeface="Arial" panose="020B0604020202020204" pitchFamily="34" charset="0"/>
                <a:cs typeface="Arial" panose="020B0604020202020204" pitchFamily="34" charset="0"/>
              </a:rPr>
              <a:t>Every SEA survivor has their case investigated in a prompt, safe and respectful way.</a:t>
            </a:r>
          </a:p>
        </p:txBody>
      </p:sp>
    </p:spTree>
    <p:extLst>
      <p:ext uri="{BB962C8B-B14F-4D97-AF65-F5344CB8AC3E}">
        <p14:creationId xmlns:p14="http://schemas.microsoft.com/office/powerpoint/2010/main" val="2248653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723900"/>
            <a:ext cx="15087600" cy="1163780"/>
          </a:xfrm>
          <a:prstGeom prst="rect">
            <a:avLst/>
          </a:prstGeom>
        </p:spPr>
        <p:txBody>
          <a:bodyPr wrap="square" lIns="0" tIns="0" rIns="0" bIns="0" rtlCol="0" anchor="t">
            <a:spAutoFit/>
          </a:bodyPr>
          <a:lstStyle/>
          <a:p>
            <a:pPr algn="ctr">
              <a:lnSpc>
                <a:spcPts val="9872"/>
              </a:lnSpc>
            </a:pPr>
            <a:r>
              <a:rPr lang="en-US" sz="7051" dirty="0">
                <a:solidFill>
                  <a:srgbClr val="D72B60"/>
                </a:solidFill>
                <a:latin typeface="Oswald"/>
              </a:rPr>
              <a:t>PSEA Programming - Reporting </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pic>
        <p:nvPicPr>
          <p:cNvPr id="15" name="Picture 14">
            <a:extLst>
              <a:ext uri="{FF2B5EF4-FFF2-40B4-BE49-F238E27FC236}">
                <a16:creationId xmlns:a16="http://schemas.microsoft.com/office/drawing/2014/main" id="{F3D6D79D-A7B8-7256-91F2-093A0EE17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281668"/>
            <a:ext cx="10282314" cy="6854876"/>
          </a:xfrm>
          <a:prstGeom prst="rect">
            <a:avLst/>
          </a:prstGeom>
        </p:spPr>
      </p:pic>
      <p:sp>
        <p:nvSpPr>
          <p:cNvPr id="13" name="TextBox 12">
            <a:extLst>
              <a:ext uri="{FF2B5EF4-FFF2-40B4-BE49-F238E27FC236}">
                <a16:creationId xmlns:a16="http://schemas.microsoft.com/office/drawing/2014/main" id="{CB0A58F8-B2BE-3D06-979C-FDE4CBD813F2}"/>
              </a:ext>
            </a:extLst>
          </p:cNvPr>
          <p:cNvSpPr txBox="1"/>
          <p:nvPr/>
        </p:nvSpPr>
        <p:spPr>
          <a:xfrm>
            <a:off x="11049000" y="8736568"/>
            <a:ext cx="3348790" cy="369332"/>
          </a:xfrm>
          <a:prstGeom prst="rect">
            <a:avLst/>
          </a:prstGeom>
          <a:noFill/>
        </p:spPr>
        <p:txBody>
          <a:bodyPr wrap="square">
            <a:spAutoFit/>
          </a:bodyPr>
          <a:lstStyle/>
          <a:p>
            <a:r>
              <a:rPr lang="en-US" dirty="0">
                <a:solidFill>
                  <a:srgbClr val="E6E6E6"/>
                </a:solidFill>
              </a:rPr>
              <a:t>© UNICEF/UN014994/</a:t>
            </a:r>
            <a:r>
              <a:rPr lang="en-US" dirty="0" err="1">
                <a:solidFill>
                  <a:srgbClr val="E6E6E6"/>
                </a:solidFill>
              </a:rPr>
              <a:t>Estey</a:t>
            </a:r>
            <a:endParaRPr lang="en-US" dirty="0">
              <a:solidFill>
                <a:srgbClr val="E6E6E6"/>
              </a:solidFill>
            </a:endParaRPr>
          </a:p>
        </p:txBody>
      </p:sp>
    </p:spTree>
    <p:extLst>
      <p:ext uri="{BB962C8B-B14F-4D97-AF65-F5344CB8AC3E}">
        <p14:creationId xmlns:p14="http://schemas.microsoft.com/office/powerpoint/2010/main" val="2664853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876300"/>
            <a:ext cx="12496800"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UNICEF Approach to Reporting</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9" name="INTERNAL BOX">
            <a:extLst>
              <a:ext uri="{FF2B5EF4-FFF2-40B4-BE49-F238E27FC236}">
                <a16:creationId xmlns:a16="http://schemas.microsoft.com/office/drawing/2014/main" id="{0C2BE42D-DD67-E036-C82E-C1B2744BA182}"/>
              </a:ext>
            </a:extLst>
          </p:cNvPr>
          <p:cNvSpPr/>
          <p:nvPr/>
        </p:nvSpPr>
        <p:spPr>
          <a:xfrm>
            <a:off x="1600200" y="4763347"/>
            <a:ext cx="3606172" cy="3550987"/>
          </a:xfrm>
          <a:prstGeom prst="rect">
            <a:avLst/>
          </a:prstGeom>
          <a:noFill/>
          <a:ln w="38100">
            <a:solidFill>
              <a:srgbClr val="0F5877"/>
            </a:solidFill>
          </a:ln>
        </p:spPr>
        <p:style>
          <a:lnRef idx="2">
            <a:schemeClr val="accent1">
              <a:shade val="50000"/>
            </a:schemeClr>
          </a:lnRef>
          <a:fillRef idx="1">
            <a:schemeClr val="accent1"/>
          </a:fillRef>
          <a:effectRef idx="0">
            <a:schemeClr val="accent1"/>
          </a:effectRef>
          <a:fontRef idx="minor">
            <a:schemeClr val="lt1"/>
          </a:fontRef>
        </p:style>
        <p:txBody>
          <a:bodyPr lIns="243614" tIns="121807" bIns="121807" numCol="1" rtlCol="0" anchor="ctr">
            <a:normAutofit/>
          </a:bodyPr>
          <a:lstStyle/>
          <a:p>
            <a:pPr marL="171450" indent="-171450">
              <a:lnSpc>
                <a:spcPct val="120000"/>
              </a:lnSpc>
              <a:spcAft>
                <a:spcPts val="6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Established pathways / options for internal reporting </a:t>
            </a:r>
          </a:p>
          <a:p>
            <a:pPr marL="171450" indent="-171450">
              <a:lnSpc>
                <a:spcPct val="120000"/>
              </a:lnSpc>
              <a:spcAft>
                <a:spcPts val="6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PSEA focal points in all offices</a:t>
            </a:r>
          </a:p>
          <a:p>
            <a:pPr marL="171450" indent="-171450">
              <a:lnSpc>
                <a:spcPct val="120000"/>
              </a:lnSpc>
              <a:spcAft>
                <a:spcPts val="6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Training of all staff </a:t>
            </a:r>
          </a:p>
          <a:p>
            <a:pPr marL="171450" indent="-171450">
              <a:lnSpc>
                <a:spcPct val="120000"/>
              </a:lnSpc>
              <a:spcAft>
                <a:spcPts val="6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Training, capacity development, roll-out of PSEA procedure for Implementing Partners (IPs) </a:t>
            </a:r>
          </a:p>
          <a:p>
            <a:pPr marL="171450" indent="-171450">
              <a:lnSpc>
                <a:spcPct val="120000"/>
              </a:lnSpc>
              <a:spcAft>
                <a:spcPts val="6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IP PSEA focal points designated and trained</a:t>
            </a:r>
          </a:p>
        </p:txBody>
      </p:sp>
      <p:sp>
        <p:nvSpPr>
          <p:cNvPr id="12" name="INTER BOX">
            <a:extLst>
              <a:ext uri="{FF2B5EF4-FFF2-40B4-BE49-F238E27FC236}">
                <a16:creationId xmlns:a16="http://schemas.microsoft.com/office/drawing/2014/main" id="{3D314571-33AA-F122-26EB-19CA6AF71298}"/>
              </a:ext>
            </a:extLst>
          </p:cNvPr>
          <p:cNvSpPr/>
          <p:nvPr/>
        </p:nvSpPr>
        <p:spPr>
          <a:xfrm>
            <a:off x="5105398" y="1925953"/>
            <a:ext cx="8305801" cy="26359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243614" tIns="243614" numCol="2" rtlCol="0" anchor="t" anchorCtr="0">
            <a:normAutofit fontScale="77500" lnSpcReduction="20000"/>
          </a:bodyPr>
          <a:lstStyle/>
          <a:p>
            <a:pPr>
              <a:lnSpc>
                <a:spcPct val="120000"/>
              </a:lnSpc>
              <a:spcAft>
                <a:spcPts val="600"/>
              </a:spcAft>
            </a:pPr>
            <a:r>
              <a:rPr lang="en-US" sz="1700" b="1" dirty="0">
                <a:solidFill>
                  <a:schemeClr val="tx1"/>
                </a:solidFill>
                <a:latin typeface="Arial" panose="020B0604020202020204" pitchFamily="34" charset="0"/>
                <a:cs typeface="Arial" panose="020B0604020202020204" pitchFamily="34" charset="0"/>
              </a:rPr>
              <a:t>Program design criteria</a:t>
            </a:r>
            <a:r>
              <a:rPr lang="en-US" sz="1700" dirty="0">
                <a:solidFill>
                  <a:schemeClr val="tx1"/>
                </a:solidFill>
                <a:latin typeface="Arial" panose="020B0604020202020204" pitchFamily="34" charset="0"/>
                <a:cs typeface="Arial" panose="020B0604020202020204" pitchFamily="34" charset="0"/>
              </a:rPr>
              <a:t>: </a:t>
            </a:r>
          </a:p>
          <a:p>
            <a:pPr marL="176213" indent="-176213">
              <a:lnSpc>
                <a:spcPct val="120000"/>
              </a:lnSpc>
              <a:spcAft>
                <a:spcPts val="600"/>
              </a:spcAft>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Safe and confidential</a:t>
            </a:r>
          </a:p>
          <a:p>
            <a:pPr marL="176213" indent="-176213">
              <a:lnSpc>
                <a:spcPct val="120000"/>
              </a:lnSpc>
              <a:spcAft>
                <a:spcPts val="600"/>
              </a:spcAft>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Accessible</a:t>
            </a:r>
          </a:p>
          <a:p>
            <a:pPr marL="176213" indent="-176213">
              <a:lnSpc>
                <a:spcPct val="120000"/>
              </a:lnSpc>
              <a:spcAft>
                <a:spcPts val="600"/>
              </a:spcAft>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Child and gender sensitive</a:t>
            </a:r>
          </a:p>
          <a:p>
            <a:pPr marL="176213" indent="-176213">
              <a:lnSpc>
                <a:spcPct val="120000"/>
              </a:lnSpc>
              <a:spcAft>
                <a:spcPts val="600"/>
              </a:spcAft>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Contextually appropriate</a:t>
            </a:r>
          </a:p>
          <a:p>
            <a:pPr marL="176213" indent="-176213">
              <a:lnSpc>
                <a:spcPct val="120000"/>
              </a:lnSpc>
              <a:spcAft>
                <a:spcPts val="600"/>
              </a:spcAft>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Linked to GBV/CP referral pathways</a:t>
            </a:r>
          </a:p>
          <a:p>
            <a:pPr marL="176213" indent="-176213">
              <a:lnSpc>
                <a:spcPct val="120000"/>
              </a:lnSpc>
              <a:spcAft>
                <a:spcPts val="600"/>
              </a:spcAft>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Scalability across all UNICEF programme sectors </a:t>
            </a:r>
          </a:p>
          <a:p>
            <a:pPr>
              <a:lnSpc>
                <a:spcPct val="120000"/>
              </a:lnSpc>
              <a:spcAft>
                <a:spcPts val="600"/>
              </a:spcAft>
            </a:pPr>
            <a:endParaRPr lang="en-US" sz="1700" b="1" dirty="0">
              <a:solidFill>
                <a:schemeClr val="tx1"/>
              </a:solidFill>
              <a:latin typeface="Arial" panose="020B0604020202020204" pitchFamily="34" charset="0"/>
              <a:cs typeface="Arial" panose="020B0604020202020204" pitchFamily="34" charset="0"/>
            </a:endParaRPr>
          </a:p>
          <a:p>
            <a:pPr>
              <a:lnSpc>
                <a:spcPct val="120000"/>
              </a:lnSpc>
              <a:spcAft>
                <a:spcPts val="600"/>
              </a:spcAft>
            </a:pPr>
            <a:r>
              <a:rPr lang="en-US" sz="1700" b="1" dirty="0">
                <a:solidFill>
                  <a:schemeClr val="tx1"/>
                </a:solidFill>
                <a:latin typeface="Arial" panose="020B0604020202020204" pitchFamily="34" charset="0"/>
                <a:cs typeface="Arial" panose="020B0604020202020204" pitchFamily="34" charset="0"/>
              </a:rPr>
              <a:t>Modalities</a:t>
            </a:r>
            <a:r>
              <a:rPr lang="en-US" sz="1700" dirty="0">
                <a:solidFill>
                  <a:schemeClr val="tx1"/>
                </a:solidFill>
                <a:latin typeface="Arial" panose="020B0604020202020204" pitchFamily="34" charset="0"/>
                <a:cs typeface="Arial" panose="020B0604020202020204" pitchFamily="34" charset="0"/>
              </a:rPr>
              <a:t>:</a:t>
            </a:r>
          </a:p>
          <a:p>
            <a:pPr marL="176213" indent="-176213">
              <a:lnSpc>
                <a:spcPct val="120000"/>
              </a:lnSpc>
              <a:spcAft>
                <a:spcPts val="600"/>
              </a:spcAft>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PSEA &amp; Safeguarding package at all sites</a:t>
            </a:r>
          </a:p>
          <a:p>
            <a:pPr marL="176213" indent="-176213">
              <a:lnSpc>
                <a:spcPct val="120000"/>
              </a:lnSpc>
              <a:spcAft>
                <a:spcPts val="600"/>
              </a:spcAft>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Face-to-face PSEA focal points at community level</a:t>
            </a:r>
          </a:p>
          <a:p>
            <a:pPr marL="176213" indent="-176213">
              <a:lnSpc>
                <a:spcPct val="120000"/>
              </a:lnSpc>
              <a:spcAft>
                <a:spcPts val="600"/>
              </a:spcAft>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Community and digital engagement</a:t>
            </a:r>
          </a:p>
          <a:p>
            <a:pPr marL="176213" indent="-176213">
              <a:lnSpc>
                <a:spcPct val="120000"/>
              </a:lnSpc>
              <a:spcAft>
                <a:spcPts val="600"/>
              </a:spcAft>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Rights-based messaging</a:t>
            </a:r>
          </a:p>
          <a:p>
            <a:pPr marL="176213" indent="-176213">
              <a:lnSpc>
                <a:spcPct val="120000"/>
              </a:lnSpc>
              <a:spcAft>
                <a:spcPts val="600"/>
              </a:spcAft>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Integration into child helplines and broader protection mechanisms</a:t>
            </a:r>
          </a:p>
          <a:p>
            <a:pPr marL="228389" indent="-228389">
              <a:lnSpc>
                <a:spcPct val="120000"/>
              </a:lnSpc>
              <a:spcAft>
                <a:spcPts val="600"/>
              </a:spcAft>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a:lnSpc>
                <a:spcPct val="120000"/>
              </a:lnSpc>
              <a:spcAft>
                <a:spcPts val="600"/>
              </a:spcAft>
            </a:pPr>
            <a:endParaRPr lang="en-US" sz="16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0087312-1CC5-29ED-BF76-BDAEF0CFC1E5}"/>
              </a:ext>
            </a:extLst>
          </p:cNvPr>
          <p:cNvSpPr/>
          <p:nvPr/>
        </p:nvSpPr>
        <p:spPr>
          <a:xfrm>
            <a:off x="5105400" y="2086604"/>
            <a:ext cx="8229600" cy="2089563"/>
          </a:xfrm>
          <a:prstGeom prst="rect">
            <a:avLst/>
          </a:prstGeom>
          <a:noFill/>
          <a:ln w="28575">
            <a:solidFill>
              <a:srgbClr val="CBE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NTERNAL BOX">
            <a:extLst>
              <a:ext uri="{FF2B5EF4-FFF2-40B4-BE49-F238E27FC236}">
                <a16:creationId xmlns:a16="http://schemas.microsoft.com/office/drawing/2014/main" id="{BAF8C854-CABC-829F-4435-91A6C77AD9AF}"/>
              </a:ext>
            </a:extLst>
          </p:cNvPr>
          <p:cNvSpPr/>
          <p:nvPr/>
        </p:nvSpPr>
        <p:spPr>
          <a:xfrm>
            <a:off x="12752883" y="4763347"/>
            <a:ext cx="3401517" cy="3594380"/>
          </a:xfrm>
          <a:prstGeom prst="rect">
            <a:avLst/>
          </a:prstGeom>
          <a:noFill/>
          <a:ln w="381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lIns="243614" tIns="121807" bIns="121807" numCol="1" rtlCol="0" anchor="ctr">
            <a:normAutofit/>
          </a:bodyPr>
          <a:lstStyle/>
          <a:p>
            <a:pPr marL="176213" indent="-176213">
              <a:spcAft>
                <a:spcPts val="12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SOPs on SEA complaint referral and integration of GBV referral pathways - signed by all UN Country Team / Humanitarian Coordination Team members</a:t>
            </a:r>
          </a:p>
          <a:p>
            <a:pPr marL="176213" indent="-176213">
              <a:spcAft>
                <a:spcPts val="12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Coordinated messaging to affected populations</a:t>
            </a:r>
          </a:p>
          <a:p>
            <a:pPr marL="176213" indent="-176213">
              <a:spcAft>
                <a:spcPts val="12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Training and capacity development of partners</a:t>
            </a:r>
          </a:p>
        </p:txBody>
      </p:sp>
      <p:cxnSp>
        <p:nvCxnSpPr>
          <p:cNvPr id="17" name="Straight Connector 16">
            <a:extLst>
              <a:ext uri="{FF2B5EF4-FFF2-40B4-BE49-F238E27FC236}">
                <a16:creationId xmlns:a16="http://schemas.microsoft.com/office/drawing/2014/main" id="{EB626AEE-E850-5E0E-0900-2DB79EC7DCEC}"/>
              </a:ext>
            </a:extLst>
          </p:cNvPr>
          <p:cNvCxnSpPr>
            <a:cxnSpLocks/>
          </p:cNvCxnSpPr>
          <p:nvPr/>
        </p:nvCxnSpPr>
        <p:spPr>
          <a:xfrm flipH="1">
            <a:off x="11658600" y="7302502"/>
            <a:ext cx="1066800" cy="0"/>
          </a:xfrm>
          <a:prstGeom prst="line">
            <a:avLst/>
          </a:prstGeom>
          <a:ln w="28575">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A829EF-2239-E0F2-DC87-020272E63932}"/>
              </a:ext>
            </a:extLst>
          </p:cNvPr>
          <p:cNvCxnSpPr>
            <a:cxnSpLocks/>
          </p:cNvCxnSpPr>
          <p:nvPr/>
        </p:nvCxnSpPr>
        <p:spPr>
          <a:xfrm flipH="1">
            <a:off x="5206372" y="7200900"/>
            <a:ext cx="1204819" cy="0"/>
          </a:xfrm>
          <a:prstGeom prst="line">
            <a:avLst/>
          </a:prstGeom>
          <a:ln w="28575">
            <a:solidFill>
              <a:srgbClr val="0F587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DFB4A0E-E69E-F5E5-EF98-8CABEB90FFEA}"/>
              </a:ext>
            </a:extLst>
          </p:cNvPr>
          <p:cNvCxnSpPr>
            <a:cxnSpLocks/>
          </p:cNvCxnSpPr>
          <p:nvPr/>
        </p:nvCxnSpPr>
        <p:spPr>
          <a:xfrm flipH="1" flipV="1">
            <a:off x="7548324" y="4183207"/>
            <a:ext cx="382028" cy="536320"/>
          </a:xfrm>
          <a:prstGeom prst="line">
            <a:avLst/>
          </a:prstGeom>
          <a:ln w="28575">
            <a:solidFill>
              <a:srgbClr val="CBEBF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31C98D-9E02-42AB-582E-1BBA7E5209D0}"/>
              </a:ext>
            </a:extLst>
          </p:cNvPr>
          <p:cNvCxnSpPr>
            <a:cxnSpLocks/>
          </p:cNvCxnSpPr>
          <p:nvPr/>
        </p:nvCxnSpPr>
        <p:spPr>
          <a:xfrm flipV="1">
            <a:off x="10532689" y="4183207"/>
            <a:ext cx="314324" cy="580140"/>
          </a:xfrm>
          <a:prstGeom prst="line">
            <a:avLst/>
          </a:prstGeom>
          <a:ln w="28575">
            <a:solidFill>
              <a:srgbClr val="CBEBFC"/>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07A07028-F72B-646D-586D-7C7A85881116}"/>
              </a:ext>
            </a:extLst>
          </p:cNvPr>
          <p:cNvGrpSpPr/>
          <p:nvPr/>
        </p:nvGrpSpPr>
        <p:grpSpPr>
          <a:xfrm>
            <a:off x="6231141" y="4365726"/>
            <a:ext cx="5656059" cy="5654574"/>
            <a:chOff x="-76200" y="135731"/>
            <a:chExt cx="4419600" cy="4572000"/>
          </a:xfrm>
        </p:grpSpPr>
        <p:pic>
          <p:nvPicPr>
            <p:cNvPr id="49" name="PROGRAMMING GRAPHIC" descr="Icon&#10;&#10;Description automatically generated">
              <a:extLst>
                <a:ext uri="{FF2B5EF4-FFF2-40B4-BE49-F238E27FC236}">
                  <a16:creationId xmlns:a16="http://schemas.microsoft.com/office/drawing/2014/main" id="{C8FEB6E8-A85A-3FEA-BBA5-7A912841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5731"/>
              <a:ext cx="4419600" cy="4572000"/>
            </a:xfrm>
            <a:prstGeom prst="rect">
              <a:avLst/>
            </a:prstGeom>
          </p:spPr>
        </p:pic>
        <p:sp>
          <p:nvSpPr>
            <p:cNvPr id="50" name="PROGRAMMING">
              <a:extLst>
                <a:ext uri="{FF2B5EF4-FFF2-40B4-BE49-F238E27FC236}">
                  <a16:creationId xmlns:a16="http://schemas.microsoft.com/office/drawing/2014/main" id="{6A5DAD3C-BE2A-8121-0F05-94590C50DCF2}"/>
                </a:ext>
              </a:extLst>
            </p:cNvPr>
            <p:cNvSpPr/>
            <p:nvPr/>
          </p:nvSpPr>
          <p:spPr>
            <a:xfrm>
              <a:off x="1371600" y="1050131"/>
              <a:ext cx="1524000" cy="535345"/>
            </a:xfrm>
            <a:prstGeom prst="rect">
              <a:avLst/>
            </a:prstGeom>
          </p:spPr>
          <p:txBody>
            <a:bodyPr wrap="square">
              <a:spAutoFit/>
            </a:bodyPr>
            <a:lstStyle/>
            <a:p>
              <a:pPr algn="ctr"/>
              <a:r>
                <a:rPr lang="en-US" sz="1399" b="1" dirty="0">
                  <a:solidFill>
                    <a:srgbClr val="77777A"/>
                  </a:solidFill>
                  <a:latin typeface="Univers LT Std 57 Cn" panose="020B0506020202050204" pitchFamily="34" charset="0"/>
                </a:rPr>
                <a:t>UNICEF PROGRAMMING</a:t>
              </a:r>
            </a:p>
          </p:txBody>
        </p:sp>
      </p:grpSp>
      <p:grpSp>
        <p:nvGrpSpPr>
          <p:cNvPr id="43" name="Group 42">
            <a:extLst>
              <a:ext uri="{FF2B5EF4-FFF2-40B4-BE49-F238E27FC236}">
                <a16:creationId xmlns:a16="http://schemas.microsoft.com/office/drawing/2014/main" id="{3578715E-2D2D-4119-A8D1-64FA1C09F157}"/>
              </a:ext>
            </a:extLst>
          </p:cNvPr>
          <p:cNvGrpSpPr/>
          <p:nvPr/>
        </p:nvGrpSpPr>
        <p:grpSpPr>
          <a:xfrm>
            <a:off x="6231141" y="4365726"/>
            <a:ext cx="5656059" cy="5654574"/>
            <a:chOff x="-76200" y="135731"/>
            <a:chExt cx="4419600" cy="4572000"/>
          </a:xfrm>
        </p:grpSpPr>
        <p:pic>
          <p:nvPicPr>
            <p:cNvPr id="47" name="INTER GRAPHIC" descr="A picture containing shape&#10;&#10;Description automatically generated">
              <a:extLst>
                <a:ext uri="{FF2B5EF4-FFF2-40B4-BE49-F238E27FC236}">
                  <a16:creationId xmlns:a16="http://schemas.microsoft.com/office/drawing/2014/main" id="{22CE4DD8-6D34-8F52-18B1-6D7FB316D9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35731"/>
              <a:ext cx="4419600" cy="4572000"/>
            </a:xfrm>
            <a:prstGeom prst="rect">
              <a:avLst/>
            </a:prstGeom>
          </p:spPr>
        </p:pic>
        <p:sp>
          <p:nvSpPr>
            <p:cNvPr id="48" name="INTER">
              <a:extLst>
                <a:ext uri="{FF2B5EF4-FFF2-40B4-BE49-F238E27FC236}">
                  <a16:creationId xmlns:a16="http://schemas.microsoft.com/office/drawing/2014/main" id="{2B6840E5-D92C-DE61-9652-B8039A569DB0}"/>
                </a:ext>
              </a:extLst>
            </p:cNvPr>
            <p:cNvSpPr/>
            <p:nvPr/>
          </p:nvSpPr>
          <p:spPr>
            <a:xfrm>
              <a:off x="2286000" y="2497931"/>
              <a:ext cx="1382486" cy="514209"/>
            </a:xfrm>
            <a:prstGeom prst="rect">
              <a:avLst/>
            </a:prstGeom>
          </p:spPr>
          <p:txBody>
            <a:bodyPr wrap="square">
              <a:spAutoFit/>
            </a:bodyPr>
            <a:lstStyle/>
            <a:p>
              <a:pPr algn="ctr"/>
              <a:r>
                <a:rPr lang="en-US" sz="1332" b="1" dirty="0">
                  <a:solidFill>
                    <a:schemeClr val="bg1"/>
                  </a:solidFill>
                  <a:latin typeface="Univers LT Std 57 Cn" panose="020B0506020202050204" pitchFamily="34" charset="0"/>
                </a:rPr>
                <a:t>INTER-AGENCY PSEA NETWORK</a:t>
              </a:r>
            </a:p>
          </p:txBody>
        </p:sp>
      </p:grpSp>
      <p:grpSp>
        <p:nvGrpSpPr>
          <p:cNvPr id="53" name="Group 52">
            <a:extLst>
              <a:ext uri="{FF2B5EF4-FFF2-40B4-BE49-F238E27FC236}">
                <a16:creationId xmlns:a16="http://schemas.microsoft.com/office/drawing/2014/main" id="{86D78171-6C40-9E2D-619B-E2F4C4B0CC98}"/>
              </a:ext>
            </a:extLst>
          </p:cNvPr>
          <p:cNvGrpSpPr/>
          <p:nvPr/>
        </p:nvGrpSpPr>
        <p:grpSpPr>
          <a:xfrm>
            <a:off x="6183210" y="4365250"/>
            <a:ext cx="5656059" cy="5654574"/>
            <a:chOff x="6183210" y="4365250"/>
            <a:chExt cx="5656059" cy="5654574"/>
          </a:xfrm>
        </p:grpSpPr>
        <p:pic>
          <p:nvPicPr>
            <p:cNvPr id="45" name="INTERNAL GRAPHIC" descr="A picture containing shape&#10;&#10;Description automatically generated">
              <a:extLst>
                <a:ext uri="{FF2B5EF4-FFF2-40B4-BE49-F238E27FC236}">
                  <a16:creationId xmlns:a16="http://schemas.microsoft.com/office/drawing/2014/main" id="{1C798019-A59D-03FA-68BE-EE7898C0C4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210" y="4365250"/>
              <a:ext cx="5656059" cy="5654574"/>
            </a:xfrm>
            <a:prstGeom prst="rect">
              <a:avLst/>
            </a:prstGeom>
          </p:spPr>
        </p:pic>
        <p:sp>
          <p:nvSpPr>
            <p:cNvPr id="46" name="INTERNAL">
              <a:extLst>
                <a:ext uri="{FF2B5EF4-FFF2-40B4-BE49-F238E27FC236}">
                  <a16:creationId xmlns:a16="http://schemas.microsoft.com/office/drawing/2014/main" id="{92577C1E-BFF5-7195-0A5B-8192B542969B}"/>
                </a:ext>
              </a:extLst>
            </p:cNvPr>
            <p:cNvSpPr/>
            <p:nvPr/>
          </p:nvSpPr>
          <p:spPr>
            <a:xfrm>
              <a:off x="7011288" y="7287256"/>
              <a:ext cx="1894642" cy="523220"/>
            </a:xfrm>
            <a:prstGeom prst="rect">
              <a:avLst/>
            </a:prstGeom>
          </p:spPr>
          <p:txBody>
            <a:bodyPr wrap="square">
              <a:spAutoFit/>
            </a:bodyPr>
            <a:lstStyle/>
            <a:p>
              <a:pPr algn="ctr"/>
              <a:r>
                <a:rPr lang="en-US" sz="1400" b="1" dirty="0">
                  <a:solidFill>
                    <a:schemeClr val="bg1"/>
                  </a:solidFill>
                  <a:latin typeface="Arial" panose="020B0604020202020204" pitchFamily="34" charset="0"/>
                  <a:cs typeface="Arial" panose="020B0604020202020204" pitchFamily="34" charset="0"/>
                </a:rPr>
                <a:t>INTERNAL UNICEF REPORTING </a:t>
              </a:r>
            </a:p>
          </p:txBody>
        </p:sp>
      </p:grpSp>
    </p:spTree>
    <p:extLst>
      <p:ext uri="{BB962C8B-B14F-4D97-AF65-F5344CB8AC3E}">
        <p14:creationId xmlns:p14="http://schemas.microsoft.com/office/powerpoint/2010/main" val="3968222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703120"/>
            <a:ext cx="12344400"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UNICEF internal reporting process</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10" name="Content Placeholder 4">
            <a:extLst>
              <a:ext uri="{FF2B5EF4-FFF2-40B4-BE49-F238E27FC236}">
                <a16:creationId xmlns:a16="http://schemas.microsoft.com/office/drawing/2014/main" id="{625E5EF0-BE35-0A18-6585-C193B4B2F5FB}"/>
              </a:ext>
            </a:extLst>
          </p:cNvPr>
          <p:cNvSpPr txBox="1">
            <a:spLocks/>
          </p:cNvSpPr>
          <p:nvPr/>
        </p:nvSpPr>
        <p:spPr>
          <a:xfrm>
            <a:off x="3200400" y="2698894"/>
            <a:ext cx="12992100" cy="634782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600"/>
              </a:spcBef>
              <a:spcAft>
                <a:spcPts val="1200"/>
              </a:spcAft>
              <a:buFont typeface="Arial" pitchFamily="34" charset="0"/>
              <a:buNone/>
            </a:pPr>
            <a:r>
              <a:rPr lang="en-US" b="1" dirty="0">
                <a:solidFill>
                  <a:srgbClr val="00AEEF"/>
                </a:solidFill>
                <a:latin typeface="Josefin Sans Regular" panose="020B0604020202020204" charset="0"/>
                <a:cs typeface="Arial" panose="020B0604020202020204" pitchFamily="34" charset="0"/>
              </a:rPr>
              <a:t>Instruction</a:t>
            </a:r>
            <a:r>
              <a:rPr lang="en-US" dirty="0">
                <a:latin typeface="Josefin Sans Regular" panose="020B0604020202020204" charset="0"/>
                <a:cs typeface="Arial" panose="020B0604020202020204" pitchFamily="34" charset="0"/>
              </a:rPr>
              <a:t> for reporting allegations of Sexual Exploitation and Abuse and Concerns of Abuse, with accompanying </a:t>
            </a:r>
            <a:r>
              <a:rPr lang="en-US" b="1" dirty="0">
                <a:solidFill>
                  <a:srgbClr val="00AEEF"/>
                </a:solidFill>
                <a:latin typeface="Josefin Sans Regular" panose="020B0604020202020204" charset="0"/>
                <a:cs typeface="Arial" panose="020B0604020202020204" pitchFamily="34" charset="0"/>
              </a:rPr>
              <a:t>Guidance Note </a:t>
            </a:r>
          </a:p>
          <a:p>
            <a:pPr marL="898525" indent="-546100" fontAlgn="base">
              <a:lnSpc>
                <a:spcPct val="120000"/>
              </a:lnSpc>
              <a:spcBef>
                <a:spcPts val="600"/>
              </a:spcBef>
              <a:spcAft>
                <a:spcPts val="1200"/>
              </a:spcAft>
              <a:buFont typeface="Josefin Sans Regular" panose="020B0604020202020204" charset="0"/>
              <a:buChar char="→"/>
            </a:pPr>
            <a:r>
              <a:rPr lang="en-GB" dirty="0">
                <a:latin typeface="Josefin Sans Regular" panose="020B0604020202020204" charset="0"/>
                <a:cs typeface="Arial" panose="020B0604020202020204" pitchFamily="34" charset="0"/>
              </a:rPr>
              <a:t>Enables reporting on SEA against </a:t>
            </a:r>
            <a:r>
              <a:rPr lang="en-GB" b="1" dirty="0">
                <a:latin typeface="Josefin Sans Regular" panose="020B0604020202020204" charset="0"/>
                <a:cs typeface="Arial" panose="020B0604020202020204" pitchFamily="34" charset="0"/>
              </a:rPr>
              <a:t>children and adults</a:t>
            </a:r>
          </a:p>
          <a:p>
            <a:pPr marL="898525" indent="-546100" fontAlgn="base">
              <a:lnSpc>
                <a:spcPct val="120000"/>
              </a:lnSpc>
              <a:spcBef>
                <a:spcPts val="600"/>
              </a:spcBef>
              <a:spcAft>
                <a:spcPts val="1200"/>
              </a:spcAft>
              <a:buFont typeface="Josefin Sans Regular" panose="020B0604020202020204" charset="0"/>
              <a:buChar char="→"/>
            </a:pPr>
            <a:r>
              <a:rPr lang="en-GB" dirty="0">
                <a:latin typeface="Josefin Sans Regular" panose="020B0604020202020204" charset="0"/>
                <a:cs typeface="Arial" panose="020B0604020202020204" pitchFamily="34" charset="0"/>
              </a:rPr>
              <a:t>Enables reporting on all </a:t>
            </a:r>
            <a:r>
              <a:rPr lang="en-GB" b="1" dirty="0">
                <a:latin typeface="Josefin Sans Regular" panose="020B0604020202020204" charset="0"/>
                <a:cs typeface="Arial" panose="020B0604020202020204" pitchFamily="34" charset="0"/>
              </a:rPr>
              <a:t>“concerns of abuse” </a:t>
            </a:r>
            <a:r>
              <a:rPr lang="en-GB" dirty="0">
                <a:latin typeface="Josefin Sans Regular" panose="020B0604020202020204" charset="0"/>
                <a:cs typeface="Arial" panose="020B0604020202020204" pitchFamily="34" charset="0"/>
              </a:rPr>
              <a:t>against children </a:t>
            </a:r>
          </a:p>
          <a:p>
            <a:pPr marL="898525" indent="-546100" fontAlgn="base">
              <a:lnSpc>
                <a:spcPct val="120000"/>
              </a:lnSpc>
              <a:spcBef>
                <a:spcPts val="600"/>
              </a:spcBef>
              <a:spcAft>
                <a:spcPts val="1200"/>
              </a:spcAft>
              <a:buFont typeface="Josefin Sans Regular" panose="020B0604020202020204" charset="0"/>
              <a:buChar char="→"/>
            </a:pPr>
            <a:r>
              <a:rPr lang="en-GB" dirty="0">
                <a:latin typeface="Josefin Sans Regular" panose="020B0604020202020204" charset="0"/>
                <a:cs typeface="Arial" panose="020B0604020202020204" pitchFamily="34" charset="0"/>
              </a:rPr>
              <a:t>Enables reporting directly to the Country Representative or directly to the Office of Internal Audit and Investigations </a:t>
            </a:r>
          </a:p>
          <a:p>
            <a:pPr marL="898525" indent="-546100" fontAlgn="base">
              <a:lnSpc>
                <a:spcPct val="120000"/>
              </a:lnSpc>
              <a:spcBef>
                <a:spcPts val="600"/>
              </a:spcBef>
              <a:spcAft>
                <a:spcPts val="1200"/>
              </a:spcAft>
              <a:buFont typeface="Josefin Sans Regular" panose="020B0604020202020204" charset="0"/>
              <a:buChar char="→"/>
            </a:pPr>
            <a:r>
              <a:rPr lang="en-GB" dirty="0">
                <a:latin typeface="Josefin Sans Regular" panose="020B0604020202020204" charset="0"/>
                <a:cs typeface="Arial" panose="020B0604020202020204" pitchFamily="34" charset="0"/>
              </a:rPr>
              <a:t>Outlines </a:t>
            </a:r>
            <a:r>
              <a:rPr lang="en-US" b="1" dirty="0">
                <a:latin typeface="Josefin Sans Regular" panose="020B0604020202020204" charset="0"/>
                <a:cs typeface="Arial" panose="020B0604020202020204" pitchFamily="34" charset="0"/>
              </a:rPr>
              <a:t>who</a:t>
            </a:r>
            <a:r>
              <a:rPr lang="en-US" dirty="0">
                <a:latin typeface="Josefin Sans Regular" panose="020B0604020202020204" charset="0"/>
                <a:cs typeface="Arial" panose="020B0604020202020204" pitchFamily="34" charset="0"/>
              </a:rPr>
              <a:t> must report </a:t>
            </a:r>
            <a:r>
              <a:rPr lang="en-US" b="1" dirty="0">
                <a:latin typeface="Josefin Sans Regular" panose="020B0604020202020204" charset="0"/>
                <a:cs typeface="Arial" panose="020B0604020202020204" pitchFamily="34" charset="0"/>
              </a:rPr>
              <a:t>what</a:t>
            </a:r>
            <a:r>
              <a:rPr lang="en-US" dirty="0">
                <a:latin typeface="Josefin Sans Regular" panose="020B0604020202020204" charset="0"/>
                <a:cs typeface="Arial" panose="020B0604020202020204" pitchFamily="34" charset="0"/>
              </a:rPr>
              <a:t>, </a:t>
            </a:r>
            <a:r>
              <a:rPr lang="en-US" b="1" dirty="0">
                <a:latin typeface="Josefin Sans Regular" panose="020B0604020202020204" charset="0"/>
                <a:cs typeface="Arial" panose="020B0604020202020204" pitchFamily="34" charset="0"/>
              </a:rPr>
              <a:t>when</a:t>
            </a:r>
            <a:r>
              <a:rPr lang="en-US" dirty="0">
                <a:latin typeface="Josefin Sans Regular" panose="020B0604020202020204" charset="0"/>
                <a:cs typeface="Arial" panose="020B0604020202020204" pitchFamily="34" charset="0"/>
              </a:rPr>
              <a:t> and </a:t>
            </a:r>
            <a:r>
              <a:rPr lang="en-US" b="1" dirty="0">
                <a:latin typeface="Josefin Sans Regular" panose="020B0604020202020204" charset="0"/>
                <a:cs typeface="Arial" panose="020B0604020202020204" pitchFamily="34" charset="0"/>
              </a:rPr>
              <a:t>to whom</a:t>
            </a:r>
            <a:r>
              <a:rPr lang="en-US" dirty="0">
                <a:latin typeface="Josefin Sans Regular" panose="020B0604020202020204" charset="0"/>
                <a:cs typeface="Arial" panose="020B0604020202020204" pitchFamily="34" charset="0"/>
              </a:rPr>
              <a:t>?</a:t>
            </a:r>
          </a:p>
          <a:p>
            <a:pPr marL="898525" indent="-546100" fontAlgn="base">
              <a:lnSpc>
                <a:spcPct val="120000"/>
              </a:lnSpc>
              <a:spcBef>
                <a:spcPts val="600"/>
              </a:spcBef>
              <a:spcAft>
                <a:spcPts val="1200"/>
              </a:spcAft>
              <a:buFont typeface="Josefin Sans Regular" panose="020B0604020202020204" charset="0"/>
              <a:buChar char="→"/>
            </a:pPr>
            <a:r>
              <a:rPr lang="en-US" dirty="0">
                <a:latin typeface="Josefin Sans Regular" panose="020B0604020202020204" charset="0"/>
                <a:cs typeface="Arial" panose="020B0604020202020204" pitchFamily="34" charset="0"/>
              </a:rPr>
              <a:t>Gives step by step for staff in different positions</a:t>
            </a:r>
          </a:p>
          <a:p>
            <a:pPr marL="360363" indent="-360363" fontAlgn="base">
              <a:lnSpc>
                <a:spcPct val="120000"/>
              </a:lnSpc>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51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5715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About this session </a:t>
            </a:r>
          </a:p>
        </p:txBody>
      </p:sp>
      <p:sp>
        <p:nvSpPr>
          <p:cNvPr id="14" name="TextBox 14"/>
          <p:cNvSpPr txBox="1"/>
          <p:nvPr/>
        </p:nvSpPr>
        <p:spPr>
          <a:xfrm>
            <a:off x="1219200" y="2290882"/>
            <a:ext cx="13716000" cy="9167766"/>
          </a:xfrm>
          <a:prstGeom prst="rect">
            <a:avLst/>
          </a:prstGeom>
        </p:spPr>
        <p:txBody>
          <a:bodyPr wrap="square" lIns="0" tIns="0" rIns="0" bIns="0" rtlCol="0" anchor="t">
            <a:spAutoFit/>
          </a:bodyPr>
          <a:lstStyle/>
          <a:p>
            <a:pPr marL="685800" indent="-685800">
              <a:lnSpc>
                <a:spcPts val="5094"/>
              </a:lnSpc>
              <a:buFont typeface="Arial" panose="020B0604020202020204" pitchFamily="34" charset="0"/>
              <a:buChar char="•"/>
            </a:pPr>
            <a:r>
              <a:rPr lang="en-US" sz="4548" dirty="0">
                <a:solidFill>
                  <a:srgbClr val="000000"/>
                </a:solidFill>
                <a:latin typeface="Josefin Sans Regular"/>
              </a:rPr>
              <a:t>Definitions</a:t>
            </a:r>
          </a:p>
          <a:p>
            <a:pPr marL="685800" indent="-685800">
              <a:lnSpc>
                <a:spcPts val="5094"/>
              </a:lnSpc>
              <a:buFont typeface="Arial" panose="020B0604020202020204" pitchFamily="34" charset="0"/>
              <a:buChar char="•"/>
            </a:pPr>
            <a:r>
              <a:rPr lang="en-US" sz="4548" dirty="0">
                <a:solidFill>
                  <a:srgbClr val="000000"/>
                </a:solidFill>
                <a:latin typeface="Josefin Sans Regular"/>
              </a:rPr>
              <a:t>Frameworks</a:t>
            </a:r>
          </a:p>
          <a:p>
            <a:pPr marL="1143000" lvl="1" indent="-685800">
              <a:lnSpc>
                <a:spcPts val="5094"/>
              </a:lnSpc>
              <a:buFont typeface="Courier New" panose="02070309020205020404" pitchFamily="49" charset="0"/>
              <a:buChar char="o"/>
            </a:pPr>
            <a:r>
              <a:rPr lang="en-US" sz="4548" dirty="0">
                <a:solidFill>
                  <a:srgbClr val="000000"/>
                </a:solidFill>
                <a:latin typeface="Josefin Sans Regular"/>
              </a:rPr>
              <a:t>UNICEF’s Safeguarding Framework</a:t>
            </a:r>
          </a:p>
          <a:p>
            <a:pPr marL="1143000" lvl="1" indent="-685800">
              <a:lnSpc>
                <a:spcPts val="5094"/>
              </a:lnSpc>
              <a:buFont typeface="Courier New" panose="02070309020205020404" pitchFamily="49" charset="0"/>
              <a:buChar char="o"/>
            </a:pPr>
            <a:r>
              <a:rPr lang="en-US" sz="4548" dirty="0">
                <a:solidFill>
                  <a:srgbClr val="000000"/>
                </a:solidFill>
                <a:latin typeface="Josefin Sans Regular"/>
              </a:rPr>
              <a:t>UN PSEA Framework</a:t>
            </a:r>
          </a:p>
          <a:p>
            <a:pPr marL="1143000" lvl="1" indent="-685800">
              <a:lnSpc>
                <a:spcPts val="5094"/>
              </a:lnSpc>
              <a:buFont typeface="Courier New" panose="02070309020205020404" pitchFamily="49" charset="0"/>
              <a:buChar char="o"/>
            </a:pPr>
            <a:r>
              <a:rPr lang="en-US" sz="4548" dirty="0">
                <a:solidFill>
                  <a:srgbClr val="000000"/>
                </a:solidFill>
                <a:latin typeface="Josefin Sans Regular"/>
              </a:rPr>
              <a:t>UNICEF’s PSEA Framework</a:t>
            </a:r>
          </a:p>
          <a:p>
            <a:pPr marL="685800" indent="-685800">
              <a:lnSpc>
                <a:spcPts val="5094"/>
              </a:lnSpc>
              <a:buFont typeface="Arial" panose="020B0604020202020204" pitchFamily="34" charset="0"/>
              <a:buChar char="•"/>
            </a:pPr>
            <a:r>
              <a:rPr lang="en-US" sz="4548" dirty="0">
                <a:solidFill>
                  <a:srgbClr val="000000"/>
                </a:solidFill>
                <a:latin typeface="Josefin Sans Regular"/>
              </a:rPr>
              <a:t>UNICEF’s PSEA Programming</a:t>
            </a:r>
          </a:p>
          <a:p>
            <a:pPr marL="1143000" lvl="1" indent="-685800">
              <a:lnSpc>
                <a:spcPts val="5094"/>
              </a:lnSpc>
              <a:buFont typeface="Courier New" panose="02070309020205020404" pitchFamily="49" charset="0"/>
              <a:buChar char="o"/>
            </a:pPr>
            <a:r>
              <a:rPr lang="en-US" sz="4548" dirty="0">
                <a:solidFill>
                  <a:srgbClr val="000000"/>
                </a:solidFill>
                <a:latin typeface="Josefin Sans Regular"/>
              </a:rPr>
              <a:t>Reporting</a:t>
            </a:r>
          </a:p>
          <a:p>
            <a:pPr marL="1143000" lvl="1" indent="-685800">
              <a:lnSpc>
                <a:spcPts val="5094"/>
              </a:lnSpc>
              <a:buFont typeface="Courier New" panose="02070309020205020404" pitchFamily="49" charset="0"/>
              <a:buChar char="o"/>
            </a:pPr>
            <a:r>
              <a:rPr lang="en-US" sz="4548" dirty="0">
                <a:solidFill>
                  <a:srgbClr val="000000"/>
                </a:solidFill>
                <a:latin typeface="Josefin Sans Regular"/>
              </a:rPr>
              <a:t>Survivor Support</a:t>
            </a:r>
          </a:p>
          <a:p>
            <a:pPr marL="1143000" lvl="1" indent="-685800">
              <a:lnSpc>
                <a:spcPts val="5094"/>
              </a:lnSpc>
              <a:buFont typeface="Courier New" panose="02070309020205020404" pitchFamily="49" charset="0"/>
              <a:buChar char="o"/>
            </a:pPr>
            <a:r>
              <a:rPr lang="en-US" sz="4548" dirty="0">
                <a:solidFill>
                  <a:srgbClr val="000000"/>
                </a:solidFill>
                <a:latin typeface="Josefin Sans Regular"/>
              </a:rPr>
              <a:t>Accountability</a:t>
            </a:r>
          </a:p>
          <a:p>
            <a:pPr marL="685800" indent="-685800">
              <a:lnSpc>
                <a:spcPts val="5094"/>
              </a:lnSpc>
              <a:buFont typeface="Arial" panose="020B0604020202020204" pitchFamily="34" charset="0"/>
              <a:buChar char="•"/>
            </a:pPr>
            <a:r>
              <a:rPr lang="en-US" sz="4548" dirty="0">
                <a:solidFill>
                  <a:srgbClr val="000000"/>
                </a:solidFill>
                <a:latin typeface="Josefin Sans Regular"/>
              </a:rPr>
              <a:t>Taking Action</a:t>
            </a:r>
          </a:p>
          <a:p>
            <a:pPr marL="685800" indent="-685800">
              <a:lnSpc>
                <a:spcPts val="5094"/>
              </a:lnSpc>
              <a:buFont typeface="Arial" panose="020B0604020202020204" pitchFamily="34" charset="0"/>
              <a:buChar char="•"/>
            </a:pPr>
            <a:endParaRPr lang="en-US" sz="4548" dirty="0">
              <a:solidFill>
                <a:srgbClr val="000000"/>
              </a:solidFill>
              <a:latin typeface="Josefin Sans Regular"/>
            </a:endParaRPr>
          </a:p>
          <a:p>
            <a:pPr marL="685800" indent="-685800">
              <a:lnSpc>
                <a:spcPts val="5094"/>
              </a:lnSpc>
              <a:buFont typeface="Arial" panose="020B0604020202020204" pitchFamily="34" charset="0"/>
              <a:buChar char="•"/>
            </a:pPr>
            <a:endParaRPr lang="en-US" sz="4548" dirty="0">
              <a:solidFill>
                <a:srgbClr val="000000"/>
              </a:solidFill>
              <a:latin typeface="Josefin Sans Regular"/>
            </a:endParaRPr>
          </a:p>
          <a:p>
            <a:pPr marL="685800" indent="-685800">
              <a:lnSpc>
                <a:spcPts val="5094"/>
              </a:lnSpc>
              <a:buFont typeface="Arial" panose="020B0604020202020204" pitchFamily="34" charset="0"/>
              <a:buChar char="•"/>
            </a:pPr>
            <a:endParaRPr lang="en-US" sz="4548" dirty="0">
              <a:solidFill>
                <a:srgbClr val="000000"/>
              </a:solidFill>
              <a:latin typeface="Josefin Sans Regular"/>
            </a:endParaRPr>
          </a:p>
          <a:p>
            <a:pPr marL="685800" indent="-685800">
              <a:lnSpc>
                <a:spcPts val="5094"/>
              </a:lnSpc>
              <a:buFont typeface="Arial" panose="020B0604020202020204" pitchFamily="34" charset="0"/>
              <a:buChar char="•"/>
            </a:pPr>
            <a:endParaRPr lang="en-US" sz="4548" dirty="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38215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10" name="TextBox 11">
            <a:extLst>
              <a:ext uri="{FF2B5EF4-FFF2-40B4-BE49-F238E27FC236}">
                <a16:creationId xmlns:a16="http://schemas.microsoft.com/office/drawing/2014/main" id="{3C3B22EB-B28A-F47B-C236-FABD84E01DD1}"/>
              </a:ext>
            </a:extLst>
          </p:cNvPr>
          <p:cNvSpPr txBox="1"/>
          <p:nvPr/>
        </p:nvSpPr>
        <p:spPr>
          <a:xfrm>
            <a:off x="1219200" y="4533900"/>
            <a:ext cx="15087600" cy="1163780"/>
          </a:xfrm>
          <a:prstGeom prst="rect">
            <a:avLst/>
          </a:prstGeom>
        </p:spPr>
        <p:txBody>
          <a:bodyPr wrap="square" lIns="0" tIns="0" rIns="0" bIns="0" rtlCol="0" anchor="t">
            <a:spAutoFit/>
          </a:bodyPr>
          <a:lstStyle/>
          <a:p>
            <a:pPr algn="ctr">
              <a:lnSpc>
                <a:spcPts val="9872"/>
              </a:lnSpc>
            </a:pPr>
            <a:r>
              <a:rPr lang="en-US" sz="7051" dirty="0">
                <a:solidFill>
                  <a:srgbClr val="D72B60"/>
                </a:solidFill>
                <a:latin typeface="Oswald"/>
              </a:rPr>
              <a:t>Handout</a:t>
            </a:r>
          </a:p>
        </p:txBody>
      </p:sp>
    </p:spTree>
    <p:extLst>
      <p:ext uri="{BB962C8B-B14F-4D97-AF65-F5344CB8AC3E}">
        <p14:creationId xmlns:p14="http://schemas.microsoft.com/office/powerpoint/2010/main" val="536786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7239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Implementing Partners</a:t>
            </a:r>
          </a:p>
        </p:txBody>
      </p:sp>
      <p:sp>
        <p:nvSpPr>
          <p:cNvPr id="14" name="TextBox 14"/>
          <p:cNvSpPr txBox="1"/>
          <p:nvPr/>
        </p:nvSpPr>
        <p:spPr>
          <a:xfrm>
            <a:off x="1219200" y="2400300"/>
            <a:ext cx="14173200" cy="7155805"/>
          </a:xfrm>
          <a:prstGeom prst="rect">
            <a:avLst/>
          </a:prstGeom>
        </p:spPr>
        <p:txBody>
          <a:bodyPr wrap="square" lIns="0" tIns="0" rIns="0" bIns="0" rtlCol="0" anchor="t">
            <a:spAutoFit/>
          </a:bodyPr>
          <a:lstStyle/>
          <a:p>
            <a:pPr marL="285750" indent="-285750">
              <a:lnSpc>
                <a:spcPct val="150000"/>
              </a:lnSpc>
              <a:buFont typeface="Arial" panose="020B0604020202020204" pitchFamily="34" charset="0"/>
              <a:buChar char="•"/>
            </a:pPr>
            <a:r>
              <a:rPr lang="en-US" sz="3200" dirty="0">
                <a:solidFill>
                  <a:srgbClr val="000000"/>
                </a:solidFill>
                <a:latin typeface="Josefin Sans Regular"/>
              </a:rPr>
              <a:t>Prescribes ‘zero tolerance’, preventative measures (including training), reporting obligations to UNICEF, and investigation obligations.</a:t>
            </a:r>
          </a:p>
          <a:p>
            <a:pPr marL="285750" indent="-285750">
              <a:lnSpc>
                <a:spcPct val="150000"/>
              </a:lnSpc>
              <a:buFont typeface="Arial" panose="020B0604020202020204" pitchFamily="34" charset="0"/>
              <a:buChar char="•"/>
            </a:pPr>
            <a:r>
              <a:rPr lang="en-US" sz="3200" dirty="0">
                <a:solidFill>
                  <a:srgbClr val="000000"/>
                </a:solidFill>
                <a:latin typeface="Josefin Sans Regular"/>
              </a:rPr>
              <a:t>Includes assessments of capacity to address SEA or child safeguarding violations (PSEA assessment).</a:t>
            </a:r>
          </a:p>
          <a:p>
            <a:pPr marL="285750" indent="-285750">
              <a:lnSpc>
                <a:spcPct val="150000"/>
              </a:lnSpc>
              <a:buFont typeface="Arial" panose="020B0604020202020204" pitchFamily="34" charset="0"/>
              <a:buChar char="•"/>
            </a:pPr>
            <a:r>
              <a:rPr lang="en-US" sz="3200" dirty="0">
                <a:solidFill>
                  <a:srgbClr val="000000"/>
                </a:solidFill>
                <a:latin typeface="Josefin Sans Regular"/>
              </a:rPr>
              <a:t>SEA or child safeguarding violations by IP workers, or a failure of IP to properly address such issues, each constitutes grounds for immediate termination of the agreement.</a:t>
            </a:r>
          </a:p>
          <a:p>
            <a:pPr marL="285750" indent="-285750">
              <a:lnSpc>
                <a:spcPct val="150000"/>
              </a:lnSpc>
              <a:buFont typeface="Arial" panose="020B0604020202020204" pitchFamily="34" charset="0"/>
              <a:buChar char="•"/>
            </a:pPr>
            <a:r>
              <a:rPr lang="en-US" sz="3200" dirty="0">
                <a:solidFill>
                  <a:srgbClr val="000000"/>
                </a:solidFill>
                <a:latin typeface="Josefin Sans Regular"/>
              </a:rPr>
              <a:t>Sub-sub contractors are also required to adhere to the agreement on PSEA and CSP. </a:t>
            </a:r>
          </a:p>
          <a:p>
            <a:pPr>
              <a:lnSpc>
                <a:spcPct val="150000"/>
              </a:lnSpc>
            </a:pPr>
            <a:endParaRPr lang="en-US" sz="2400" dirty="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2230471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143000" y="654451"/>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Reporting Channels</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pic>
        <p:nvPicPr>
          <p:cNvPr id="10" name="Graphic 12" descr="Phone Vibration with solid fill">
            <a:extLst>
              <a:ext uri="{FF2B5EF4-FFF2-40B4-BE49-F238E27FC236}">
                <a16:creationId xmlns:a16="http://schemas.microsoft.com/office/drawing/2014/main" id="{2902D4CE-24DD-FFA6-8112-9B3F143F92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8906" y="7767165"/>
            <a:ext cx="1283494" cy="1283494"/>
          </a:xfrm>
          <a:prstGeom prst="rect">
            <a:avLst/>
          </a:prstGeom>
        </p:spPr>
      </p:pic>
      <p:pic>
        <p:nvPicPr>
          <p:cNvPr id="12" name="Graphic 14" descr="Internet with solid fill">
            <a:extLst>
              <a:ext uri="{FF2B5EF4-FFF2-40B4-BE49-F238E27FC236}">
                <a16:creationId xmlns:a16="http://schemas.microsoft.com/office/drawing/2014/main" id="{4C21079B-6A1F-7EF9-D2A7-0CE7DDB975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73000" y="7648104"/>
            <a:ext cx="1640680" cy="1628774"/>
          </a:xfrm>
          <a:prstGeom prst="rect">
            <a:avLst/>
          </a:prstGeom>
        </p:spPr>
      </p:pic>
      <p:pic>
        <p:nvPicPr>
          <p:cNvPr id="13" name="Graphic 16" descr="Email with solid fill">
            <a:extLst>
              <a:ext uri="{FF2B5EF4-FFF2-40B4-BE49-F238E27FC236}">
                <a16:creationId xmlns:a16="http://schemas.microsoft.com/office/drawing/2014/main" id="{E194D7CB-6CFA-3781-2DD3-699B6A8B3B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67000" y="7767165"/>
            <a:ext cx="1283494" cy="1283494"/>
          </a:xfrm>
          <a:prstGeom prst="rect">
            <a:avLst/>
          </a:prstGeom>
        </p:spPr>
      </p:pic>
      <p:pic>
        <p:nvPicPr>
          <p:cNvPr id="15" name="Graphic 19" descr="Open envelope with solid fill">
            <a:extLst>
              <a:ext uri="{FF2B5EF4-FFF2-40B4-BE49-F238E27FC236}">
                <a16:creationId xmlns:a16="http://schemas.microsoft.com/office/drawing/2014/main" id="{D425E0EF-76EA-A8CC-99D5-952443A572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859000" y="7767165"/>
            <a:ext cx="1283494" cy="1283494"/>
          </a:xfrm>
          <a:prstGeom prst="rect">
            <a:avLst/>
          </a:prstGeom>
        </p:spPr>
      </p:pic>
      <p:pic>
        <p:nvPicPr>
          <p:cNvPr id="16" name="Graphic 20" descr="Boardroom with solid fill">
            <a:extLst>
              <a:ext uri="{FF2B5EF4-FFF2-40B4-BE49-F238E27FC236}">
                <a16:creationId xmlns:a16="http://schemas.microsoft.com/office/drawing/2014/main" id="{672B4AC9-5ADD-82AF-597A-C6A4D76637E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53400" y="7600478"/>
            <a:ext cx="1569243" cy="1604961"/>
          </a:xfrm>
          <a:prstGeom prst="rect">
            <a:avLst/>
          </a:prstGeom>
        </p:spPr>
      </p:pic>
      <p:pic>
        <p:nvPicPr>
          <p:cNvPr id="17" name="Graphic 26" descr="Chat with solid fill">
            <a:extLst>
              <a:ext uri="{FF2B5EF4-FFF2-40B4-BE49-F238E27FC236}">
                <a16:creationId xmlns:a16="http://schemas.microsoft.com/office/drawing/2014/main" id="{378BABF7-C029-08BE-F94D-4742161E35A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63200" y="7583644"/>
            <a:ext cx="1689537" cy="1636986"/>
          </a:xfrm>
          <a:prstGeom prst="rect">
            <a:avLst/>
          </a:prstGeom>
        </p:spPr>
      </p:pic>
      <p:pic>
        <p:nvPicPr>
          <p:cNvPr id="18" name="Graphic 22" descr="Call center with solid fill">
            <a:extLst>
              <a:ext uri="{FF2B5EF4-FFF2-40B4-BE49-F238E27FC236}">
                <a16:creationId xmlns:a16="http://schemas.microsoft.com/office/drawing/2014/main" id="{0D98E099-61A1-C426-D6CF-076D0F9ACAE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72000" y="7767165"/>
            <a:ext cx="1295400" cy="1282262"/>
          </a:xfrm>
          <a:prstGeom prst="rect">
            <a:avLst/>
          </a:prstGeom>
        </p:spPr>
      </p:pic>
      <p:sp>
        <p:nvSpPr>
          <p:cNvPr id="19" name="Google Shape;188;p5">
            <a:extLst>
              <a:ext uri="{FF2B5EF4-FFF2-40B4-BE49-F238E27FC236}">
                <a16:creationId xmlns:a16="http://schemas.microsoft.com/office/drawing/2014/main" id="{7353DF78-7300-58CA-3A7F-07D617328C7F}"/>
              </a:ext>
            </a:extLst>
          </p:cNvPr>
          <p:cNvSpPr txBox="1"/>
          <p:nvPr/>
        </p:nvSpPr>
        <p:spPr>
          <a:xfrm>
            <a:off x="2532225" y="2490660"/>
            <a:ext cx="14020800" cy="4928583"/>
          </a:xfrm>
          <a:prstGeom prst="rect">
            <a:avLst/>
          </a:prstGeom>
          <a:noFill/>
          <a:ln>
            <a:noFill/>
          </a:ln>
        </p:spPr>
        <p:txBody>
          <a:bodyPr spcFirstLastPara="1" wrap="square" lIns="91425" tIns="45700" rIns="91425" bIns="45700" numCol="2" anchor="t" anchorCtr="0">
            <a:normAutofit/>
          </a:bodyPr>
          <a:lstStyle/>
          <a:p>
            <a:pPr marL="285750" indent="-285750">
              <a:lnSpc>
                <a:spcPct val="120000"/>
              </a:lnSpc>
              <a:spcAft>
                <a:spcPts val="600"/>
              </a:spcAft>
              <a:buFont typeface="Arial" panose="020B0604020202020204" pitchFamily="34" charset="0"/>
              <a:buChar char="•"/>
              <a:defRPr/>
            </a:pPr>
            <a:r>
              <a:rPr lang="en-GB" sz="2800" kern="0" dirty="0">
                <a:latin typeface="Josefin Sans Regular" panose="020B0604020202020204" charset="0"/>
                <a:ea typeface="Open Sans"/>
                <a:cs typeface="Arial" panose="020B0604020202020204" pitchFamily="34" charset="0"/>
                <a:sym typeface="Open Sans"/>
              </a:rPr>
              <a:t>Phone (Hotlines / Call centres)</a:t>
            </a:r>
          </a:p>
          <a:p>
            <a:pPr marL="285750" indent="-285750">
              <a:lnSpc>
                <a:spcPct val="120000"/>
              </a:lnSpc>
              <a:spcAft>
                <a:spcPts val="600"/>
              </a:spcAft>
              <a:buFont typeface="Arial" panose="020B0604020202020204" pitchFamily="34" charset="0"/>
              <a:buChar char="•"/>
              <a:defRPr/>
            </a:pPr>
            <a:r>
              <a:rPr lang="en-GB" sz="2800" kern="0" dirty="0">
                <a:latin typeface="Josefin Sans Regular" panose="020B0604020202020204" charset="0"/>
                <a:ea typeface="Open Sans"/>
                <a:cs typeface="Arial" panose="020B0604020202020204" pitchFamily="34" charset="0"/>
                <a:sym typeface="Open Sans"/>
              </a:rPr>
              <a:t>Dedicated email addresses</a:t>
            </a:r>
          </a:p>
          <a:p>
            <a:pPr marL="285750" indent="-285750">
              <a:lnSpc>
                <a:spcPct val="120000"/>
              </a:lnSpc>
              <a:spcAft>
                <a:spcPts val="600"/>
              </a:spcAft>
              <a:buFont typeface="Arial" panose="020B0604020202020204" pitchFamily="34" charset="0"/>
              <a:buChar char="•"/>
              <a:defRPr/>
            </a:pPr>
            <a:r>
              <a:rPr lang="en-GB" sz="2800" kern="0" dirty="0">
                <a:latin typeface="Josefin Sans Regular" panose="020B0604020202020204" charset="0"/>
                <a:ea typeface="Open Sans"/>
                <a:cs typeface="Arial" panose="020B0604020202020204" pitchFamily="34" charset="0"/>
                <a:sym typeface="Open Sans"/>
              </a:rPr>
              <a:t>Digital/online reporting</a:t>
            </a:r>
          </a:p>
          <a:p>
            <a:pPr marL="285750" lvl="0" indent="-285750">
              <a:lnSpc>
                <a:spcPct val="120000"/>
              </a:lnSpc>
              <a:spcAft>
                <a:spcPts val="600"/>
              </a:spcAft>
              <a:buFont typeface="Arial" panose="020B0604020202020204" pitchFamily="34" charset="0"/>
              <a:buChar char="•"/>
              <a:defRPr/>
            </a:pPr>
            <a:r>
              <a:rPr lang="en-GB" sz="2800" kern="0" dirty="0">
                <a:latin typeface="Josefin Sans Regular" panose="020B0604020202020204" charset="0"/>
                <a:ea typeface="Open Sans"/>
                <a:cs typeface="Arial" panose="020B0604020202020204" pitchFamily="34" charset="0"/>
                <a:sym typeface="Open Sans"/>
              </a:rPr>
              <a:t>Suggestion boxes</a:t>
            </a:r>
          </a:p>
          <a:p>
            <a:pPr marL="285750" lvl="0" indent="-285750">
              <a:lnSpc>
                <a:spcPct val="120000"/>
              </a:lnSpc>
              <a:spcAft>
                <a:spcPts val="600"/>
              </a:spcAft>
              <a:buFont typeface="Arial" panose="020B0604020202020204" pitchFamily="34" charset="0"/>
              <a:buChar char="•"/>
              <a:defRPr/>
            </a:pPr>
            <a:r>
              <a:rPr lang="en-GB" sz="2800" kern="0" dirty="0">
                <a:latin typeface="Josefin Sans Regular" panose="020B0604020202020204" charset="0"/>
                <a:ea typeface="Open Sans"/>
                <a:cs typeface="Arial" panose="020B0604020202020204" pitchFamily="34" charset="0"/>
                <a:sym typeface="Open Sans"/>
              </a:rPr>
              <a:t>SMS feedback loops</a:t>
            </a:r>
          </a:p>
          <a:p>
            <a:pPr marL="285750" indent="-285750">
              <a:lnSpc>
                <a:spcPct val="120000"/>
              </a:lnSpc>
              <a:spcAft>
                <a:spcPts val="600"/>
              </a:spcAft>
              <a:buFont typeface="Arial" panose="020B0604020202020204" pitchFamily="34" charset="0"/>
              <a:buChar char="•"/>
              <a:defRPr/>
            </a:pPr>
            <a:r>
              <a:rPr lang="en-GB" sz="2800" kern="0" dirty="0">
                <a:latin typeface="Josefin Sans Regular" panose="020B0604020202020204" charset="0"/>
                <a:ea typeface="Open Sans"/>
                <a:cs typeface="Arial" panose="020B0604020202020204" pitchFamily="34" charset="0"/>
                <a:sym typeface="Open Sans"/>
              </a:rPr>
              <a:t>Complaints / Info Desk at facilities</a:t>
            </a:r>
          </a:p>
          <a:p>
            <a:pPr marL="285750" marR="0" lvl="0" indent="-285750" defTabSz="914400" eaLnBrk="1" fontAlgn="auto" latinLnBrk="0" hangingPunct="1">
              <a:lnSpc>
                <a:spcPct val="120000"/>
              </a:lnSpc>
              <a:spcAft>
                <a:spcPts val="600"/>
              </a:spcAft>
              <a:buClrTx/>
              <a:buSzTx/>
              <a:buFont typeface="Arial" panose="020B0604020202020204" pitchFamily="34" charset="0"/>
              <a:buChar char="•"/>
              <a:tabLst/>
              <a:defRPr/>
            </a:pPr>
            <a:r>
              <a:rPr kumimoji="0" lang="en-GB" sz="2800" b="0" i="0" u="none" strike="noStrike" kern="0" cap="none" spc="0" normalizeH="0" baseline="0" noProof="0" dirty="0">
                <a:ln>
                  <a:noFill/>
                </a:ln>
                <a:effectLst/>
                <a:uLnTx/>
                <a:uFillTx/>
                <a:latin typeface="Josefin Sans Regular" panose="020B0604020202020204" charset="0"/>
                <a:ea typeface="Open Sans"/>
                <a:cs typeface="Arial" panose="020B0604020202020204" pitchFamily="34" charset="0"/>
                <a:sym typeface="Open Sans"/>
              </a:rPr>
              <a:t>Verbal complaints to staff</a:t>
            </a:r>
          </a:p>
          <a:p>
            <a:pPr marL="285750" marR="0" lvl="0" indent="-285750" defTabSz="914400" eaLnBrk="1" fontAlgn="auto" latinLnBrk="0" hangingPunct="1">
              <a:lnSpc>
                <a:spcPct val="120000"/>
              </a:lnSpc>
              <a:spcAft>
                <a:spcPts val="600"/>
              </a:spcAft>
              <a:buClrTx/>
              <a:buSzTx/>
              <a:buFont typeface="Arial" panose="020B0604020202020204" pitchFamily="34" charset="0"/>
              <a:buChar char="•"/>
              <a:tabLst/>
              <a:defRPr/>
            </a:pPr>
            <a:r>
              <a:rPr kumimoji="0" lang="en-GB" sz="2800" b="0" i="0" u="none" strike="noStrike" kern="0" cap="none" spc="0" normalizeH="0" baseline="0" noProof="0" dirty="0">
                <a:ln>
                  <a:noFill/>
                </a:ln>
                <a:effectLst/>
                <a:uLnTx/>
                <a:uFillTx/>
                <a:latin typeface="Josefin Sans Regular" panose="020B0604020202020204" charset="0"/>
                <a:ea typeface="Open Sans"/>
                <a:cs typeface="Arial" panose="020B0604020202020204" pitchFamily="34" charset="0"/>
                <a:sym typeface="Open Sans"/>
              </a:rPr>
              <a:t>Written complaints to staff</a:t>
            </a:r>
          </a:p>
          <a:p>
            <a:pPr marL="285750" marR="0" lvl="0" indent="-285750" defTabSz="914400" eaLnBrk="1" fontAlgn="auto" latinLnBrk="0" hangingPunct="1">
              <a:lnSpc>
                <a:spcPct val="120000"/>
              </a:lnSpc>
              <a:spcAft>
                <a:spcPts val="600"/>
              </a:spcAft>
              <a:buClrTx/>
              <a:buSzTx/>
              <a:buFont typeface="Arial" panose="020B0604020202020204" pitchFamily="34" charset="0"/>
              <a:buChar char="•"/>
              <a:tabLst/>
              <a:defRPr/>
            </a:pPr>
            <a:r>
              <a:rPr kumimoji="0" lang="en-GB" sz="2800" b="0" i="0" u="none" strike="noStrike" kern="0" cap="none" spc="0" normalizeH="0" baseline="0" noProof="0" dirty="0">
                <a:ln>
                  <a:noFill/>
                </a:ln>
                <a:effectLst/>
                <a:uLnTx/>
                <a:uFillTx/>
                <a:latin typeface="Josefin Sans Regular" panose="020B0604020202020204" charset="0"/>
                <a:ea typeface="Open Sans"/>
                <a:cs typeface="Arial" panose="020B0604020202020204" pitchFamily="34" charset="0"/>
                <a:sym typeface="Open Sans"/>
              </a:rPr>
              <a:t>Safe Spaces (e.g. for Children)</a:t>
            </a:r>
          </a:p>
          <a:p>
            <a:pPr marL="285750" marR="0" lvl="0" indent="-285750" defTabSz="914400" eaLnBrk="1" fontAlgn="auto" latinLnBrk="0" hangingPunct="1">
              <a:lnSpc>
                <a:spcPct val="120000"/>
              </a:lnSpc>
              <a:spcAft>
                <a:spcPts val="600"/>
              </a:spcAft>
              <a:buClrTx/>
              <a:buSzTx/>
              <a:buFont typeface="Arial" panose="020B0604020202020204" pitchFamily="34" charset="0"/>
              <a:buChar char="•"/>
              <a:tabLst/>
              <a:defRPr/>
            </a:pPr>
            <a:r>
              <a:rPr kumimoji="0" lang="en-GB" sz="2800" b="0" i="0" u="none" strike="noStrike" kern="0" cap="none" spc="0" normalizeH="0" baseline="0" noProof="0" dirty="0">
                <a:ln>
                  <a:noFill/>
                </a:ln>
                <a:effectLst/>
                <a:uLnTx/>
                <a:uFillTx/>
                <a:latin typeface="Josefin Sans Regular" panose="020B0604020202020204" charset="0"/>
                <a:ea typeface="Open Sans"/>
                <a:cs typeface="Arial" panose="020B0604020202020204" pitchFamily="34" charset="0"/>
                <a:sym typeface="Open Sans"/>
              </a:rPr>
              <a:t>Health Centres / Facilities </a:t>
            </a:r>
          </a:p>
          <a:p>
            <a:pPr marL="285750" marR="0" lvl="0" indent="-285750" defTabSz="914400" eaLnBrk="1" fontAlgn="auto" latinLnBrk="0" hangingPunct="1">
              <a:lnSpc>
                <a:spcPct val="120000"/>
              </a:lnSpc>
              <a:spcAft>
                <a:spcPts val="600"/>
              </a:spcAft>
              <a:buClrTx/>
              <a:buSzTx/>
              <a:buFont typeface="Arial" panose="020B0604020202020204" pitchFamily="34" charset="0"/>
              <a:buChar char="•"/>
              <a:tabLst/>
              <a:defRPr/>
            </a:pPr>
            <a:r>
              <a:rPr lang="en-GB" sz="2800" kern="0" dirty="0">
                <a:latin typeface="Josefin Sans Regular" panose="020B0604020202020204" charset="0"/>
                <a:ea typeface="Open Sans"/>
                <a:cs typeface="Arial" panose="020B0604020202020204" pitchFamily="34" charset="0"/>
                <a:sym typeface="Open Sans"/>
              </a:rPr>
              <a:t>Informal visits with beneficiaries</a:t>
            </a:r>
          </a:p>
          <a:p>
            <a:pPr marL="285750" marR="0" lvl="0" indent="-285750" defTabSz="914400" eaLnBrk="1" fontAlgn="auto" latinLnBrk="0" hangingPunct="1">
              <a:lnSpc>
                <a:spcPct val="120000"/>
              </a:lnSpc>
              <a:spcAft>
                <a:spcPts val="600"/>
              </a:spcAft>
              <a:buClrTx/>
              <a:buSzTx/>
              <a:buFont typeface="Arial" panose="020B0604020202020204" pitchFamily="34" charset="0"/>
              <a:buChar char="•"/>
              <a:tabLst/>
              <a:defRPr/>
            </a:pPr>
            <a:r>
              <a:rPr kumimoji="0" lang="en-US" sz="2800" b="0" i="0" u="none" strike="noStrike" kern="0" cap="none" spc="0" normalizeH="0" baseline="0" noProof="0" dirty="0">
                <a:ln>
                  <a:noFill/>
                </a:ln>
                <a:effectLst/>
                <a:uLnTx/>
                <a:uFillTx/>
                <a:latin typeface="Josefin Sans Regular" panose="020B0604020202020204" charset="0"/>
                <a:ea typeface="Open Sans" panose="020B0604020202020204" charset="0"/>
                <a:cs typeface="Arial" panose="020B0604020202020204" pitchFamily="34" charset="0"/>
                <a:sym typeface="Open Sans"/>
              </a:rPr>
              <a:t>Monitoring and evaluation activities</a:t>
            </a:r>
          </a:p>
          <a:p>
            <a:pPr marL="285750" marR="0" lvl="0" indent="-285750" defTabSz="914400" eaLnBrk="1" fontAlgn="auto" latinLnBrk="0" hangingPunct="1">
              <a:lnSpc>
                <a:spcPct val="120000"/>
              </a:lnSpc>
              <a:spcAft>
                <a:spcPts val="600"/>
              </a:spcAft>
              <a:buClrTx/>
              <a:buSzTx/>
              <a:buFont typeface="Arial" panose="020B0604020202020204" pitchFamily="34" charset="0"/>
              <a:buChar char="•"/>
              <a:tabLst/>
              <a:defRPr/>
            </a:pPr>
            <a:r>
              <a:rPr kumimoji="0" lang="en-US" sz="2800" b="0" i="0" u="none" strike="noStrike" kern="0" cap="none" spc="0" normalizeH="0" baseline="0" noProof="0" dirty="0">
                <a:ln>
                  <a:noFill/>
                </a:ln>
                <a:effectLst/>
                <a:uLnTx/>
                <a:uFillTx/>
                <a:latin typeface="Josefin Sans Regular" panose="020B0604020202020204" charset="0"/>
                <a:ea typeface="Open Sans" panose="020B0604020202020204" charset="0"/>
                <a:cs typeface="Arial" panose="020B0604020202020204" pitchFamily="34" charset="0"/>
                <a:sym typeface="Open Sans"/>
              </a:rPr>
              <a:t>Targeted or randomized 1-to-1 interviews </a:t>
            </a:r>
          </a:p>
          <a:p>
            <a:pPr marL="285750" marR="0" lvl="0" indent="-285750" defTabSz="914400" eaLnBrk="1" fontAlgn="auto" latinLnBrk="0" hangingPunct="1">
              <a:lnSpc>
                <a:spcPct val="120000"/>
              </a:lnSpc>
              <a:spcAft>
                <a:spcPts val="600"/>
              </a:spcAft>
              <a:buClrTx/>
              <a:buSzTx/>
              <a:buFont typeface="Arial" panose="020B0604020202020204" pitchFamily="34" charset="0"/>
              <a:buChar char="•"/>
              <a:tabLst/>
              <a:defRPr/>
            </a:pPr>
            <a:r>
              <a:rPr kumimoji="0" lang="en-US" sz="2800" b="0" i="0" u="none" strike="noStrike" kern="0" cap="none" spc="0" normalizeH="0" baseline="0" noProof="0" dirty="0">
                <a:ln>
                  <a:noFill/>
                </a:ln>
                <a:effectLst/>
                <a:uLnTx/>
                <a:uFillTx/>
                <a:latin typeface="Josefin Sans Regular" panose="020B0604020202020204" charset="0"/>
                <a:ea typeface="Open Sans" panose="020B0604020202020204" charset="0"/>
                <a:cs typeface="Arial" panose="020B0604020202020204" pitchFamily="34" charset="0"/>
                <a:sym typeface="Open Sans"/>
              </a:rPr>
              <a:t>Focus group discussions</a:t>
            </a:r>
          </a:p>
          <a:p>
            <a:pPr marL="285750" indent="-285750">
              <a:lnSpc>
                <a:spcPct val="120000"/>
              </a:lnSpc>
              <a:spcAft>
                <a:spcPts val="600"/>
              </a:spcAft>
              <a:buFont typeface="Arial" panose="020B0604020202020204" pitchFamily="34" charset="0"/>
              <a:buChar char="•"/>
              <a:defRPr/>
            </a:pPr>
            <a:r>
              <a:rPr kumimoji="0" lang="en-US" sz="2800" b="0" i="0" u="none" strike="noStrike" kern="0" cap="none" spc="0" normalizeH="0" baseline="0" noProof="0" dirty="0">
                <a:ln>
                  <a:noFill/>
                </a:ln>
                <a:effectLst/>
                <a:uLnTx/>
                <a:uFillTx/>
                <a:latin typeface="Josefin Sans Regular" panose="020B0604020202020204" charset="0"/>
                <a:ea typeface="Open Sans" panose="020B0604020202020204" charset="0"/>
                <a:cs typeface="Arial" panose="020B0604020202020204" pitchFamily="34" charset="0"/>
                <a:sym typeface="Open Sans"/>
              </a:rPr>
              <a:t>Supply Distribution Sites</a:t>
            </a:r>
          </a:p>
          <a:p>
            <a:pPr marL="285750" indent="-285750">
              <a:lnSpc>
                <a:spcPct val="120000"/>
              </a:lnSpc>
              <a:spcAft>
                <a:spcPts val="600"/>
              </a:spcAft>
              <a:buFont typeface="Arial" panose="020B0604020202020204" pitchFamily="34" charset="0"/>
              <a:buChar char="•"/>
              <a:defRPr/>
            </a:pPr>
            <a:r>
              <a:rPr lang="en-US" sz="2800" kern="0" dirty="0">
                <a:latin typeface="Josefin Sans Regular" panose="020B0604020202020204" charset="0"/>
                <a:ea typeface="Open Sans" panose="020B0604020202020204" charset="0"/>
                <a:cs typeface="Arial" panose="020B0604020202020204" pitchFamily="34" charset="0"/>
                <a:sym typeface="Open Sans"/>
              </a:rPr>
              <a:t>Community leaders</a:t>
            </a:r>
            <a:endParaRPr kumimoji="0" lang="en-US" sz="2800" b="0" i="0" u="none" strike="noStrike" kern="0" cap="none" spc="0" normalizeH="0" baseline="0" noProof="0" dirty="0">
              <a:ln>
                <a:noFill/>
              </a:ln>
              <a:effectLst/>
              <a:uLnTx/>
              <a:uFillTx/>
              <a:latin typeface="Josefin Sans Regular" panose="020B0604020202020204" charset="0"/>
              <a:ea typeface="Open Sans" panose="020B0604020202020204" charset="0"/>
              <a:cs typeface="Arial" panose="020B0604020202020204" pitchFamily="34" charset="0"/>
              <a:sym typeface="Open Sans"/>
            </a:endParaRPr>
          </a:p>
        </p:txBody>
      </p:sp>
    </p:spTree>
    <p:extLst>
      <p:ext uri="{BB962C8B-B14F-4D97-AF65-F5344CB8AC3E}">
        <p14:creationId xmlns:p14="http://schemas.microsoft.com/office/powerpoint/2010/main" val="161586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9525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Barriers to reporting</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12" name="TextBox 11">
            <a:extLst>
              <a:ext uri="{FF2B5EF4-FFF2-40B4-BE49-F238E27FC236}">
                <a16:creationId xmlns:a16="http://schemas.microsoft.com/office/drawing/2014/main" id="{41AFFE76-C0D3-DA61-0FDB-E6073CCDF98B}"/>
              </a:ext>
            </a:extLst>
          </p:cNvPr>
          <p:cNvSpPr txBox="1"/>
          <p:nvPr/>
        </p:nvSpPr>
        <p:spPr>
          <a:xfrm>
            <a:off x="3226595" y="3780589"/>
            <a:ext cx="4258680" cy="646331"/>
          </a:xfrm>
          <a:prstGeom prst="rect">
            <a:avLst/>
          </a:prstGeom>
          <a:noFill/>
        </p:spPr>
        <p:txBody>
          <a:bodyPr wrap="square">
            <a:spAutoFit/>
          </a:bodyPr>
          <a:lstStyle/>
          <a:p>
            <a:pPr algn="ctr">
              <a:defRPr/>
            </a:pPr>
            <a:r>
              <a:rPr lang="en-US" sz="3600" kern="0" dirty="0">
                <a:latin typeface="Josefin Sans Regular" panose="020B0604020202020204" charset="0"/>
                <a:ea typeface="Open Sans" charset="0"/>
                <a:cs typeface="Arial" panose="020B0604020202020204" pitchFamily="34" charset="0"/>
              </a:rPr>
              <a:t>Accountability</a:t>
            </a:r>
            <a:endParaRPr kumimoji="0" lang="en-GB" sz="2400" b="0" i="0" u="none" strike="noStrike" kern="0" cap="none" spc="0" normalizeH="0" baseline="0" noProof="0" dirty="0">
              <a:ln>
                <a:noFill/>
              </a:ln>
              <a:effectLst/>
              <a:uLnTx/>
              <a:uFillTx/>
              <a:latin typeface="Josefin Sans Regular" panose="020B0604020202020204" charset="0"/>
              <a:ea typeface="Open Sans" charset="0"/>
              <a:cs typeface="Arial" panose="020B0604020202020204" pitchFamily="34" charset="0"/>
            </a:endParaRPr>
          </a:p>
        </p:txBody>
      </p:sp>
      <p:pic>
        <p:nvPicPr>
          <p:cNvPr id="13" name="Graphic 4" descr="Full Brick Wall with solid fill">
            <a:extLst>
              <a:ext uri="{FF2B5EF4-FFF2-40B4-BE49-F238E27FC236}">
                <a16:creationId xmlns:a16="http://schemas.microsoft.com/office/drawing/2014/main" id="{0088F72D-ECD9-44AE-899D-7DF07FFB70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9364" y="3780588"/>
            <a:ext cx="5079779" cy="5079779"/>
          </a:xfrm>
          <a:prstGeom prst="rect">
            <a:avLst/>
          </a:prstGeom>
        </p:spPr>
      </p:pic>
      <p:sp>
        <p:nvSpPr>
          <p:cNvPr id="15" name="TextBox 14">
            <a:extLst>
              <a:ext uri="{FF2B5EF4-FFF2-40B4-BE49-F238E27FC236}">
                <a16:creationId xmlns:a16="http://schemas.microsoft.com/office/drawing/2014/main" id="{B9A5BB02-59C0-68D0-4D78-0198E4392B62}"/>
              </a:ext>
            </a:extLst>
          </p:cNvPr>
          <p:cNvSpPr txBox="1"/>
          <p:nvPr/>
        </p:nvSpPr>
        <p:spPr>
          <a:xfrm>
            <a:off x="5336340" y="8783429"/>
            <a:ext cx="7945826" cy="646331"/>
          </a:xfrm>
          <a:prstGeom prst="rect">
            <a:avLst/>
          </a:prstGeom>
          <a:noFill/>
        </p:spPr>
        <p:txBody>
          <a:bodyPr wrap="square">
            <a:spAutoFit/>
          </a:bodyPr>
          <a:lstStyle/>
          <a:p>
            <a:pPr algn="ctr">
              <a:defRPr/>
            </a:pPr>
            <a:r>
              <a:rPr lang="en-US" sz="3600" kern="0" dirty="0">
                <a:latin typeface="Josefin Sans Regular" panose="020B0604020202020204" charset="0"/>
                <a:ea typeface="Open Sans" charset="0"/>
                <a:cs typeface="Arial" panose="020B0604020202020204" pitchFamily="34" charset="0"/>
              </a:rPr>
              <a:t>Accessibility and availability</a:t>
            </a:r>
            <a:endParaRPr kumimoji="0" lang="en-GB" sz="2400" b="0" i="0" u="none" strike="noStrike" kern="0" cap="none" spc="0" normalizeH="0" baseline="0" noProof="0" dirty="0">
              <a:ln>
                <a:noFill/>
              </a:ln>
              <a:effectLst/>
              <a:uLnTx/>
              <a:uFillTx/>
              <a:latin typeface="Josefin Sans Regular" panose="020B0604020202020204" charset="0"/>
              <a:ea typeface="Open Sans" charset="0"/>
              <a:cs typeface="Arial" panose="020B0604020202020204" pitchFamily="34" charset="0"/>
            </a:endParaRPr>
          </a:p>
        </p:txBody>
      </p:sp>
      <p:sp>
        <p:nvSpPr>
          <p:cNvPr id="16" name="TextBox 15">
            <a:extLst>
              <a:ext uri="{FF2B5EF4-FFF2-40B4-BE49-F238E27FC236}">
                <a16:creationId xmlns:a16="http://schemas.microsoft.com/office/drawing/2014/main" id="{C283EDD9-721C-87AE-084B-83A123F2A341}"/>
              </a:ext>
            </a:extLst>
          </p:cNvPr>
          <p:cNvSpPr txBox="1"/>
          <p:nvPr/>
        </p:nvSpPr>
        <p:spPr>
          <a:xfrm>
            <a:off x="11708431" y="5278055"/>
            <a:ext cx="5128863" cy="1200329"/>
          </a:xfrm>
          <a:prstGeom prst="rect">
            <a:avLst/>
          </a:prstGeom>
          <a:noFill/>
        </p:spPr>
        <p:txBody>
          <a:bodyPr wrap="square">
            <a:spAutoFit/>
          </a:bodyPr>
          <a:lstStyle/>
          <a:p>
            <a:pPr algn="ctr">
              <a:defRPr/>
            </a:pPr>
            <a:r>
              <a:rPr lang="en-US" sz="3600" kern="0" dirty="0">
                <a:latin typeface="Josefin Sans Regular" panose="020B0604020202020204" charset="0"/>
                <a:ea typeface="Open Sans" charset="0"/>
                <a:cs typeface="Arial" panose="020B0604020202020204" pitchFamily="34" charset="0"/>
              </a:rPr>
              <a:t>Limited support or assistance</a:t>
            </a:r>
            <a:endParaRPr kumimoji="0" lang="en-GB" sz="2400" b="0" i="0" u="none" strike="noStrike" kern="0" cap="none" spc="0" normalizeH="0" baseline="0" noProof="0" dirty="0">
              <a:ln>
                <a:noFill/>
              </a:ln>
              <a:effectLst/>
              <a:uLnTx/>
              <a:uFillTx/>
              <a:latin typeface="Josefin Sans Regular" panose="020B0604020202020204" charset="0"/>
              <a:ea typeface="Open Sans" charset="0"/>
              <a:cs typeface="Arial" panose="020B0604020202020204" pitchFamily="34" charset="0"/>
            </a:endParaRPr>
          </a:p>
        </p:txBody>
      </p:sp>
      <p:sp>
        <p:nvSpPr>
          <p:cNvPr id="17" name="TextBox 16">
            <a:extLst>
              <a:ext uri="{FF2B5EF4-FFF2-40B4-BE49-F238E27FC236}">
                <a16:creationId xmlns:a16="http://schemas.microsoft.com/office/drawing/2014/main" id="{2C5047AF-86A0-70AE-9B3F-4DE86CBC5DFA}"/>
              </a:ext>
            </a:extLst>
          </p:cNvPr>
          <p:cNvSpPr txBox="1"/>
          <p:nvPr/>
        </p:nvSpPr>
        <p:spPr>
          <a:xfrm>
            <a:off x="662163" y="5259916"/>
            <a:ext cx="5128863" cy="1200329"/>
          </a:xfrm>
          <a:prstGeom prst="rect">
            <a:avLst/>
          </a:prstGeom>
          <a:noFill/>
        </p:spPr>
        <p:txBody>
          <a:bodyPr wrap="square">
            <a:spAutoFit/>
          </a:bodyPr>
          <a:lstStyle/>
          <a:p>
            <a:pPr algn="ctr">
              <a:defRPr/>
            </a:pPr>
            <a:r>
              <a:rPr lang="en-US" sz="3600" kern="0" dirty="0">
                <a:latin typeface="Josefin Sans Regular" panose="020B0604020202020204" charset="0"/>
                <a:ea typeface="Open Sans" charset="0"/>
                <a:cs typeface="Arial" panose="020B0604020202020204" pitchFamily="34" charset="0"/>
              </a:rPr>
              <a:t>Lack of knowledge or information</a:t>
            </a:r>
            <a:endParaRPr kumimoji="0" lang="en-GB" sz="2400" b="0" i="0" u="none" strike="noStrike" kern="0" cap="none" spc="0" normalizeH="0" baseline="0" noProof="0" dirty="0">
              <a:ln>
                <a:noFill/>
              </a:ln>
              <a:effectLst/>
              <a:uLnTx/>
              <a:uFillTx/>
              <a:latin typeface="Josefin Sans Regular" panose="020B0604020202020204" charset="0"/>
              <a:ea typeface="Open Sans" charset="0"/>
              <a:cs typeface="Arial" panose="020B0604020202020204" pitchFamily="34" charset="0"/>
            </a:endParaRPr>
          </a:p>
        </p:txBody>
      </p:sp>
      <p:sp>
        <p:nvSpPr>
          <p:cNvPr id="18" name="TextBox 17">
            <a:extLst>
              <a:ext uri="{FF2B5EF4-FFF2-40B4-BE49-F238E27FC236}">
                <a16:creationId xmlns:a16="http://schemas.microsoft.com/office/drawing/2014/main" id="{489ED607-01DB-F625-8DAC-3A6A684B8537}"/>
              </a:ext>
            </a:extLst>
          </p:cNvPr>
          <p:cNvSpPr txBox="1"/>
          <p:nvPr/>
        </p:nvSpPr>
        <p:spPr>
          <a:xfrm>
            <a:off x="2356412" y="7075249"/>
            <a:ext cx="5128863" cy="646331"/>
          </a:xfrm>
          <a:prstGeom prst="rect">
            <a:avLst/>
          </a:prstGeom>
          <a:noFill/>
        </p:spPr>
        <p:txBody>
          <a:bodyPr wrap="square">
            <a:spAutoFit/>
          </a:bodyPr>
          <a:lstStyle/>
          <a:p>
            <a:pPr algn="ctr">
              <a:defRPr/>
            </a:pPr>
            <a:r>
              <a:rPr lang="en-US" sz="3600" kern="0" dirty="0">
                <a:latin typeface="Josefin Sans Regular" panose="020B0604020202020204" charset="0"/>
                <a:ea typeface="Open Sans" charset="0"/>
                <a:cs typeface="Arial" panose="020B0604020202020204" pitchFamily="34" charset="0"/>
              </a:rPr>
              <a:t>Stigma and shame</a:t>
            </a:r>
            <a:endParaRPr kumimoji="0" lang="en-GB" sz="2400" b="0" i="0" u="none" strike="noStrike" kern="0" cap="none" spc="0" normalizeH="0" baseline="0" noProof="0" dirty="0">
              <a:ln>
                <a:noFill/>
              </a:ln>
              <a:effectLst/>
              <a:uLnTx/>
              <a:uFillTx/>
              <a:latin typeface="Josefin Sans Regular" panose="020B0604020202020204" charset="0"/>
              <a:ea typeface="Open Sans" charset="0"/>
              <a:cs typeface="Arial" panose="020B0604020202020204" pitchFamily="34" charset="0"/>
            </a:endParaRPr>
          </a:p>
        </p:txBody>
      </p:sp>
      <p:sp>
        <p:nvSpPr>
          <p:cNvPr id="19" name="TextBox 18">
            <a:extLst>
              <a:ext uri="{FF2B5EF4-FFF2-40B4-BE49-F238E27FC236}">
                <a16:creationId xmlns:a16="http://schemas.microsoft.com/office/drawing/2014/main" id="{439926B2-2FE0-9321-7DD4-49E63F785CDE}"/>
              </a:ext>
            </a:extLst>
          </p:cNvPr>
          <p:cNvSpPr txBox="1"/>
          <p:nvPr/>
        </p:nvSpPr>
        <p:spPr>
          <a:xfrm>
            <a:off x="12506009" y="7265793"/>
            <a:ext cx="5128863" cy="646331"/>
          </a:xfrm>
          <a:prstGeom prst="rect">
            <a:avLst/>
          </a:prstGeom>
          <a:noFill/>
        </p:spPr>
        <p:txBody>
          <a:bodyPr wrap="square">
            <a:spAutoFit/>
          </a:bodyPr>
          <a:lstStyle/>
          <a:p>
            <a:pPr algn="ctr">
              <a:defRPr/>
            </a:pPr>
            <a:r>
              <a:rPr lang="en-US" sz="3600" kern="0" dirty="0">
                <a:latin typeface="Josefin Sans Regular" panose="020B0604020202020204" charset="0"/>
                <a:ea typeface="Open Sans" charset="0"/>
                <a:cs typeface="Arial" panose="020B0604020202020204" pitchFamily="34" charset="0"/>
              </a:rPr>
              <a:t>Fear of reprisal</a:t>
            </a:r>
            <a:endParaRPr kumimoji="0" lang="en-GB" sz="2400" b="0" i="0" u="none" strike="noStrike" kern="0" cap="none" spc="0" normalizeH="0" baseline="0" noProof="0" dirty="0">
              <a:ln>
                <a:noFill/>
              </a:ln>
              <a:effectLst/>
              <a:uLnTx/>
              <a:uFillTx/>
              <a:latin typeface="Josefin Sans Regular" panose="020B0604020202020204" charset="0"/>
              <a:ea typeface="Open Sans" charset="0"/>
              <a:cs typeface="Arial" panose="020B0604020202020204" pitchFamily="34" charset="0"/>
            </a:endParaRPr>
          </a:p>
        </p:txBody>
      </p:sp>
      <p:sp>
        <p:nvSpPr>
          <p:cNvPr id="20" name="TextBox 19">
            <a:extLst>
              <a:ext uri="{FF2B5EF4-FFF2-40B4-BE49-F238E27FC236}">
                <a16:creationId xmlns:a16="http://schemas.microsoft.com/office/drawing/2014/main" id="{BE557B30-0EE0-601C-8A23-8355703183F2}"/>
              </a:ext>
            </a:extLst>
          </p:cNvPr>
          <p:cNvSpPr txBox="1"/>
          <p:nvPr/>
        </p:nvSpPr>
        <p:spPr>
          <a:xfrm>
            <a:off x="6579568" y="2565524"/>
            <a:ext cx="5128863" cy="1200329"/>
          </a:xfrm>
          <a:prstGeom prst="rect">
            <a:avLst/>
          </a:prstGeom>
          <a:noFill/>
        </p:spPr>
        <p:txBody>
          <a:bodyPr wrap="square">
            <a:spAutoFit/>
          </a:bodyPr>
          <a:lstStyle/>
          <a:p>
            <a:pPr algn="ctr">
              <a:defRPr/>
            </a:pPr>
            <a:r>
              <a:rPr lang="en-US" sz="3600" kern="0" dirty="0">
                <a:latin typeface="Josefin Sans Regular" panose="020B0604020202020204" charset="0"/>
                <a:ea typeface="Open Sans" charset="0"/>
                <a:cs typeface="Arial" panose="020B0604020202020204" pitchFamily="34" charset="0"/>
              </a:rPr>
              <a:t>Concern over negative impacts</a:t>
            </a:r>
            <a:endParaRPr kumimoji="0" lang="en-GB" sz="2400" b="0" i="0" u="none" strike="noStrike" kern="0" cap="none" spc="0" normalizeH="0" baseline="0" noProof="0" dirty="0">
              <a:ln>
                <a:noFill/>
              </a:ln>
              <a:effectLst/>
              <a:uLnTx/>
              <a:uFillTx/>
              <a:latin typeface="Josefin Sans Regular" panose="020B0604020202020204" charset="0"/>
              <a:ea typeface="Open Sans" charset="0"/>
              <a:cs typeface="Arial" panose="020B0604020202020204" pitchFamily="34" charset="0"/>
            </a:endParaRPr>
          </a:p>
        </p:txBody>
      </p:sp>
      <p:sp>
        <p:nvSpPr>
          <p:cNvPr id="21" name="TextBox 20">
            <a:extLst>
              <a:ext uri="{FF2B5EF4-FFF2-40B4-BE49-F238E27FC236}">
                <a16:creationId xmlns:a16="http://schemas.microsoft.com/office/drawing/2014/main" id="{E16230F8-D090-06DE-1969-DF86D15366EA}"/>
              </a:ext>
            </a:extLst>
          </p:cNvPr>
          <p:cNvSpPr txBox="1"/>
          <p:nvPr/>
        </p:nvSpPr>
        <p:spPr>
          <a:xfrm>
            <a:off x="12412135" y="3527010"/>
            <a:ext cx="4258680" cy="646331"/>
          </a:xfrm>
          <a:prstGeom prst="rect">
            <a:avLst/>
          </a:prstGeom>
          <a:noFill/>
        </p:spPr>
        <p:txBody>
          <a:bodyPr wrap="square">
            <a:spAutoFit/>
          </a:bodyPr>
          <a:lstStyle/>
          <a:p>
            <a:pPr algn="ctr">
              <a:defRPr/>
            </a:pPr>
            <a:r>
              <a:rPr lang="en-US" sz="3600" kern="0" dirty="0">
                <a:latin typeface="Josefin Sans Regular" panose="020B0604020202020204" charset="0"/>
                <a:ea typeface="Open Sans" charset="0"/>
                <a:cs typeface="Arial" panose="020B0604020202020204" pitchFamily="34" charset="0"/>
              </a:rPr>
              <a:t>Confidentiality</a:t>
            </a:r>
            <a:endParaRPr kumimoji="0" lang="en-GB" sz="2400" b="0" i="0" u="none" strike="noStrike" kern="0" cap="none" spc="0" normalizeH="0" baseline="0" noProof="0" dirty="0">
              <a:ln>
                <a:noFill/>
              </a:ln>
              <a:effectLst/>
              <a:uLnTx/>
              <a:uFillTx/>
              <a:latin typeface="Josefin Sans Regular" panose="020B0604020202020204" charset="0"/>
              <a:ea typeface="Open Sans" charset="0"/>
              <a:cs typeface="Arial" panose="020B0604020202020204" pitchFamily="34" charset="0"/>
            </a:endParaRPr>
          </a:p>
        </p:txBody>
      </p:sp>
    </p:spTree>
    <p:extLst>
      <p:ext uri="{BB962C8B-B14F-4D97-AF65-F5344CB8AC3E}">
        <p14:creationId xmlns:p14="http://schemas.microsoft.com/office/powerpoint/2010/main" val="3434306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8763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Barriers to reporting</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10" name="TextBox 9">
            <a:extLst>
              <a:ext uri="{FF2B5EF4-FFF2-40B4-BE49-F238E27FC236}">
                <a16:creationId xmlns:a16="http://schemas.microsoft.com/office/drawing/2014/main" id="{0FA5BAD2-A566-3E8E-EE34-050B040C3107}"/>
              </a:ext>
            </a:extLst>
          </p:cNvPr>
          <p:cNvSpPr txBox="1"/>
          <p:nvPr/>
        </p:nvSpPr>
        <p:spPr>
          <a:xfrm>
            <a:off x="3733800" y="6972300"/>
            <a:ext cx="10232231" cy="58477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effectLst/>
                <a:uLnTx/>
                <a:uFillTx/>
                <a:latin typeface="Arial" panose="020B0604020202020204" pitchFamily="34" charset="0"/>
                <a:ea typeface="Open Sans" charset="0"/>
                <a:cs typeface="Arial" panose="020B0604020202020204" pitchFamily="34" charset="0"/>
              </a:rPr>
              <a:t>"What if I'm wrong, and cause a big fuss for nothing?”</a:t>
            </a:r>
            <a:endParaRPr kumimoji="0" lang="en-GB" sz="3200" b="0" i="0" u="none" strike="noStrike" kern="0" cap="none" spc="0" normalizeH="0" baseline="0" noProof="0" dirty="0">
              <a:ln>
                <a:noFill/>
              </a:ln>
              <a:effectLst/>
              <a:uLnTx/>
              <a:uFillTx/>
              <a:latin typeface="Arial" panose="020B0604020202020204" pitchFamily="34" charset="0"/>
              <a:ea typeface="Open Sans" charset="0"/>
              <a:cs typeface="Arial" panose="020B0604020202020204" pitchFamily="34" charset="0"/>
            </a:endParaRPr>
          </a:p>
        </p:txBody>
      </p:sp>
      <p:sp>
        <p:nvSpPr>
          <p:cNvPr id="12" name="TextBox 11">
            <a:extLst>
              <a:ext uri="{FF2B5EF4-FFF2-40B4-BE49-F238E27FC236}">
                <a16:creationId xmlns:a16="http://schemas.microsoft.com/office/drawing/2014/main" id="{AA820F58-E405-020A-5FF7-6F1A2F89D9C6}"/>
              </a:ext>
            </a:extLst>
          </p:cNvPr>
          <p:cNvSpPr txBox="1"/>
          <p:nvPr/>
        </p:nvSpPr>
        <p:spPr>
          <a:xfrm>
            <a:off x="1066800" y="3080720"/>
            <a:ext cx="8350787" cy="58477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effectLst/>
                <a:uLnTx/>
                <a:uFillTx/>
                <a:latin typeface="Arial" panose="020B0604020202020204" pitchFamily="34" charset="0"/>
                <a:ea typeface="Open Sans" charset="0"/>
                <a:cs typeface="Arial" panose="020B0604020202020204" pitchFamily="34" charset="0"/>
              </a:rPr>
              <a:t>"This kind of thing is normal in this culture"</a:t>
            </a:r>
          </a:p>
        </p:txBody>
      </p:sp>
      <p:sp>
        <p:nvSpPr>
          <p:cNvPr id="13" name="TextBox 12">
            <a:extLst>
              <a:ext uri="{FF2B5EF4-FFF2-40B4-BE49-F238E27FC236}">
                <a16:creationId xmlns:a16="http://schemas.microsoft.com/office/drawing/2014/main" id="{EE6D8842-5C0C-24E0-4DBC-2C4498A9A2F8}"/>
              </a:ext>
            </a:extLst>
          </p:cNvPr>
          <p:cNvSpPr txBox="1"/>
          <p:nvPr/>
        </p:nvSpPr>
        <p:spPr>
          <a:xfrm>
            <a:off x="3200400" y="3848100"/>
            <a:ext cx="13819678"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effectLst/>
                <a:uLnTx/>
                <a:uFillTx/>
                <a:latin typeface="Baskerville Old Face" panose="02020602080505020303" pitchFamily="18" charset="0"/>
                <a:ea typeface="Open Sans" charset="0"/>
                <a:cs typeface="Arial" panose="020B0604020202020204" pitchFamily="34" charset="0"/>
              </a:rPr>
              <a:t>"He seems like such a nice guy, surely he wouldn't do something like this"</a:t>
            </a:r>
          </a:p>
        </p:txBody>
      </p:sp>
      <p:sp>
        <p:nvSpPr>
          <p:cNvPr id="15" name="TextBox 14">
            <a:extLst>
              <a:ext uri="{FF2B5EF4-FFF2-40B4-BE49-F238E27FC236}">
                <a16:creationId xmlns:a16="http://schemas.microsoft.com/office/drawing/2014/main" id="{7FA8660D-D6E8-DB08-6A33-09E53316777D}"/>
              </a:ext>
            </a:extLst>
          </p:cNvPr>
          <p:cNvSpPr txBox="1"/>
          <p:nvPr/>
        </p:nvSpPr>
        <p:spPr>
          <a:xfrm>
            <a:off x="8193183" y="2208156"/>
            <a:ext cx="8337897" cy="70788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kern="0" dirty="0">
                <a:latin typeface="Times New Roman" panose="02020603050405020304" pitchFamily="18" charset="0"/>
                <a:ea typeface="Open Sans" charset="0"/>
                <a:cs typeface="Times New Roman" panose="02020603050405020304" pitchFamily="18" charset="0"/>
              </a:rPr>
              <a:t>“</a:t>
            </a:r>
            <a:r>
              <a:rPr kumimoji="0" lang="en-US" sz="4000" b="0" i="0" u="none" strike="noStrike" kern="0" cap="none" spc="0" normalizeH="0" baseline="0" noProof="0" dirty="0">
                <a:ln>
                  <a:noFill/>
                </a:ln>
                <a:effectLst/>
                <a:uLnTx/>
                <a:uFillTx/>
                <a:latin typeface="Times New Roman" panose="02020603050405020304" pitchFamily="18" charset="0"/>
                <a:ea typeface="Open Sans" charset="0"/>
                <a:cs typeface="Times New Roman" panose="02020603050405020304" pitchFamily="18" charset="0"/>
              </a:rPr>
              <a:t>Maybe I should investigate more first”</a:t>
            </a:r>
          </a:p>
        </p:txBody>
      </p:sp>
      <p:sp>
        <p:nvSpPr>
          <p:cNvPr id="16" name="TextBox 15">
            <a:extLst>
              <a:ext uri="{FF2B5EF4-FFF2-40B4-BE49-F238E27FC236}">
                <a16:creationId xmlns:a16="http://schemas.microsoft.com/office/drawing/2014/main" id="{05AD1EA1-187D-19FC-46AF-AFF58ADF556D}"/>
              </a:ext>
            </a:extLst>
          </p:cNvPr>
          <p:cNvSpPr txBox="1"/>
          <p:nvPr/>
        </p:nvSpPr>
        <p:spPr>
          <a:xfrm>
            <a:off x="5562600" y="7886700"/>
            <a:ext cx="12932569"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effectLst/>
                <a:uLnTx/>
                <a:uFillTx/>
                <a:latin typeface="Baskerville Old Face" panose="02020602080505020303" pitchFamily="18" charset="0"/>
                <a:ea typeface="Open Sans" charset="0"/>
                <a:cs typeface="Times New Roman" panose="02020603050405020304" pitchFamily="18" charset="0"/>
              </a:rPr>
              <a:t>“Nobody has come forward to complain, I should just let it be”</a:t>
            </a:r>
          </a:p>
        </p:txBody>
      </p:sp>
      <p:sp>
        <p:nvSpPr>
          <p:cNvPr id="17" name="TextBox 16">
            <a:extLst>
              <a:ext uri="{FF2B5EF4-FFF2-40B4-BE49-F238E27FC236}">
                <a16:creationId xmlns:a16="http://schemas.microsoft.com/office/drawing/2014/main" id="{55A8AE21-AB82-D8A1-51A4-72EBDEC33CB6}"/>
              </a:ext>
            </a:extLst>
          </p:cNvPr>
          <p:cNvSpPr txBox="1"/>
          <p:nvPr/>
        </p:nvSpPr>
        <p:spPr>
          <a:xfrm>
            <a:off x="9184452" y="6057900"/>
            <a:ext cx="8112948"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kern="0" dirty="0">
                <a:latin typeface="Times New Roman" panose="02020603050405020304" pitchFamily="18" charset="0"/>
                <a:ea typeface="Open Sans" charset="0"/>
                <a:cs typeface="Times New Roman" panose="02020603050405020304" pitchFamily="18" charset="0"/>
              </a:rPr>
              <a:t>“This </a:t>
            </a:r>
            <a:r>
              <a:rPr kumimoji="0" lang="en-US" sz="3600" b="0" i="0" u="none" strike="noStrike" kern="0" cap="none" spc="0" normalizeH="0" baseline="0" noProof="0" dirty="0">
                <a:ln>
                  <a:noFill/>
                </a:ln>
                <a:effectLst/>
                <a:uLnTx/>
                <a:uFillTx/>
                <a:latin typeface="Times New Roman" panose="02020603050405020304" pitchFamily="18" charset="0"/>
                <a:ea typeface="Open Sans" charset="0"/>
                <a:cs typeface="Times New Roman" panose="02020603050405020304" pitchFamily="18" charset="0"/>
              </a:rPr>
              <a:t>allegation might not even be true”</a:t>
            </a:r>
          </a:p>
        </p:txBody>
      </p:sp>
      <p:sp>
        <p:nvSpPr>
          <p:cNvPr id="18" name="TextBox 17">
            <a:extLst>
              <a:ext uri="{FF2B5EF4-FFF2-40B4-BE49-F238E27FC236}">
                <a16:creationId xmlns:a16="http://schemas.microsoft.com/office/drawing/2014/main" id="{8E9A22C1-F4B4-35EE-BECF-78EC2C0FF1D3}"/>
              </a:ext>
            </a:extLst>
          </p:cNvPr>
          <p:cNvSpPr txBox="1"/>
          <p:nvPr/>
        </p:nvSpPr>
        <p:spPr>
          <a:xfrm>
            <a:off x="471771" y="5876195"/>
            <a:ext cx="8062629" cy="58477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effectLst/>
                <a:uLnTx/>
                <a:uFillTx/>
                <a:latin typeface="Century Gothic" panose="020B0502020202020204" pitchFamily="34" charset="0"/>
                <a:ea typeface="Open Sans" charset="0"/>
                <a:cs typeface="Arial" panose="020B0604020202020204" pitchFamily="34" charset="0"/>
              </a:rPr>
              <a:t>“She was probably just being friendly”</a:t>
            </a:r>
          </a:p>
        </p:txBody>
      </p:sp>
      <p:sp>
        <p:nvSpPr>
          <p:cNvPr id="19" name="TextBox 18">
            <a:extLst>
              <a:ext uri="{FF2B5EF4-FFF2-40B4-BE49-F238E27FC236}">
                <a16:creationId xmlns:a16="http://schemas.microsoft.com/office/drawing/2014/main" id="{C430170F-6662-6BEF-81A1-A7888CBA204A}"/>
              </a:ext>
            </a:extLst>
          </p:cNvPr>
          <p:cNvSpPr txBox="1"/>
          <p:nvPr/>
        </p:nvSpPr>
        <p:spPr>
          <a:xfrm>
            <a:off x="5715000" y="4762500"/>
            <a:ext cx="10439401"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effectLst/>
                <a:uLnTx/>
                <a:uFillTx/>
                <a:latin typeface="Arial Rounded MT Bold" panose="020F0704030504030204" pitchFamily="34" charset="0"/>
                <a:ea typeface="Open Sans" charset="0"/>
                <a:cs typeface="Times New Roman" panose="02020603050405020304" pitchFamily="18" charset="0"/>
              </a:rPr>
              <a:t>“I </a:t>
            </a:r>
            <a:r>
              <a:rPr lang="en-US" sz="3600" kern="0" dirty="0">
                <a:latin typeface="Arial Rounded MT Bold" panose="020F0704030504030204" pitchFamily="34" charset="0"/>
                <a:ea typeface="Open Sans" charset="0"/>
                <a:cs typeface="Times New Roman" panose="02020603050405020304" pitchFamily="18" charset="0"/>
              </a:rPr>
              <a:t>don</a:t>
            </a:r>
            <a:r>
              <a:rPr kumimoji="0" lang="en-US" sz="3600" b="0" i="0" u="none" strike="noStrike" kern="0" cap="none" spc="0" normalizeH="0" baseline="0" noProof="0" dirty="0">
                <a:ln>
                  <a:noFill/>
                </a:ln>
                <a:effectLst/>
                <a:uLnTx/>
                <a:uFillTx/>
                <a:latin typeface="Arial Rounded MT Bold" panose="020F0704030504030204" pitchFamily="34" charset="0"/>
                <a:ea typeface="Open Sans" charset="0"/>
                <a:cs typeface="Times New Roman" panose="02020603050405020304" pitchFamily="18" charset="0"/>
              </a:rPr>
              <a:t>’t have any evidence or proof”</a:t>
            </a:r>
          </a:p>
        </p:txBody>
      </p:sp>
      <p:sp>
        <p:nvSpPr>
          <p:cNvPr id="21" name="TextBox 20">
            <a:extLst>
              <a:ext uri="{FF2B5EF4-FFF2-40B4-BE49-F238E27FC236}">
                <a16:creationId xmlns:a16="http://schemas.microsoft.com/office/drawing/2014/main" id="{16AC65B7-51CB-14F9-BF8E-6357C6CE26D7}"/>
              </a:ext>
            </a:extLst>
          </p:cNvPr>
          <p:cNvSpPr txBox="1"/>
          <p:nvPr/>
        </p:nvSpPr>
        <p:spPr>
          <a:xfrm>
            <a:off x="785883" y="8716640"/>
            <a:ext cx="11177517"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effectLst/>
                <a:uLnTx/>
                <a:uFillTx/>
                <a:latin typeface="Arial Rounded MT Bold" panose="020F0704030504030204" pitchFamily="34" charset="0"/>
                <a:ea typeface="Open Sans" charset="0"/>
                <a:cs typeface="Times New Roman" panose="02020603050405020304" pitchFamily="18" charset="0"/>
              </a:rPr>
              <a:t>“The victim probably doesn’t even remember it”</a:t>
            </a:r>
          </a:p>
        </p:txBody>
      </p:sp>
    </p:spTree>
    <p:extLst>
      <p:ext uri="{BB962C8B-B14F-4D97-AF65-F5344CB8AC3E}">
        <p14:creationId xmlns:p14="http://schemas.microsoft.com/office/powerpoint/2010/main" val="283174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2068500" y="563441"/>
            <a:ext cx="13400100" cy="1163780"/>
          </a:xfrm>
          <a:prstGeom prst="rect">
            <a:avLst/>
          </a:prstGeom>
        </p:spPr>
        <p:txBody>
          <a:bodyPr wrap="square" lIns="0" tIns="0" rIns="0" bIns="0" rtlCol="0" anchor="t">
            <a:spAutoFit/>
          </a:bodyPr>
          <a:lstStyle/>
          <a:p>
            <a:pPr algn="ctr">
              <a:lnSpc>
                <a:spcPts val="9872"/>
              </a:lnSpc>
            </a:pPr>
            <a:r>
              <a:rPr lang="en-US" sz="7051" dirty="0">
                <a:solidFill>
                  <a:srgbClr val="D72B60"/>
                </a:solidFill>
                <a:latin typeface="Oswald"/>
              </a:rPr>
              <a:t>PSEA Programming - Survivor Support</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pic>
        <p:nvPicPr>
          <p:cNvPr id="9" name="Picture 8">
            <a:extLst>
              <a:ext uri="{FF2B5EF4-FFF2-40B4-BE49-F238E27FC236}">
                <a16:creationId xmlns:a16="http://schemas.microsoft.com/office/drawing/2014/main" id="{6513A293-CF8C-C002-6EA1-750D708FC9FA}"/>
              </a:ext>
            </a:extLst>
          </p:cNvPr>
          <p:cNvPicPr>
            <a:picLocks noChangeAspect="1"/>
          </p:cNvPicPr>
          <p:nvPr/>
        </p:nvPicPr>
        <p:blipFill rotWithShape="1">
          <a:blip r:embed="rId3">
            <a:extLst>
              <a:ext uri="{28A0092B-C50C-407E-A947-70E740481C1C}">
                <a14:useLocalDpi xmlns:a14="http://schemas.microsoft.com/office/drawing/2010/main" val="0"/>
              </a:ext>
            </a:extLst>
          </a:blip>
          <a:srcRect l="4515" t="13157" r="5061" b="10930"/>
          <a:stretch/>
        </p:blipFill>
        <p:spPr>
          <a:xfrm>
            <a:off x="2498490" y="2019300"/>
            <a:ext cx="13122510" cy="7337628"/>
          </a:xfrm>
          <a:prstGeom prst="rect">
            <a:avLst/>
          </a:prstGeom>
        </p:spPr>
      </p:pic>
      <p:sp>
        <p:nvSpPr>
          <p:cNvPr id="10" name="Rectangle 9">
            <a:extLst>
              <a:ext uri="{FF2B5EF4-FFF2-40B4-BE49-F238E27FC236}">
                <a16:creationId xmlns:a16="http://schemas.microsoft.com/office/drawing/2014/main" id="{8B9867F5-AD37-6302-1E56-E714C4DAF8EF}"/>
              </a:ext>
            </a:extLst>
          </p:cNvPr>
          <p:cNvSpPr/>
          <p:nvPr/>
        </p:nvSpPr>
        <p:spPr>
          <a:xfrm>
            <a:off x="12767334" y="9011335"/>
            <a:ext cx="2853666" cy="323165"/>
          </a:xfrm>
          <a:prstGeom prst="rect">
            <a:avLst/>
          </a:prstGeom>
        </p:spPr>
        <p:txBody>
          <a:bodyPr wrap="none">
            <a:spAutoFit/>
          </a:bodyPr>
          <a:lstStyle/>
          <a:p>
            <a:pPr defTabSz="1371600">
              <a:defRPr/>
            </a:pPr>
            <a:r>
              <a:rPr lang="en-US" sz="1500" dirty="0">
                <a:solidFill>
                  <a:prstClr val="white"/>
                </a:solidFill>
                <a:latin typeface="Arial"/>
                <a:cs typeface="Arial"/>
              </a:rPr>
              <a:t>© UNICEF/UNI166347/</a:t>
            </a:r>
            <a:r>
              <a:rPr lang="en-US" sz="1500" dirty="0" err="1">
                <a:solidFill>
                  <a:prstClr val="white"/>
                </a:solidFill>
                <a:latin typeface="Arial"/>
                <a:cs typeface="Arial"/>
              </a:rPr>
              <a:t>Noorani</a:t>
            </a:r>
            <a:endParaRPr lang="en-US" sz="1500" dirty="0">
              <a:solidFill>
                <a:prstClr val="white"/>
              </a:solidFill>
              <a:latin typeface="Arial"/>
              <a:cs typeface="Arial"/>
            </a:endParaRPr>
          </a:p>
        </p:txBody>
      </p:sp>
    </p:spTree>
    <p:extLst>
      <p:ext uri="{BB962C8B-B14F-4D97-AF65-F5344CB8AC3E}">
        <p14:creationId xmlns:p14="http://schemas.microsoft.com/office/powerpoint/2010/main" val="3621710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8763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UN Victim Assistance Protocol</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12" name="TextBox 11">
            <a:extLst>
              <a:ext uri="{FF2B5EF4-FFF2-40B4-BE49-F238E27FC236}">
                <a16:creationId xmlns:a16="http://schemas.microsoft.com/office/drawing/2014/main" id="{4E727DD2-C082-8A2C-1EC1-D523BC4DFA10}"/>
              </a:ext>
            </a:extLst>
          </p:cNvPr>
          <p:cNvSpPr txBox="1"/>
          <p:nvPr/>
        </p:nvSpPr>
        <p:spPr>
          <a:xfrm>
            <a:off x="1247274" y="2628258"/>
            <a:ext cx="11401926" cy="5940088"/>
          </a:xfrm>
          <a:prstGeom prst="rect">
            <a:avLst/>
          </a:prstGeom>
          <a:noFill/>
        </p:spPr>
        <p:txBody>
          <a:bodyPr wrap="square">
            <a:spAutoFit/>
          </a:bodyPr>
          <a:lstStyle/>
          <a:p>
            <a:pPr marL="0" marR="0" lvl="0" indent="0" algn="l" defTabSz="457200" rtl="0" eaLnBrk="1" fontAlgn="auto" latinLnBrk="0" hangingPunct="1">
              <a:spcAft>
                <a:spcPts val="1200"/>
              </a:spcAft>
              <a:buClr>
                <a:srgbClr val="000000"/>
              </a:buClr>
              <a:buSzPct val="92000"/>
              <a:buFont typeface="Wingdings 2" panose="05020102010507070707" pitchFamily="18" charset="2"/>
              <a:buNone/>
              <a:tabLst/>
              <a:defRPr/>
            </a:pPr>
            <a:r>
              <a:rPr kumimoji="0" lang="en-US" sz="3200" b="1"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Aim</a:t>
            </a:r>
            <a:r>
              <a:rPr kumimoji="0" lang="en-US" sz="3200"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 common standards and norms on providing assistance and support to victims of sexual exploitation and abuse. ​</a:t>
            </a:r>
          </a:p>
          <a:p>
            <a:pPr marL="0" marR="0" lvl="0" indent="0" algn="l" defTabSz="457200" rtl="0" eaLnBrk="1" fontAlgn="auto" latinLnBrk="0" hangingPunct="1">
              <a:spcAft>
                <a:spcPts val="1200"/>
              </a:spcAft>
              <a:buClr>
                <a:srgbClr val="000000"/>
              </a:buClr>
              <a:buSzPct val="92000"/>
              <a:buFont typeface="Wingdings 2" panose="05020102010507070707" pitchFamily="18" charset="2"/>
              <a:buNone/>
              <a:tabLst/>
              <a:defRPr/>
            </a:pPr>
            <a:endParaRPr kumimoji="0" lang="en-US" sz="3200"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spcAft>
                <a:spcPts val="1200"/>
              </a:spcAft>
              <a:buClr>
                <a:srgbClr val="000000"/>
              </a:buClr>
              <a:buSzPct val="92000"/>
              <a:buFont typeface="Wingdings 2" panose="05020102010507070707" pitchFamily="18" charset="2"/>
              <a:buNone/>
              <a:tabLst/>
              <a:defRPr/>
            </a:pPr>
            <a:r>
              <a:rPr kumimoji="0" lang="en-US" sz="3200" b="1"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Scope: </a:t>
            </a:r>
            <a:r>
              <a:rPr kumimoji="0" lang="en-US" sz="3200"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all UN System organizations (including UNICEF)​</a:t>
            </a:r>
          </a:p>
          <a:p>
            <a:pPr marL="0" marR="0" lvl="0" indent="0" algn="l" defTabSz="457200" rtl="0" eaLnBrk="1" fontAlgn="auto" latinLnBrk="0" hangingPunct="1">
              <a:spcAft>
                <a:spcPts val="1200"/>
              </a:spcAft>
              <a:buClr>
                <a:srgbClr val="000000"/>
              </a:buClr>
              <a:buSzPct val="92000"/>
              <a:buFont typeface="Wingdings 2" panose="05020102010507070707" pitchFamily="18" charset="2"/>
              <a:buNone/>
              <a:tabLst/>
              <a:defRPr/>
            </a:pPr>
            <a:endParaRPr kumimoji="0" lang="en-US" sz="3200"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spcAft>
                <a:spcPts val="1200"/>
              </a:spcAft>
              <a:buClr>
                <a:srgbClr val="000000"/>
              </a:buClr>
              <a:buSzPct val="92000"/>
              <a:buFont typeface="Wingdings 2" panose="05020102010507070707" pitchFamily="18" charset="2"/>
              <a:buNone/>
              <a:tabLst/>
              <a:defRPr/>
            </a:pPr>
            <a:r>
              <a:rPr kumimoji="0" lang="en-US" sz="3200" b="1"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Operational Framework: </a:t>
            </a:r>
            <a:r>
              <a:rPr kumimoji="0" lang="en-US" sz="3200"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informed by Gender Based Violence and Child Protection programming</a:t>
            </a:r>
            <a:r>
              <a:rPr lang="en-US" sz="3200" dirty="0">
                <a:solidFill>
                  <a:srgbClr val="000000"/>
                </a:solidFill>
                <a:latin typeface="Josefin Sans Regular" panose="020B0604020202020204" charset="0"/>
                <a:ea typeface="Times New Roman" panose="02020603050405020304" pitchFamily="18" charset="0"/>
                <a:cs typeface="Arial" panose="020B0604020202020204" pitchFamily="34" charset="0"/>
              </a:rPr>
              <a:t> </a:t>
            </a:r>
            <a:r>
              <a:rPr kumimoji="0" lang="en-US" sz="3200"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and best practices</a:t>
            </a:r>
          </a:p>
          <a:p>
            <a:pPr marL="0" marR="0" lvl="0" indent="0" algn="l" defTabSz="457200" rtl="0" eaLnBrk="1" fontAlgn="auto" latinLnBrk="0" hangingPunct="1">
              <a:spcAft>
                <a:spcPts val="1200"/>
              </a:spcAft>
              <a:buClr>
                <a:srgbClr val="000000"/>
              </a:buClr>
              <a:buSzPct val="92000"/>
              <a:buFont typeface="Wingdings 2" panose="05020102010507070707" pitchFamily="18" charset="2"/>
              <a:buNone/>
              <a:tabLst/>
              <a:defRPr/>
            </a:pPr>
            <a:endParaRPr lang="en-US" sz="3200" b="0" dirty="0">
              <a:solidFill>
                <a:srgbClr val="000000"/>
              </a:solidFill>
              <a:latin typeface="Josefin Sans Regular" panose="020B0604020202020204" charset="0"/>
              <a:ea typeface="Times New Roman" panose="02020603050405020304" pitchFamily="18" charset="0"/>
              <a:cs typeface="Arial" panose="020B0604020202020204" pitchFamily="34" charset="0"/>
            </a:endParaRPr>
          </a:p>
          <a:p>
            <a:pPr defTabSz="457200">
              <a:spcAft>
                <a:spcPts val="1200"/>
              </a:spcAft>
              <a:buClr>
                <a:srgbClr val="000000"/>
              </a:buClr>
              <a:buSzPct val="92000"/>
              <a:defRPr/>
            </a:pPr>
            <a:r>
              <a:rPr kumimoji="0" lang="en-US" sz="3200" b="1"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UNICEF’s Role: </a:t>
            </a:r>
            <a:r>
              <a:rPr kumimoji="0" lang="en-US" sz="3200"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co-chaired development process; global lead on rolling out the Protocol; provider of last resort</a:t>
            </a:r>
            <a:endParaRPr kumimoji="0" lang="en-GB" sz="3200" b="0"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endParaRPr>
          </a:p>
        </p:txBody>
      </p:sp>
      <p:sp>
        <p:nvSpPr>
          <p:cNvPr id="9" name="Rectangle 8">
            <a:extLst>
              <a:ext uri="{FF2B5EF4-FFF2-40B4-BE49-F238E27FC236}">
                <a16:creationId xmlns:a16="http://schemas.microsoft.com/office/drawing/2014/main" id="{2E2B9AFA-739B-A1C9-84E7-E69D003019B2}"/>
              </a:ext>
            </a:extLst>
          </p:cNvPr>
          <p:cNvSpPr/>
          <p:nvPr/>
        </p:nvSpPr>
        <p:spPr>
          <a:xfrm>
            <a:off x="13009285" y="7810500"/>
            <a:ext cx="3549895" cy="12313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 Protocol on the Provision of Assistance to Victims of SEA</a:t>
            </a:r>
          </a:p>
        </p:txBody>
      </p:sp>
    </p:spTree>
    <p:extLst>
      <p:ext uri="{BB962C8B-B14F-4D97-AF65-F5344CB8AC3E}">
        <p14:creationId xmlns:p14="http://schemas.microsoft.com/office/powerpoint/2010/main" val="1299586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8763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Guidance &amp; Training</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pic>
        <p:nvPicPr>
          <p:cNvPr id="9" name="Picture 8" descr="A group of people wearing colorful clothes&#10;&#10;Description automatically generated with low confidence">
            <a:extLst>
              <a:ext uri="{FF2B5EF4-FFF2-40B4-BE49-F238E27FC236}">
                <a16:creationId xmlns:a16="http://schemas.microsoft.com/office/drawing/2014/main" id="{D7BB321C-0A3D-D5E4-7DDE-CDA57D86BD6E}"/>
              </a:ext>
            </a:extLst>
          </p:cNvPr>
          <p:cNvPicPr>
            <a:picLocks noChangeAspect="1"/>
          </p:cNvPicPr>
          <p:nvPr/>
        </p:nvPicPr>
        <p:blipFill rotWithShape="1">
          <a:blip r:embed="rId3"/>
          <a:srcRect r="-1" b="3383"/>
          <a:stretch/>
        </p:blipFill>
        <p:spPr>
          <a:xfrm>
            <a:off x="10085611" y="1727221"/>
            <a:ext cx="5943600" cy="7268953"/>
          </a:xfrm>
          <a:prstGeom prst="rect">
            <a:avLst/>
          </a:prstGeom>
        </p:spPr>
      </p:pic>
      <p:sp>
        <p:nvSpPr>
          <p:cNvPr id="10" name="TextBox 9">
            <a:extLst>
              <a:ext uri="{FF2B5EF4-FFF2-40B4-BE49-F238E27FC236}">
                <a16:creationId xmlns:a16="http://schemas.microsoft.com/office/drawing/2014/main" id="{33906D67-CDC3-EE45-5725-54C1CF774C12}"/>
              </a:ext>
            </a:extLst>
          </p:cNvPr>
          <p:cNvSpPr txBox="1"/>
          <p:nvPr/>
        </p:nvSpPr>
        <p:spPr>
          <a:xfrm>
            <a:off x="1219200" y="2628258"/>
            <a:ext cx="7924800" cy="4308872"/>
          </a:xfrm>
          <a:prstGeom prst="rect">
            <a:avLst/>
          </a:prstGeom>
          <a:noFill/>
        </p:spPr>
        <p:txBody>
          <a:bodyPr wrap="square">
            <a:spAutoFit/>
          </a:bodyPr>
          <a:lstStyle/>
          <a:p>
            <a:pPr>
              <a:spcAft>
                <a:spcPts val="1200"/>
              </a:spcAft>
            </a:pPr>
            <a:r>
              <a:rPr lang="en-US" sz="3200" b="1" dirty="0">
                <a:latin typeface="Josefin Sans Regular" panose="020B0604020202020204" charset="0"/>
                <a:cs typeface="Arial" panose="020B0604020202020204" pitchFamily="34" charset="0"/>
              </a:rPr>
              <a:t>Technical Note on the Implementation of the UN Victim Assistance Protocol </a:t>
            </a:r>
            <a:endParaRPr lang="en-US" sz="3200" dirty="0">
              <a:latin typeface="Josefin Sans Regular" panose="020B0604020202020204" charset="0"/>
              <a:cs typeface="Arial" panose="020B0604020202020204" pitchFamily="34" charset="0"/>
            </a:endParaRPr>
          </a:p>
          <a:p>
            <a:pPr marL="342900" indent="-342900">
              <a:spcAft>
                <a:spcPts val="1200"/>
              </a:spcAft>
              <a:buFont typeface="Arial" panose="020B0604020202020204" pitchFamily="34" charset="0"/>
              <a:buChar char="•"/>
            </a:pPr>
            <a:r>
              <a:rPr lang="en-US" sz="3200" dirty="0">
                <a:latin typeface="Josefin Sans Regular" panose="020B0604020202020204" charset="0"/>
                <a:cs typeface="Arial" panose="020B0604020202020204" pitchFamily="34" charset="0"/>
              </a:rPr>
              <a:t>Practical guidance for organizations </a:t>
            </a:r>
          </a:p>
          <a:p>
            <a:pPr marL="342900" indent="-342900">
              <a:spcAft>
                <a:spcPts val="1200"/>
              </a:spcAft>
              <a:buFont typeface="Arial" panose="020B0604020202020204" pitchFamily="34" charset="0"/>
              <a:buChar char="•"/>
            </a:pPr>
            <a:r>
              <a:rPr lang="en-US" sz="3200" dirty="0">
                <a:latin typeface="Josefin Sans Regular" panose="020B0604020202020204" charset="0"/>
                <a:cs typeface="Arial" panose="020B0604020202020204" pitchFamily="34" charset="0"/>
              </a:rPr>
              <a:t>Available in 7 languages</a:t>
            </a:r>
          </a:p>
          <a:p>
            <a:pPr marL="342900" indent="-342900">
              <a:spcAft>
                <a:spcPts val="1200"/>
              </a:spcAft>
              <a:buFont typeface="Arial" panose="020B0604020202020204" pitchFamily="34" charset="0"/>
              <a:buChar char="•"/>
            </a:pPr>
            <a:r>
              <a:rPr lang="en-US" sz="3200" dirty="0">
                <a:latin typeface="Josefin Sans Regular" panose="020B0604020202020204" charset="0"/>
                <a:cs typeface="Arial" panose="020B0604020202020204" pitchFamily="34" charset="0"/>
              </a:rPr>
              <a:t>Training package in 5 languages</a:t>
            </a:r>
          </a:p>
          <a:p>
            <a:pPr marL="342900" indent="-342900">
              <a:spcAft>
                <a:spcPts val="1200"/>
              </a:spcAft>
              <a:buFont typeface="Arial" panose="020B0604020202020204" pitchFamily="34" charset="0"/>
              <a:buChar char="•"/>
            </a:pPr>
            <a:r>
              <a:rPr lang="en-US" sz="3200" dirty="0">
                <a:latin typeface="Josefin Sans Regular" panose="020B0604020202020204" charset="0"/>
                <a:cs typeface="Arial" panose="020B0604020202020204" pitchFamily="34" charset="0"/>
              </a:rPr>
              <a:t>Available on the IASC PSEA website</a:t>
            </a:r>
          </a:p>
          <a:p>
            <a:pPr marL="342900" indent="-342900">
              <a:spcAft>
                <a:spcPts val="1200"/>
              </a:spcAft>
              <a:buFont typeface="Arial" panose="020B0604020202020204" pitchFamily="34" charset="0"/>
              <a:buChar char="•"/>
            </a:pPr>
            <a:r>
              <a:rPr lang="en-US" sz="3200" dirty="0">
                <a:latin typeface="Josefin Sans Regular" panose="020B0604020202020204" charset="0"/>
                <a:cs typeface="Arial" panose="020B0604020202020204" pitchFamily="34" charset="0"/>
              </a:rPr>
              <a:t>Webinar recording for NGOs</a:t>
            </a:r>
          </a:p>
        </p:txBody>
      </p:sp>
      <p:sp>
        <p:nvSpPr>
          <p:cNvPr id="12" name="TextBox 11">
            <a:extLst>
              <a:ext uri="{FF2B5EF4-FFF2-40B4-BE49-F238E27FC236}">
                <a16:creationId xmlns:a16="http://schemas.microsoft.com/office/drawing/2014/main" id="{95F85EF7-D414-FF14-E14E-CB3A5490914F}"/>
              </a:ext>
            </a:extLst>
          </p:cNvPr>
          <p:cNvSpPr txBox="1"/>
          <p:nvPr/>
        </p:nvSpPr>
        <p:spPr>
          <a:xfrm>
            <a:off x="9753600" y="9369507"/>
            <a:ext cx="9376610" cy="461665"/>
          </a:xfrm>
          <a:prstGeom prst="rect">
            <a:avLst/>
          </a:prstGeom>
          <a:noFill/>
        </p:spPr>
        <p:txBody>
          <a:bodyPr wrap="square">
            <a:spAutoFit/>
          </a:bodyPr>
          <a:lstStyle/>
          <a:p>
            <a:r>
              <a:rPr lang="en-US" sz="2400" b="1" u="sng" dirty="0">
                <a:solidFill>
                  <a:srgbClr val="00B0F0"/>
                </a:solidFill>
                <a:latin typeface="Josefin Sans Regular" panose="020B0604020202020204" charset="0"/>
              </a:rPr>
              <a:t>https://psea.interagencystandingcommittee.org/</a:t>
            </a:r>
          </a:p>
        </p:txBody>
      </p:sp>
    </p:spTree>
    <p:extLst>
      <p:ext uri="{BB962C8B-B14F-4D97-AF65-F5344CB8AC3E}">
        <p14:creationId xmlns:p14="http://schemas.microsoft.com/office/powerpoint/2010/main" val="2126588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8763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Principles of support</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9" name="Content Placeholder 7">
            <a:extLst>
              <a:ext uri="{FF2B5EF4-FFF2-40B4-BE49-F238E27FC236}">
                <a16:creationId xmlns:a16="http://schemas.microsoft.com/office/drawing/2014/main" id="{1309A170-550A-E8D9-3AEF-114E933BD214}"/>
              </a:ext>
            </a:extLst>
          </p:cNvPr>
          <p:cNvSpPr txBox="1">
            <a:spLocks/>
          </p:cNvSpPr>
          <p:nvPr/>
        </p:nvSpPr>
        <p:spPr>
          <a:xfrm>
            <a:off x="7851335" y="3216485"/>
            <a:ext cx="8703088" cy="178843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800"/>
              </a:spcBef>
              <a:buFont typeface="Arial" pitchFamily="34" charset="0"/>
              <a:buNone/>
            </a:pPr>
            <a:r>
              <a:rPr lang="en-US" sz="2400" b="1" dirty="0">
                <a:latin typeface="Josefin Sans Regular" panose="020B0604020202020204" charset="0"/>
                <a:cs typeface="Arial" panose="020B0604020202020204" pitchFamily="34" charset="0"/>
              </a:rPr>
              <a:t>Safety and dignity </a:t>
            </a:r>
            <a:r>
              <a:rPr lang="en-US" sz="2400" dirty="0">
                <a:latin typeface="Josefin Sans Regular" panose="020B0604020202020204" charset="0"/>
                <a:cs typeface="Arial" panose="020B0604020202020204" pitchFamily="34" charset="0"/>
              </a:rPr>
              <a:t>in their care and treatment, respecting privacy, confidentiality, and </a:t>
            </a:r>
            <a:r>
              <a:rPr lang="en-US" sz="2400" b="1" dirty="0">
                <a:latin typeface="Josefin Sans Regular" panose="020B0604020202020204" charset="0"/>
                <a:cs typeface="Arial" panose="020B0604020202020204" pitchFamily="34" charset="0"/>
              </a:rPr>
              <a:t>“do no harm” </a:t>
            </a:r>
            <a:r>
              <a:rPr lang="en-US" sz="2400" dirty="0">
                <a:latin typeface="Josefin Sans Regular" panose="020B0604020202020204" charset="0"/>
                <a:cs typeface="Arial" panose="020B0604020202020204" pitchFamily="34" charset="0"/>
              </a:rPr>
              <a:t>principle.</a:t>
            </a:r>
          </a:p>
        </p:txBody>
      </p:sp>
      <p:cxnSp>
        <p:nvCxnSpPr>
          <p:cNvPr id="10" name="Straight Connector 9">
            <a:extLst>
              <a:ext uri="{FF2B5EF4-FFF2-40B4-BE49-F238E27FC236}">
                <a16:creationId xmlns:a16="http://schemas.microsoft.com/office/drawing/2014/main" id="{40F8C855-EA18-1499-2098-A9CFB1862897}"/>
              </a:ext>
            </a:extLst>
          </p:cNvPr>
          <p:cNvCxnSpPr>
            <a:cxnSpLocks/>
          </p:cNvCxnSpPr>
          <p:nvPr/>
        </p:nvCxnSpPr>
        <p:spPr>
          <a:xfrm flipV="1">
            <a:off x="4587748" y="3619500"/>
            <a:ext cx="3052541" cy="1164314"/>
          </a:xfrm>
          <a:prstGeom prst="line">
            <a:avLst/>
          </a:prstGeom>
          <a:ln w="5715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ACD4F7-5338-1993-4D12-CF6C4BB8757F}"/>
              </a:ext>
            </a:extLst>
          </p:cNvPr>
          <p:cNvCxnSpPr>
            <a:cxnSpLocks/>
            <a:stCxn id="18" idx="6"/>
          </p:cNvCxnSpPr>
          <p:nvPr/>
        </p:nvCxnSpPr>
        <p:spPr>
          <a:xfrm flipV="1">
            <a:off x="5496596" y="5977527"/>
            <a:ext cx="1971736" cy="66791"/>
          </a:xfrm>
          <a:prstGeom prst="line">
            <a:avLst/>
          </a:prstGeom>
          <a:ln w="5715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CDAECE9-66E2-6038-6EB6-E6FB921CEF95}"/>
              </a:ext>
            </a:extLst>
          </p:cNvPr>
          <p:cNvCxnSpPr>
            <a:cxnSpLocks/>
            <a:stCxn id="18" idx="5"/>
          </p:cNvCxnSpPr>
          <p:nvPr/>
        </p:nvCxnSpPr>
        <p:spPr>
          <a:xfrm>
            <a:off x="5026415" y="7157671"/>
            <a:ext cx="2478592" cy="603417"/>
          </a:xfrm>
          <a:prstGeom prst="line">
            <a:avLst/>
          </a:prstGeom>
          <a:ln w="57150">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15" name="Content Placeholder 7">
            <a:extLst>
              <a:ext uri="{FF2B5EF4-FFF2-40B4-BE49-F238E27FC236}">
                <a16:creationId xmlns:a16="http://schemas.microsoft.com/office/drawing/2014/main" id="{4FA4EA78-7131-1677-664C-04B6BA8D6B3F}"/>
              </a:ext>
            </a:extLst>
          </p:cNvPr>
          <p:cNvSpPr txBox="1">
            <a:spLocks/>
          </p:cNvSpPr>
          <p:nvPr/>
        </p:nvSpPr>
        <p:spPr>
          <a:xfrm>
            <a:off x="7799597" y="6373494"/>
            <a:ext cx="8735803" cy="273240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i="0" kern="1200">
                <a:solidFill>
                  <a:schemeClr val="tx2"/>
                </a:solidFill>
                <a:latin typeface="Univers LT Pro 45 Light" panose="020B0403020202020204" pitchFamily="34" charset="77"/>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kern="1200">
                <a:solidFill>
                  <a:schemeClr val="tx2"/>
                </a:solidFill>
                <a:latin typeface="Univers LT Pro 45 Light" panose="020B0403020202020204" pitchFamily="34" charset="77"/>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b="0" i="0" kern="1200">
                <a:solidFill>
                  <a:schemeClr val="tx2"/>
                </a:solidFill>
                <a:latin typeface="Univers LT Pro 45 Light" panose="020B0403020202020204" pitchFamily="34" charset="77"/>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10000"/>
              </a:lnSpc>
              <a:spcBef>
                <a:spcPts val="800"/>
              </a:spcBef>
              <a:buNone/>
            </a:pPr>
            <a:r>
              <a:rPr lang="en-US" sz="2400" dirty="0">
                <a:solidFill>
                  <a:schemeClr val="tx1"/>
                </a:solidFill>
                <a:latin typeface="Josefin Sans Regular" panose="020B0604020202020204" charset="0"/>
                <a:cs typeface="Arial" panose="020B0604020202020204" pitchFamily="34" charset="0"/>
              </a:rPr>
              <a:t>Provision of immediate basic assistance and support </a:t>
            </a:r>
            <a:r>
              <a:rPr lang="en-US" sz="2400" b="1" dirty="0">
                <a:solidFill>
                  <a:schemeClr val="tx1"/>
                </a:solidFill>
                <a:latin typeface="Josefin Sans Regular" panose="020B0604020202020204" charset="0"/>
                <a:cs typeface="Arial" panose="020B0604020202020204" pitchFamily="34" charset="0"/>
              </a:rPr>
              <a:t>begins upon the receipt of the initial complaint</a:t>
            </a:r>
            <a:r>
              <a:rPr lang="en-US" sz="2400" dirty="0">
                <a:solidFill>
                  <a:schemeClr val="tx1"/>
                </a:solidFill>
                <a:latin typeface="Josefin Sans Regular" panose="020B0604020202020204" charset="0"/>
                <a:cs typeface="Arial" panose="020B0604020202020204" pitchFamily="34" charset="0"/>
              </a:rPr>
              <a:t>. </a:t>
            </a:r>
          </a:p>
        </p:txBody>
      </p:sp>
      <p:sp>
        <p:nvSpPr>
          <p:cNvPr id="16" name="Content Placeholder 7">
            <a:extLst>
              <a:ext uri="{FF2B5EF4-FFF2-40B4-BE49-F238E27FC236}">
                <a16:creationId xmlns:a16="http://schemas.microsoft.com/office/drawing/2014/main" id="{E8DD82ED-DEB0-8D1D-D2FA-51EAE0CA1914}"/>
              </a:ext>
            </a:extLst>
          </p:cNvPr>
          <p:cNvSpPr txBox="1">
            <a:spLocks/>
          </p:cNvSpPr>
          <p:nvPr/>
        </p:nvSpPr>
        <p:spPr>
          <a:xfrm>
            <a:off x="7736301" y="4838700"/>
            <a:ext cx="8703087" cy="201739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i="0" kern="1200">
                <a:solidFill>
                  <a:schemeClr val="tx2"/>
                </a:solidFill>
                <a:latin typeface="Univers LT Pro 45 Light" panose="020B0403020202020204" pitchFamily="34" charset="77"/>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kern="1200">
                <a:solidFill>
                  <a:schemeClr val="tx2"/>
                </a:solidFill>
                <a:latin typeface="Univers LT Pro 45 Light" panose="020B0403020202020204" pitchFamily="34" charset="77"/>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b="0" i="0" kern="1200">
                <a:solidFill>
                  <a:schemeClr val="tx2"/>
                </a:solidFill>
                <a:latin typeface="Univers LT Pro 45 Light" panose="020B0403020202020204" pitchFamily="34" charset="77"/>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10000"/>
              </a:lnSpc>
              <a:spcBef>
                <a:spcPts val="800"/>
              </a:spcBef>
              <a:buNone/>
            </a:pPr>
            <a:r>
              <a:rPr lang="en-US" sz="2400" dirty="0">
                <a:solidFill>
                  <a:schemeClr val="tx1"/>
                </a:solidFill>
                <a:latin typeface="Josefin Sans Regular" panose="020B0604020202020204" charset="0"/>
                <a:cs typeface="Arial" panose="020B0604020202020204" pitchFamily="34" charset="0"/>
              </a:rPr>
              <a:t>Assistance and support provided in a manner that is </a:t>
            </a:r>
            <a:r>
              <a:rPr lang="en-US" sz="2400" b="1" dirty="0">
                <a:solidFill>
                  <a:schemeClr val="tx1"/>
                </a:solidFill>
                <a:latin typeface="Josefin Sans Regular" panose="020B0604020202020204" charset="0"/>
                <a:cs typeface="Arial" panose="020B0604020202020204" pitchFamily="34" charset="0"/>
              </a:rPr>
              <a:t>victim-centered; age, disability, gender sensitive; culturally appropriate</a:t>
            </a:r>
            <a:r>
              <a:rPr lang="en-US" sz="2400" dirty="0">
                <a:solidFill>
                  <a:schemeClr val="tx1"/>
                </a:solidFill>
                <a:latin typeface="Josefin Sans Regular" panose="020B0604020202020204" charset="0"/>
                <a:cs typeface="Arial" panose="020B0604020202020204" pitchFamily="34" charset="0"/>
              </a:rPr>
              <a:t>.  Consider the “best interests of the child.”</a:t>
            </a:r>
          </a:p>
        </p:txBody>
      </p:sp>
      <p:grpSp>
        <p:nvGrpSpPr>
          <p:cNvPr id="17" name="Group 16">
            <a:extLst>
              <a:ext uri="{FF2B5EF4-FFF2-40B4-BE49-F238E27FC236}">
                <a16:creationId xmlns:a16="http://schemas.microsoft.com/office/drawing/2014/main" id="{C63316F5-F977-6145-35CA-E22C5F670698}"/>
              </a:ext>
            </a:extLst>
          </p:cNvPr>
          <p:cNvGrpSpPr/>
          <p:nvPr/>
        </p:nvGrpSpPr>
        <p:grpSpPr>
          <a:xfrm>
            <a:off x="2286000" y="4469799"/>
            <a:ext cx="3210596" cy="3383207"/>
            <a:chOff x="605308" y="3103809"/>
            <a:chExt cx="1790163" cy="1923283"/>
          </a:xfrm>
        </p:grpSpPr>
        <p:sp>
          <p:nvSpPr>
            <p:cNvPr id="18" name="Oval 17">
              <a:extLst>
                <a:ext uri="{FF2B5EF4-FFF2-40B4-BE49-F238E27FC236}">
                  <a16:creationId xmlns:a16="http://schemas.microsoft.com/office/drawing/2014/main" id="{62C4CBFA-21A2-479B-9BAF-A4C91016C92B}"/>
                </a:ext>
              </a:extLst>
            </p:cNvPr>
            <p:cNvSpPr/>
            <p:nvPr/>
          </p:nvSpPr>
          <p:spPr>
            <a:xfrm>
              <a:off x="605308" y="3103809"/>
              <a:ext cx="1790163" cy="1790163"/>
            </a:xfrm>
            <a:prstGeom prst="ellipse">
              <a:avLst/>
            </a:prstGeom>
            <a:solidFill>
              <a:schemeClr val="bg1"/>
            </a:solidFill>
            <a:ln w="3810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Open hand with solid fill">
              <a:extLst>
                <a:ext uri="{FF2B5EF4-FFF2-40B4-BE49-F238E27FC236}">
                  <a16:creationId xmlns:a16="http://schemas.microsoft.com/office/drawing/2014/main" id="{1A4F02C9-899D-8260-BF49-4C3C061004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88398">
              <a:off x="826914" y="3735077"/>
              <a:ext cx="1292015" cy="1292015"/>
            </a:xfrm>
            <a:prstGeom prst="rect">
              <a:avLst/>
            </a:prstGeom>
          </p:spPr>
        </p:pic>
        <p:pic>
          <p:nvPicPr>
            <p:cNvPr id="20" name="Graphic 19" descr="Users with solid fill">
              <a:extLst>
                <a:ext uri="{FF2B5EF4-FFF2-40B4-BE49-F238E27FC236}">
                  <a16:creationId xmlns:a16="http://schemas.microsoft.com/office/drawing/2014/main" id="{C0127F2D-B088-8178-F6B3-5E67B0F474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6800" y="3366247"/>
              <a:ext cx="914400" cy="914400"/>
            </a:xfrm>
            <a:prstGeom prst="rect">
              <a:avLst/>
            </a:prstGeom>
          </p:spPr>
        </p:pic>
      </p:grpSp>
    </p:spTree>
    <p:extLst>
      <p:ext uri="{BB962C8B-B14F-4D97-AF65-F5344CB8AC3E}">
        <p14:creationId xmlns:p14="http://schemas.microsoft.com/office/powerpoint/2010/main" val="2700734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8763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Survivor </a:t>
            </a:r>
            <a:r>
              <a:rPr lang="en-US" sz="7051" dirty="0" err="1">
                <a:solidFill>
                  <a:srgbClr val="000000"/>
                </a:solidFill>
                <a:latin typeface="Oswald"/>
              </a:rPr>
              <a:t>Centred</a:t>
            </a:r>
            <a:r>
              <a:rPr lang="en-US" sz="7051" dirty="0">
                <a:solidFill>
                  <a:srgbClr val="000000"/>
                </a:solidFill>
                <a:latin typeface="Oswald"/>
              </a:rPr>
              <a:t> Approach</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9" name="Content Placeholder 2">
            <a:extLst>
              <a:ext uri="{FF2B5EF4-FFF2-40B4-BE49-F238E27FC236}">
                <a16:creationId xmlns:a16="http://schemas.microsoft.com/office/drawing/2014/main" id="{595A9C26-7B0B-A07A-8B95-150ECB875C3F}"/>
              </a:ext>
            </a:extLst>
          </p:cNvPr>
          <p:cNvSpPr txBox="1">
            <a:spLocks/>
          </p:cNvSpPr>
          <p:nvPr/>
        </p:nvSpPr>
        <p:spPr>
          <a:xfrm>
            <a:off x="10859832" y="2781300"/>
            <a:ext cx="6045772" cy="6325242"/>
          </a:xfrm>
          <a:prstGeom prst="rect">
            <a:avLst/>
          </a:prstGeom>
        </p:spPr>
        <p:txBody>
          <a:bodyPr numCol="1"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itchFamily="34" charset="0"/>
              <a:buNone/>
            </a:pPr>
            <a:r>
              <a:rPr lang="en-US" sz="2400" b="1" dirty="0">
                <a:latin typeface="Josefin Sans Regular" panose="020B0604020202020204" charset="0"/>
                <a:cs typeface="Arial" panose="020B0604020202020204" pitchFamily="34" charset="0"/>
              </a:rPr>
              <a:t>Ensure interactions with the survivor:</a:t>
            </a:r>
          </a:p>
          <a:p>
            <a:pPr>
              <a:spcBef>
                <a:spcPts val="0"/>
              </a:spcBef>
              <a:spcAft>
                <a:spcPts val="1200"/>
              </a:spcAft>
            </a:pPr>
            <a:r>
              <a:rPr lang="en-US" sz="2400" dirty="0">
                <a:latin typeface="Josefin Sans Regular" panose="020B0604020202020204" charset="0"/>
                <a:cs typeface="Arial" panose="020B0604020202020204" pitchFamily="34" charset="0"/>
              </a:rPr>
              <a:t>Treat them with dignity and respect</a:t>
            </a:r>
          </a:p>
          <a:p>
            <a:pPr>
              <a:spcBef>
                <a:spcPts val="0"/>
              </a:spcBef>
              <a:spcAft>
                <a:spcPts val="1200"/>
              </a:spcAft>
            </a:pPr>
            <a:r>
              <a:rPr lang="en-US" sz="2400" dirty="0">
                <a:latin typeface="Josefin Sans Regular" panose="020B0604020202020204" charset="0"/>
                <a:cs typeface="Arial" panose="020B0604020202020204" pitchFamily="34" charset="0"/>
              </a:rPr>
              <a:t>Prioritize their safety </a:t>
            </a:r>
            <a:r>
              <a:rPr lang="mr-IN" sz="2400" dirty="0">
                <a:latin typeface="Josefin Sans Regular" panose="020B0604020202020204" charset="0"/>
              </a:rPr>
              <a:t>–</a:t>
            </a:r>
            <a:r>
              <a:rPr lang="en-US" sz="2400" dirty="0">
                <a:latin typeface="Josefin Sans Regular" panose="020B0604020202020204" charset="0"/>
                <a:cs typeface="Arial" panose="020B0604020202020204" pitchFamily="34" charset="0"/>
              </a:rPr>
              <a:t> physical, </a:t>
            </a:r>
            <a:r>
              <a:rPr lang="en-GB" sz="2400" dirty="0">
                <a:latin typeface="Josefin Sans Regular" panose="020B0604020202020204" charset="0"/>
                <a:cs typeface="Arial" panose="020B0604020202020204" pitchFamily="34" charset="0"/>
              </a:rPr>
              <a:t>emotional, and psychological safety</a:t>
            </a:r>
          </a:p>
          <a:p>
            <a:pPr>
              <a:spcBef>
                <a:spcPts val="0"/>
              </a:spcBef>
              <a:spcAft>
                <a:spcPts val="1200"/>
              </a:spcAft>
            </a:pPr>
            <a:r>
              <a:rPr lang="en-GB" sz="2400" dirty="0">
                <a:latin typeface="Josefin Sans Regular" panose="020B0604020202020204" charset="0"/>
                <a:cs typeface="Arial" panose="020B0604020202020204" pitchFamily="34" charset="0"/>
              </a:rPr>
              <a:t>Seek informed consent and/or assent (including for children)</a:t>
            </a:r>
            <a:endParaRPr lang="en-US" sz="2400" dirty="0">
              <a:latin typeface="Josefin Sans Regular" panose="020B0604020202020204" charset="0"/>
              <a:cs typeface="Arial" panose="020B0604020202020204" pitchFamily="34" charset="0"/>
            </a:endParaRPr>
          </a:p>
          <a:p>
            <a:pPr>
              <a:spcBef>
                <a:spcPts val="0"/>
              </a:spcBef>
              <a:spcAft>
                <a:spcPts val="1200"/>
              </a:spcAft>
            </a:pPr>
            <a:r>
              <a:rPr lang="es-ES_tradnl" sz="2400" dirty="0">
                <a:latin typeface="Josefin Sans Regular" panose="020B0604020202020204" charset="0"/>
                <a:cs typeface="Arial" panose="020B0604020202020204" pitchFamily="34" charset="0"/>
              </a:rPr>
              <a:t>Do No </a:t>
            </a:r>
            <a:r>
              <a:rPr lang="es-ES_tradnl" sz="2400" dirty="0" err="1">
                <a:latin typeface="Josefin Sans Regular" panose="020B0604020202020204" charset="0"/>
                <a:cs typeface="Arial" panose="020B0604020202020204" pitchFamily="34" charset="0"/>
              </a:rPr>
              <a:t>Harm</a:t>
            </a:r>
            <a:endParaRPr lang="es-ES_tradnl" sz="2400" dirty="0">
              <a:latin typeface="Josefin Sans Regular" panose="020B0604020202020204" charset="0"/>
              <a:cs typeface="Arial" panose="020B0604020202020204" pitchFamily="34" charset="0"/>
            </a:endParaRPr>
          </a:p>
          <a:p>
            <a:pPr>
              <a:spcBef>
                <a:spcPts val="0"/>
              </a:spcBef>
              <a:spcAft>
                <a:spcPts val="1200"/>
              </a:spcAft>
            </a:pPr>
            <a:r>
              <a:rPr lang="en-US" sz="2400" dirty="0">
                <a:latin typeface="Josefin Sans Regular" panose="020B0604020202020204" charset="0"/>
                <a:cs typeface="Arial" panose="020B0604020202020204" pitchFamily="34" charset="0"/>
              </a:rPr>
              <a:t>Best interest of the child</a:t>
            </a:r>
          </a:p>
          <a:p>
            <a:pPr>
              <a:spcBef>
                <a:spcPts val="0"/>
              </a:spcBef>
              <a:spcAft>
                <a:spcPts val="1200"/>
              </a:spcAft>
            </a:pPr>
            <a:r>
              <a:rPr lang="en-US" sz="2400" dirty="0">
                <a:latin typeface="Josefin Sans Regular" panose="020B0604020202020204" charset="0"/>
                <a:cs typeface="Arial" panose="020B0604020202020204" pitchFamily="34" charset="0"/>
              </a:rPr>
              <a:t>Age, gender, disability sensitive</a:t>
            </a:r>
          </a:p>
        </p:txBody>
      </p:sp>
      <p:sp>
        <p:nvSpPr>
          <p:cNvPr id="10" name="Content Placeholder 2">
            <a:extLst>
              <a:ext uri="{FF2B5EF4-FFF2-40B4-BE49-F238E27FC236}">
                <a16:creationId xmlns:a16="http://schemas.microsoft.com/office/drawing/2014/main" id="{034CECAA-B249-D3E7-D82E-76E587BA36C1}"/>
              </a:ext>
            </a:extLst>
          </p:cNvPr>
          <p:cNvSpPr txBox="1">
            <a:spLocks/>
          </p:cNvSpPr>
          <p:nvPr/>
        </p:nvSpPr>
        <p:spPr>
          <a:xfrm>
            <a:off x="1105259" y="2663148"/>
            <a:ext cx="5752741" cy="607115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i="0" kern="1200">
                <a:solidFill>
                  <a:schemeClr val="tx2"/>
                </a:solidFill>
                <a:latin typeface="Univers LT Pro 45 Light" panose="020B0403020202020204" pitchFamily="34" charset="77"/>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kern="1200">
                <a:solidFill>
                  <a:schemeClr val="tx2"/>
                </a:solidFill>
                <a:latin typeface="Univers LT Pro 45 Light" panose="020B0403020202020204" pitchFamily="34" charset="77"/>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b="0" i="0" kern="1200">
                <a:solidFill>
                  <a:schemeClr val="tx2"/>
                </a:solidFill>
                <a:latin typeface="Univers LT Pro 45 Light" panose="020B0403020202020204" pitchFamily="34" charset="77"/>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spcAft>
                <a:spcPts val="1200"/>
              </a:spcAft>
              <a:buNone/>
            </a:pPr>
            <a:r>
              <a:rPr lang="en-GB" sz="2400" b="1" dirty="0">
                <a:solidFill>
                  <a:schemeClr val="tx1"/>
                </a:solidFill>
                <a:latin typeface="Josefin Sans Regular" panose="020B0604020202020204" charset="0"/>
                <a:cs typeface="Arial" panose="020B0604020202020204" pitchFamily="34" charset="0"/>
              </a:rPr>
              <a:t>Respect the survivor’s right to:</a:t>
            </a:r>
          </a:p>
          <a:p>
            <a:pPr>
              <a:spcBef>
                <a:spcPts val="0"/>
              </a:spcBef>
              <a:spcAft>
                <a:spcPts val="1200"/>
              </a:spcAft>
              <a:buClrTx/>
              <a:buFont typeface="Arial" panose="020B0604020202020204" pitchFamily="34" charset="0"/>
              <a:buChar char="•"/>
            </a:pPr>
            <a:r>
              <a:rPr lang="en-US" sz="2400" dirty="0">
                <a:solidFill>
                  <a:schemeClr val="tx1"/>
                </a:solidFill>
                <a:latin typeface="Josefin Sans Regular" panose="020B0604020202020204" charset="0"/>
                <a:cs typeface="Arial" panose="020B0604020202020204" pitchFamily="34" charset="0"/>
              </a:rPr>
              <a:t>Self-determination</a:t>
            </a:r>
          </a:p>
          <a:p>
            <a:pPr>
              <a:spcBef>
                <a:spcPts val="0"/>
              </a:spcBef>
              <a:spcAft>
                <a:spcPts val="1200"/>
              </a:spcAft>
              <a:buClrTx/>
              <a:buFont typeface="Arial" panose="020B0604020202020204" pitchFamily="34" charset="0"/>
              <a:buChar char="•"/>
            </a:pPr>
            <a:r>
              <a:rPr lang="en-US" sz="2400" dirty="0">
                <a:solidFill>
                  <a:schemeClr val="tx1"/>
                </a:solidFill>
                <a:latin typeface="Josefin Sans Regular" panose="020B0604020202020204" charset="0"/>
                <a:cs typeface="Arial" panose="020B0604020202020204" pitchFamily="34" charset="0"/>
              </a:rPr>
              <a:t>Non-discrimination</a:t>
            </a:r>
          </a:p>
          <a:p>
            <a:pPr>
              <a:spcBef>
                <a:spcPts val="0"/>
              </a:spcBef>
              <a:spcAft>
                <a:spcPts val="1200"/>
              </a:spcAft>
              <a:buClrTx/>
              <a:buFont typeface="Arial" panose="020B0604020202020204" pitchFamily="34" charset="0"/>
              <a:buChar char="•"/>
            </a:pPr>
            <a:r>
              <a:rPr lang="en-US" sz="2400" dirty="0">
                <a:solidFill>
                  <a:schemeClr val="tx1"/>
                </a:solidFill>
                <a:latin typeface="Josefin Sans Regular" panose="020B0604020202020204" charset="0"/>
                <a:cs typeface="Arial" panose="020B0604020202020204" pitchFamily="34" charset="0"/>
              </a:rPr>
              <a:t>Choose a course of action or refuse assistance</a:t>
            </a:r>
          </a:p>
          <a:p>
            <a:pPr>
              <a:spcBef>
                <a:spcPts val="0"/>
              </a:spcBef>
              <a:spcAft>
                <a:spcPts val="1200"/>
              </a:spcAft>
              <a:buClrTx/>
              <a:buFont typeface="Arial" panose="020B0604020202020204" pitchFamily="34" charset="0"/>
              <a:buChar char="•"/>
            </a:pPr>
            <a:r>
              <a:rPr lang="en-US" sz="2400" dirty="0">
                <a:solidFill>
                  <a:schemeClr val="tx1"/>
                </a:solidFill>
                <a:latin typeface="Josefin Sans Regular" panose="020B0604020202020204" charset="0"/>
                <a:cs typeface="Arial" panose="020B0604020202020204" pitchFamily="34" charset="0"/>
              </a:rPr>
              <a:t>Privacy and confidentiality</a:t>
            </a:r>
          </a:p>
          <a:p>
            <a:pPr>
              <a:spcBef>
                <a:spcPts val="0"/>
              </a:spcBef>
              <a:spcAft>
                <a:spcPts val="1200"/>
              </a:spcAft>
              <a:buClrTx/>
              <a:buFont typeface="Arial" panose="020B0604020202020204" pitchFamily="34" charset="0"/>
              <a:buChar char="•"/>
            </a:pPr>
            <a:r>
              <a:rPr lang="en-US" sz="2400" dirty="0">
                <a:solidFill>
                  <a:schemeClr val="tx1"/>
                </a:solidFill>
                <a:latin typeface="Josefin Sans Regular" panose="020B0604020202020204" charset="0"/>
                <a:cs typeface="Arial" panose="020B0604020202020204" pitchFamily="34" charset="0"/>
              </a:rPr>
              <a:t>Comprehensive information to help make their own decision</a:t>
            </a:r>
            <a:r>
              <a:rPr lang="en-GB" sz="2400" dirty="0">
                <a:solidFill>
                  <a:schemeClr val="tx1"/>
                </a:solidFill>
                <a:latin typeface="Josefin Sans Regular" panose="020B0604020202020204" charset="0"/>
                <a:cs typeface="Arial" panose="020B0604020202020204" pitchFamily="34" charset="0"/>
              </a:rPr>
              <a:t> </a:t>
            </a:r>
          </a:p>
          <a:p>
            <a:pPr>
              <a:spcBef>
                <a:spcPts val="0"/>
              </a:spcBef>
              <a:spcAft>
                <a:spcPts val="1200"/>
              </a:spcAft>
              <a:buClrTx/>
              <a:buFont typeface="Arial" panose="020B0604020202020204" pitchFamily="34" charset="0"/>
              <a:buChar char="•"/>
            </a:pPr>
            <a:r>
              <a:rPr lang="en-GB" sz="2400" dirty="0">
                <a:solidFill>
                  <a:schemeClr val="tx1"/>
                </a:solidFill>
                <a:latin typeface="Josefin Sans Regular" panose="020B0604020202020204" charset="0"/>
                <a:cs typeface="Arial" panose="020B0604020202020204" pitchFamily="34" charset="0"/>
              </a:rPr>
              <a:t>Have a support person </a:t>
            </a:r>
          </a:p>
          <a:p>
            <a:pPr>
              <a:spcBef>
                <a:spcPts val="0"/>
              </a:spcBef>
              <a:spcAft>
                <a:spcPts val="1200"/>
              </a:spcAft>
              <a:buClrTx/>
              <a:buFont typeface="Arial" panose="020B0604020202020204" pitchFamily="34" charset="0"/>
              <a:buChar char="•"/>
            </a:pPr>
            <a:r>
              <a:rPr lang="en-GB" sz="2400" dirty="0">
                <a:solidFill>
                  <a:schemeClr val="tx1"/>
                </a:solidFill>
                <a:latin typeface="Josefin Sans Regular" panose="020B0604020202020204" charset="0"/>
                <a:cs typeface="Arial" panose="020B0604020202020204" pitchFamily="34" charset="0"/>
              </a:rPr>
              <a:t>Have reasonable accommodations</a:t>
            </a:r>
          </a:p>
        </p:txBody>
      </p:sp>
      <p:grpSp>
        <p:nvGrpSpPr>
          <p:cNvPr id="16" name="Group 15">
            <a:extLst>
              <a:ext uri="{FF2B5EF4-FFF2-40B4-BE49-F238E27FC236}">
                <a16:creationId xmlns:a16="http://schemas.microsoft.com/office/drawing/2014/main" id="{F73C69ED-7B23-8987-020F-DA26C63C63BE}"/>
              </a:ext>
            </a:extLst>
          </p:cNvPr>
          <p:cNvGrpSpPr/>
          <p:nvPr/>
        </p:nvGrpSpPr>
        <p:grpSpPr>
          <a:xfrm>
            <a:off x="6839783" y="3451896"/>
            <a:ext cx="3210596" cy="3383207"/>
            <a:chOff x="605308" y="3103809"/>
            <a:chExt cx="1790163" cy="1923283"/>
          </a:xfrm>
        </p:grpSpPr>
        <p:sp>
          <p:nvSpPr>
            <p:cNvPr id="17" name="Oval 16">
              <a:extLst>
                <a:ext uri="{FF2B5EF4-FFF2-40B4-BE49-F238E27FC236}">
                  <a16:creationId xmlns:a16="http://schemas.microsoft.com/office/drawing/2014/main" id="{F55A52F9-8375-6A2C-5A14-E967729DB803}"/>
                </a:ext>
              </a:extLst>
            </p:cNvPr>
            <p:cNvSpPr/>
            <p:nvPr/>
          </p:nvSpPr>
          <p:spPr>
            <a:xfrm>
              <a:off x="605308" y="3103809"/>
              <a:ext cx="1790163" cy="1790163"/>
            </a:xfrm>
            <a:prstGeom prst="ellipse">
              <a:avLst/>
            </a:prstGeom>
            <a:solidFill>
              <a:schemeClr val="bg1"/>
            </a:solidFill>
            <a:ln w="3810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Open hand with solid fill">
              <a:extLst>
                <a:ext uri="{FF2B5EF4-FFF2-40B4-BE49-F238E27FC236}">
                  <a16:creationId xmlns:a16="http://schemas.microsoft.com/office/drawing/2014/main" id="{476EE55D-3EC3-0D33-269E-EBA3F30D8D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88398">
              <a:off x="826914" y="3735077"/>
              <a:ext cx="1292015" cy="1292015"/>
            </a:xfrm>
            <a:prstGeom prst="rect">
              <a:avLst/>
            </a:prstGeom>
          </p:spPr>
        </p:pic>
        <p:pic>
          <p:nvPicPr>
            <p:cNvPr id="19" name="Graphic 18" descr="Users with solid fill">
              <a:extLst>
                <a:ext uri="{FF2B5EF4-FFF2-40B4-BE49-F238E27FC236}">
                  <a16:creationId xmlns:a16="http://schemas.microsoft.com/office/drawing/2014/main" id="{C51EE1AE-CED5-F3E6-94E0-871DD46F38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6800" y="3366247"/>
              <a:ext cx="914400" cy="914400"/>
            </a:xfrm>
            <a:prstGeom prst="rect">
              <a:avLst/>
            </a:prstGeom>
          </p:spPr>
        </p:pic>
      </p:grpSp>
    </p:spTree>
    <p:extLst>
      <p:ext uri="{BB962C8B-B14F-4D97-AF65-F5344CB8AC3E}">
        <p14:creationId xmlns:p14="http://schemas.microsoft.com/office/powerpoint/2010/main" val="27399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563441"/>
            <a:ext cx="15087600" cy="1163780"/>
          </a:xfrm>
          <a:prstGeom prst="rect">
            <a:avLst/>
          </a:prstGeom>
        </p:spPr>
        <p:txBody>
          <a:bodyPr wrap="square" lIns="0" tIns="0" rIns="0" bIns="0" rtlCol="0" anchor="t">
            <a:spAutoFit/>
          </a:bodyPr>
          <a:lstStyle/>
          <a:p>
            <a:pPr algn="ctr">
              <a:lnSpc>
                <a:spcPts val="9872"/>
              </a:lnSpc>
            </a:pPr>
            <a:r>
              <a:rPr lang="en-US" sz="7200" dirty="0">
                <a:solidFill>
                  <a:srgbClr val="D72B60"/>
                </a:solidFill>
                <a:latin typeface="Oswald"/>
              </a:rPr>
              <a:t>Definitions</a:t>
            </a:r>
            <a:r>
              <a:rPr lang="en-US" sz="7200" dirty="0">
                <a:solidFill>
                  <a:srgbClr val="FF0000"/>
                </a:solidFill>
                <a:latin typeface="Oswald"/>
              </a:rPr>
              <a:t> </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pic>
        <p:nvPicPr>
          <p:cNvPr id="18" name="Picture 17">
            <a:extLst>
              <a:ext uri="{FF2B5EF4-FFF2-40B4-BE49-F238E27FC236}">
                <a16:creationId xmlns:a16="http://schemas.microsoft.com/office/drawing/2014/main" id="{203ED6B8-FDB4-2D58-0D83-2364CB39C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165" y="1855839"/>
            <a:ext cx="11209235" cy="7478661"/>
          </a:xfrm>
          <a:prstGeom prst="rect">
            <a:avLst/>
          </a:prstGeom>
        </p:spPr>
      </p:pic>
      <p:sp>
        <p:nvSpPr>
          <p:cNvPr id="14" name="TextBox 13">
            <a:extLst>
              <a:ext uri="{FF2B5EF4-FFF2-40B4-BE49-F238E27FC236}">
                <a16:creationId xmlns:a16="http://schemas.microsoft.com/office/drawing/2014/main" id="{61C493C2-A7E3-6FCD-5DE3-F5FAD83FFF8C}"/>
              </a:ext>
            </a:extLst>
          </p:cNvPr>
          <p:cNvSpPr txBox="1"/>
          <p:nvPr/>
        </p:nvSpPr>
        <p:spPr>
          <a:xfrm>
            <a:off x="12067674" y="8953500"/>
            <a:ext cx="9192126" cy="369332"/>
          </a:xfrm>
          <a:prstGeom prst="rect">
            <a:avLst/>
          </a:prstGeom>
          <a:noFill/>
        </p:spPr>
        <p:txBody>
          <a:bodyPr wrap="square">
            <a:spAutoFit/>
          </a:bodyPr>
          <a:lstStyle/>
          <a:p>
            <a:pPr algn="l"/>
            <a:r>
              <a:rPr lang="en-US" b="0" i="0" dirty="0">
                <a:solidFill>
                  <a:schemeClr val="bg1"/>
                </a:solidFill>
                <a:effectLst/>
                <a:latin typeface="Open Sans" panose="020B0606030504020204" pitchFamily="34" charset="0"/>
              </a:rPr>
              <a:t>© UNICEF/UN0374251</a:t>
            </a:r>
            <a:endParaRPr lang="en-US" dirty="0">
              <a:solidFill>
                <a:schemeClr val="bg1"/>
              </a:solidFill>
            </a:endParaRPr>
          </a:p>
        </p:txBody>
      </p:sp>
    </p:spTree>
    <p:extLst>
      <p:ext uri="{BB962C8B-B14F-4D97-AF65-F5344CB8AC3E}">
        <p14:creationId xmlns:p14="http://schemas.microsoft.com/office/powerpoint/2010/main" val="3643049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DEF64B45-4694-C29C-B7A3-B2DB0EC5945B}"/>
              </a:ext>
            </a:extLst>
          </p:cNvPr>
          <p:cNvSpPr/>
          <p:nvPr/>
        </p:nvSpPr>
        <p:spPr>
          <a:xfrm flipH="1">
            <a:off x="5680409" y="2479476"/>
            <a:ext cx="1756030" cy="1636327"/>
          </a:xfrm>
          <a:prstGeom prst="ellipse">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49" name="Oval 48">
            <a:extLst>
              <a:ext uri="{FF2B5EF4-FFF2-40B4-BE49-F238E27FC236}">
                <a16:creationId xmlns:a16="http://schemas.microsoft.com/office/drawing/2014/main" id="{F5907383-29C5-AC9D-D1CA-D92FCBA3913B}"/>
              </a:ext>
            </a:extLst>
          </p:cNvPr>
          <p:cNvSpPr/>
          <p:nvPr/>
        </p:nvSpPr>
        <p:spPr>
          <a:xfrm flipH="1">
            <a:off x="4940955" y="5200729"/>
            <a:ext cx="1756030" cy="1636327"/>
          </a:xfrm>
          <a:prstGeom prst="ellipse">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51" name="Oval 50">
            <a:extLst>
              <a:ext uri="{FF2B5EF4-FFF2-40B4-BE49-F238E27FC236}">
                <a16:creationId xmlns:a16="http://schemas.microsoft.com/office/drawing/2014/main" id="{E1C59A64-BBAA-5F0B-9E6E-B733FA97269A}"/>
              </a:ext>
            </a:extLst>
          </p:cNvPr>
          <p:cNvSpPr/>
          <p:nvPr/>
        </p:nvSpPr>
        <p:spPr>
          <a:xfrm flipH="1">
            <a:off x="7692770" y="6936173"/>
            <a:ext cx="1756030" cy="1636327"/>
          </a:xfrm>
          <a:prstGeom prst="ellipse">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50" name="Oval 49">
            <a:extLst>
              <a:ext uri="{FF2B5EF4-FFF2-40B4-BE49-F238E27FC236}">
                <a16:creationId xmlns:a16="http://schemas.microsoft.com/office/drawing/2014/main" id="{5BB96970-9926-0942-9727-6E4C3781C68B}"/>
              </a:ext>
            </a:extLst>
          </p:cNvPr>
          <p:cNvSpPr/>
          <p:nvPr/>
        </p:nvSpPr>
        <p:spPr>
          <a:xfrm flipH="1">
            <a:off x="10202467" y="5259773"/>
            <a:ext cx="1756030" cy="1636327"/>
          </a:xfrm>
          <a:prstGeom prst="ellipse">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6477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Survivor Support Essentials</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25" name="Oval 24">
            <a:extLst>
              <a:ext uri="{FF2B5EF4-FFF2-40B4-BE49-F238E27FC236}">
                <a16:creationId xmlns:a16="http://schemas.microsoft.com/office/drawing/2014/main" id="{D69DE3C0-F670-7529-7450-5F231A55765C}"/>
              </a:ext>
            </a:extLst>
          </p:cNvPr>
          <p:cNvSpPr/>
          <p:nvPr/>
        </p:nvSpPr>
        <p:spPr>
          <a:xfrm flipH="1">
            <a:off x="10029136" y="2628258"/>
            <a:ext cx="1756030" cy="1636327"/>
          </a:xfrm>
          <a:prstGeom prst="ellipse">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26" name="Graphic 25" descr="Shield Tick with solid fill">
            <a:extLst>
              <a:ext uri="{FF2B5EF4-FFF2-40B4-BE49-F238E27FC236}">
                <a16:creationId xmlns:a16="http://schemas.microsoft.com/office/drawing/2014/main" id="{EEF5BA1A-B3CF-A2F5-BAAA-25DEAD53CA9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63200" y="5420340"/>
            <a:ext cx="1399560" cy="1399560"/>
          </a:xfrm>
          <a:prstGeom prst="rect">
            <a:avLst/>
          </a:prstGeom>
        </p:spPr>
      </p:pic>
      <p:pic>
        <p:nvPicPr>
          <p:cNvPr id="27" name="Graphic 26" descr="Gavel with solid fill">
            <a:extLst>
              <a:ext uri="{FF2B5EF4-FFF2-40B4-BE49-F238E27FC236}">
                <a16:creationId xmlns:a16="http://schemas.microsoft.com/office/drawing/2014/main" id="{602FBABD-5738-F9AF-BC11-54E80AD1D62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16263" y="7116163"/>
            <a:ext cx="1227737" cy="1227737"/>
          </a:xfrm>
          <a:prstGeom prst="rect">
            <a:avLst/>
          </a:prstGeom>
        </p:spPr>
      </p:pic>
      <p:sp>
        <p:nvSpPr>
          <p:cNvPr id="28" name="Content Placeholder 7">
            <a:extLst>
              <a:ext uri="{FF2B5EF4-FFF2-40B4-BE49-F238E27FC236}">
                <a16:creationId xmlns:a16="http://schemas.microsoft.com/office/drawing/2014/main" id="{EABB1CDF-134F-E5D1-6F86-F523041C4959}"/>
              </a:ext>
            </a:extLst>
          </p:cNvPr>
          <p:cNvSpPr txBox="1">
            <a:spLocks/>
          </p:cNvSpPr>
          <p:nvPr/>
        </p:nvSpPr>
        <p:spPr>
          <a:xfrm>
            <a:off x="1287171" y="2781300"/>
            <a:ext cx="4190999" cy="1394569"/>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i="0" kern="1200">
                <a:solidFill>
                  <a:schemeClr val="tx2"/>
                </a:solidFill>
                <a:latin typeface="Univers LT Pro 45 Light" panose="020B0403020202020204" pitchFamily="34" charset="77"/>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kern="1200">
                <a:solidFill>
                  <a:schemeClr val="tx2"/>
                </a:solidFill>
                <a:latin typeface="Univers LT Pro 45 Light" panose="020B0403020202020204" pitchFamily="34" charset="77"/>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b="0" i="0" kern="1200">
                <a:solidFill>
                  <a:schemeClr val="tx2"/>
                </a:solidFill>
                <a:latin typeface="Univers LT Pro 45 Light" panose="020B0403020202020204" pitchFamily="34" charset="77"/>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r" defTabSz="457200" rtl="0" eaLnBrk="1" fontAlgn="auto" latinLnBrk="0" hangingPunct="1">
              <a:lnSpc>
                <a:spcPct val="110000"/>
              </a:lnSpc>
              <a:spcBef>
                <a:spcPts val="800"/>
              </a:spcBef>
              <a:spcAft>
                <a:spcPts val="600"/>
              </a:spcAft>
              <a:buClr>
                <a:srgbClr val="00AEEF"/>
              </a:buClr>
              <a:buSzPct val="92000"/>
              <a:buFont typeface="Wingdings 2" panose="05020102010507070707" pitchFamily="18" charset="2"/>
              <a:buNone/>
              <a:tabLst/>
              <a:defRPr/>
            </a:pPr>
            <a:r>
              <a:rPr kumimoji="0" lang="fr" sz="3200" b="0" i="0" u="none" strike="noStrike" kern="1200" cap="none" spc="0" normalizeH="0" baseline="0" noProof="0" dirty="0">
                <a:ln>
                  <a:noFill/>
                </a:ln>
                <a:solidFill>
                  <a:srgbClr val="000000"/>
                </a:solidFill>
                <a:effectLst/>
                <a:uLnTx/>
                <a:uFillTx/>
                <a:latin typeface="Josefin Sans Regular" panose="020B0604020202020204" charset="0"/>
              </a:rPr>
              <a:t>Basic material assistance</a:t>
            </a:r>
          </a:p>
        </p:txBody>
      </p:sp>
      <p:sp>
        <p:nvSpPr>
          <p:cNvPr id="29" name="Content Placeholder 7">
            <a:extLst>
              <a:ext uri="{FF2B5EF4-FFF2-40B4-BE49-F238E27FC236}">
                <a16:creationId xmlns:a16="http://schemas.microsoft.com/office/drawing/2014/main" id="{81D5CDA9-3B4B-52D7-C1C1-4542BA2EA60F}"/>
              </a:ext>
            </a:extLst>
          </p:cNvPr>
          <p:cNvSpPr txBox="1">
            <a:spLocks/>
          </p:cNvSpPr>
          <p:nvPr/>
        </p:nvSpPr>
        <p:spPr>
          <a:xfrm>
            <a:off x="381000" y="5501532"/>
            <a:ext cx="4376886" cy="1394568"/>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i="0" kern="1200">
                <a:solidFill>
                  <a:schemeClr val="tx2"/>
                </a:solidFill>
                <a:latin typeface="Univers LT Pro 45 Light" panose="020B0403020202020204" pitchFamily="34" charset="77"/>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kern="1200">
                <a:solidFill>
                  <a:schemeClr val="tx2"/>
                </a:solidFill>
                <a:latin typeface="Univers LT Pro 45 Light" panose="020B0403020202020204" pitchFamily="34" charset="77"/>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b="0" i="0" kern="1200">
                <a:solidFill>
                  <a:schemeClr val="tx2"/>
                </a:solidFill>
                <a:latin typeface="Univers LT Pro 45 Light" panose="020B0403020202020204" pitchFamily="34" charset="77"/>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r" defTabSz="457200" rtl="0" eaLnBrk="1" fontAlgn="auto" latinLnBrk="0" hangingPunct="1">
              <a:lnSpc>
                <a:spcPct val="110000"/>
              </a:lnSpc>
              <a:spcBef>
                <a:spcPts val="800"/>
              </a:spcBef>
              <a:spcAft>
                <a:spcPts val="600"/>
              </a:spcAft>
              <a:buClr>
                <a:srgbClr val="00AEEF"/>
              </a:buClr>
              <a:buSzPct val="92000"/>
              <a:buFont typeface="Wingdings 2" panose="05020102010507070707" pitchFamily="18" charset="2"/>
              <a:buNone/>
              <a:tabLst/>
              <a:defRPr/>
            </a:pPr>
            <a:r>
              <a:rPr kumimoji="0" lang="fr" sz="3200" b="0" i="0" u="none" strike="noStrike" kern="1200" cap="none" spc="0" normalizeH="0" baseline="0" noProof="0" dirty="0">
                <a:ln>
                  <a:noFill/>
                </a:ln>
                <a:solidFill>
                  <a:srgbClr val="000000"/>
                </a:solidFill>
                <a:effectLst/>
                <a:uLnTx/>
                <a:uFillTx/>
                <a:latin typeface="Josefin Sans Regular" panose="020B0604020202020204" charset="0"/>
              </a:rPr>
              <a:t>Mental Health and Psychosocial support</a:t>
            </a:r>
          </a:p>
        </p:txBody>
      </p:sp>
      <p:sp>
        <p:nvSpPr>
          <p:cNvPr id="30" name="Content Placeholder 7">
            <a:extLst>
              <a:ext uri="{FF2B5EF4-FFF2-40B4-BE49-F238E27FC236}">
                <a16:creationId xmlns:a16="http://schemas.microsoft.com/office/drawing/2014/main" id="{CDF066F8-B90A-EE93-DFDB-0D40594A48E3}"/>
              </a:ext>
            </a:extLst>
          </p:cNvPr>
          <p:cNvSpPr txBox="1">
            <a:spLocks/>
          </p:cNvSpPr>
          <p:nvPr/>
        </p:nvSpPr>
        <p:spPr>
          <a:xfrm>
            <a:off x="6539028" y="8578507"/>
            <a:ext cx="4281372" cy="755993"/>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i="0" kern="1200">
                <a:solidFill>
                  <a:schemeClr val="tx2"/>
                </a:solidFill>
                <a:latin typeface="Univers LT Pro 45 Light" panose="020B0403020202020204" pitchFamily="34" charset="77"/>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kern="1200">
                <a:solidFill>
                  <a:schemeClr val="tx2"/>
                </a:solidFill>
                <a:latin typeface="Univers LT Pro 45 Light" panose="020B0403020202020204" pitchFamily="34" charset="77"/>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b="0" i="0" kern="1200">
                <a:solidFill>
                  <a:schemeClr val="tx2"/>
                </a:solidFill>
                <a:latin typeface="Univers LT Pro 45 Light" panose="020B0403020202020204" pitchFamily="34" charset="77"/>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ctr" defTabSz="457200" rtl="0" eaLnBrk="1" fontAlgn="auto" latinLnBrk="0" hangingPunct="1">
              <a:lnSpc>
                <a:spcPct val="110000"/>
              </a:lnSpc>
              <a:spcBef>
                <a:spcPts val="800"/>
              </a:spcBef>
              <a:spcAft>
                <a:spcPts val="600"/>
              </a:spcAft>
              <a:buClr>
                <a:srgbClr val="00AEEF"/>
              </a:buClr>
              <a:buSzPct val="92000"/>
              <a:buFont typeface="Wingdings 2" panose="05020102010507070707" pitchFamily="18" charset="2"/>
              <a:buNone/>
              <a:tabLst/>
              <a:defRPr/>
            </a:pPr>
            <a:r>
              <a:rPr kumimoji="0" lang="fr" sz="3200" b="0" i="0" u="none" strike="noStrike" kern="1200" cap="none" spc="0" normalizeH="0" baseline="0" noProof="0" dirty="0">
                <a:ln>
                  <a:noFill/>
                </a:ln>
                <a:solidFill>
                  <a:srgbClr val="000000"/>
                </a:solidFill>
                <a:effectLst/>
                <a:uLnTx/>
                <a:uFillTx/>
                <a:latin typeface="Josefin Sans Regular" panose="020B0604020202020204" charset="0"/>
                <a:cs typeface="Arial" panose="020B0604020202020204" pitchFamily="34" charset="0"/>
              </a:rPr>
              <a:t>Legal/justice response</a:t>
            </a:r>
          </a:p>
        </p:txBody>
      </p:sp>
      <p:sp>
        <p:nvSpPr>
          <p:cNvPr id="31" name="Content Placeholder 7">
            <a:extLst>
              <a:ext uri="{FF2B5EF4-FFF2-40B4-BE49-F238E27FC236}">
                <a16:creationId xmlns:a16="http://schemas.microsoft.com/office/drawing/2014/main" id="{7F549A5F-86FF-F395-6493-280E1323D135}"/>
              </a:ext>
            </a:extLst>
          </p:cNvPr>
          <p:cNvSpPr txBox="1">
            <a:spLocks/>
          </p:cNvSpPr>
          <p:nvPr/>
        </p:nvSpPr>
        <p:spPr>
          <a:xfrm>
            <a:off x="12220057" y="2933700"/>
            <a:ext cx="3096143" cy="121850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i="0" kern="1200">
                <a:solidFill>
                  <a:schemeClr val="tx2"/>
                </a:solidFill>
                <a:latin typeface="Univers LT Pro 45 Light" panose="020B0403020202020204" pitchFamily="34" charset="77"/>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kern="1200">
                <a:solidFill>
                  <a:schemeClr val="tx2"/>
                </a:solidFill>
                <a:latin typeface="Univers LT Pro 45 Light" panose="020B0403020202020204" pitchFamily="34" charset="77"/>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b="0" i="0" kern="1200">
                <a:solidFill>
                  <a:schemeClr val="tx2"/>
                </a:solidFill>
                <a:latin typeface="Univers LT Pro 45 Light" panose="020B0403020202020204" pitchFamily="34" charset="77"/>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10000"/>
              </a:lnSpc>
              <a:spcBef>
                <a:spcPts val="800"/>
              </a:spcBef>
              <a:spcAft>
                <a:spcPts val="600"/>
              </a:spcAft>
              <a:buClr>
                <a:srgbClr val="00AEEF"/>
              </a:buClr>
              <a:buSzPct val="92000"/>
              <a:buFont typeface="Wingdings 2" panose="05020102010507070707" pitchFamily="18" charset="2"/>
              <a:buNone/>
              <a:tabLst/>
              <a:defRPr/>
            </a:pPr>
            <a:r>
              <a:rPr kumimoji="0" lang="fr" sz="3200" b="0" i="0" u="none" strike="noStrike" kern="1200" cap="none" spc="0" normalizeH="0" baseline="0" noProof="0" dirty="0">
                <a:ln>
                  <a:noFill/>
                </a:ln>
                <a:solidFill>
                  <a:srgbClr val="000000"/>
                </a:solidFill>
                <a:effectLst/>
                <a:uLnTx/>
                <a:uFillTx/>
                <a:latin typeface="Josefin Sans Regular" panose="020B0604020202020204" charset="0"/>
                <a:cs typeface="Arial" panose="020B0604020202020204" pitchFamily="34" charset="0"/>
              </a:rPr>
              <a:t>Medical</a:t>
            </a:r>
            <a:r>
              <a:rPr kumimoji="0" lang="fr" sz="3200" b="0" i="0" u="none" strike="noStrike" kern="1200" cap="none" spc="0" normalizeH="0" baseline="0" noProof="0" dirty="0">
                <a:ln>
                  <a:noFill/>
                </a:ln>
                <a:solidFill>
                  <a:srgbClr val="000000"/>
                </a:solidFill>
                <a:effectLst/>
                <a:uLnTx/>
                <a:uFillTx/>
                <a:latin typeface="Josefin Sans Regular" panose="020B0604020202020204" charset="0"/>
              </a:rPr>
              <a:t> care</a:t>
            </a:r>
          </a:p>
        </p:txBody>
      </p:sp>
      <p:sp>
        <p:nvSpPr>
          <p:cNvPr id="32" name="Content Placeholder 7">
            <a:extLst>
              <a:ext uri="{FF2B5EF4-FFF2-40B4-BE49-F238E27FC236}">
                <a16:creationId xmlns:a16="http://schemas.microsoft.com/office/drawing/2014/main" id="{71760A6A-1D8F-04F8-3224-60475CC67D48}"/>
              </a:ext>
            </a:extLst>
          </p:cNvPr>
          <p:cNvSpPr txBox="1">
            <a:spLocks/>
          </p:cNvSpPr>
          <p:nvPr/>
        </p:nvSpPr>
        <p:spPr>
          <a:xfrm>
            <a:off x="12125036" y="5591225"/>
            <a:ext cx="3659857" cy="1119091"/>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i="0" kern="1200">
                <a:solidFill>
                  <a:schemeClr val="tx2"/>
                </a:solidFill>
                <a:latin typeface="Univers LT Pro 45 Light" panose="020B0403020202020204" pitchFamily="34" charset="77"/>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kern="1200">
                <a:solidFill>
                  <a:schemeClr val="tx2"/>
                </a:solidFill>
                <a:latin typeface="Univers LT Pro 45 Light" panose="020B0403020202020204" pitchFamily="34" charset="77"/>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b="0" i="0" kern="1200">
                <a:solidFill>
                  <a:schemeClr val="tx2"/>
                </a:solidFill>
                <a:latin typeface="Univers LT Pro 45 Light" panose="020B0403020202020204" pitchFamily="34" charset="77"/>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10000"/>
              </a:lnSpc>
              <a:spcBef>
                <a:spcPts val="800"/>
              </a:spcBef>
              <a:spcAft>
                <a:spcPts val="600"/>
              </a:spcAft>
              <a:buClr>
                <a:srgbClr val="00AEEF"/>
              </a:buClr>
              <a:buSzPct val="92000"/>
              <a:buFont typeface="Wingdings 2" panose="05020102010507070707" pitchFamily="18" charset="2"/>
              <a:buNone/>
              <a:tabLst/>
              <a:defRPr/>
            </a:pPr>
            <a:r>
              <a:rPr kumimoji="0" lang="fr" sz="3200" b="0" i="0" u="none" strike="noStrike" kern="1200" cap="none" spc="0" normalizeH="0" baseline="0" noProof="0" dirty="0">
                <a:ln>
                  <a:noFill/>
                </a:ln>
                <a:solidFill>
                  <a:srgbClr val="000000"/>
                </a:solidFill>
                <a:effectLst/>
                <a:uLnTx/>
                <a:uFillTx/>
                <a:latin typeface="Josefin Sans Regular" panose="020B0604020202020204" charset="0"/>
              </a:rPr>
              <a:t>Safety</a:t>
            </a:r>
            <a:r>
              <a:rPr kumimoji="0" lang="fr" sz="2800" b="0" i="0" u="none" strike="noStrike" kern="1200" cap="none" spc="0" normalizeH="0" baseline="0" noProof="0" dirty="0">
                <a:ln>
                  <a:noFill/>
                </a:ln>
                <a:solidFill>
                  <a:srgbClr val="000000"/>
                </a:solidFill>
                <a:effectLst/>
                <a:uLnTx/>
                <a:uFillTx/>
                <a:latin typeface="Josefin Sans Regular" panose="020B0604020202020204" charset="0"/>
              </a:rPr>
              <a:t> and security</a:t>
            </a:r>
          </a:p>
        </p:txBody>
      </p:sp>
      <p:sp>
        <p:nvSpPr>
          <p:cNvPr id="33" name="Oval 32">
            <a:extLst>
              <a:ext uri="{FF2B5EF4-FFF2-40B4-BE49-F238E27FC236}">
                <a16:creationId xmlns:a16="http://schemas.microsoft.com/office/drawing/2014/main" id="{147781EA-ABB2-97C9-AFD1-CDDB35E0902F}"/>
              </a:ext>
            </a:extLst>
          </p:cNvPr>
          <p:cNvSpPr/>
          <p:nvPr/>
        </p:nvSpPr>
        <p:spPr>
          <a:xfrm>
            <a:off x="7098807" y="3690110"/>
            <a:ext cx="2937121" cy="2860825"/>
          </a:xfrm>
          <a:prstGeom prst="ellipse">
            <a:avLst/>
          </a:prstGeom>
          <a:noFill/>
          <a:ln w="44450">
            <a:solidFill>
              <a:srgbClr val="00AE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p:txBody>
      </p:sp>
      <p:pic>
        <p:nvPicPr>
          <p:cNvPr id="34" name="Picture 33">
            <a:extLst>
              <a:ext uri="{FF2B5EF4-FFF2-40B4-BE49-F238E27FC236}">
                <a16:creationId xmlns:a16="http://schemas.microsoft.com/office/drawing/2014/main" id="{99561C4B-E216-2E5E-E0DE-BD7A5799EC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99383" y="2359995"/>
            <a:ext cx="2095975" cy="1976203"/>
          </a:xfrm>
          <a:prstGeom prst="rect">
            <a:avLst/>
          </a:prstGeom>
        </p:spPr>
      </p:pic>
      <p:pic>
        <p:nvPicPr>
          <p:cNvPr id="35" name="Graphic 34" descr="Open hand with solid fill">
            <a:extLst>
              <a:ext uri="{FF2B5EF4-FFF2-40B4-BE49-F238E27FC236}">
                <a16:creationId xmlns:a16="http://schemas.microsoft.com/office/drawing/2014/main" id="{A7C2EED7-1DB9-E76C-24AB-3C9C9B86B4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88398">
            <a:off x="7392700" y="4579647"/>
            <a:ext cx="2129705" cy="2129705"/>
          </a:xfrm>
          <a:prstGeom prst="rect">
            <a:avLst/>
          </a:prstGeom>
        </p:spPr>
      </p:pic>
      <p:pic>
        <p:nvPicPr>
          <p:cNvPr id="36" name="Graphic 35" descr="Users with solid fill">
            <a:extLst>
              <a:ext uri="{FF2B5EF4-FFF2-40B4-BE49-F238E27FC236}">
                <a16:creationId xmlns:a16="http://schemas.microsoft.com/office/drawing/2014/main" id="{34FE6032-CAFB-CCF4-23D5-59E1D3DE329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60046" y="4175870"/>
            <a:ext cx="1367702" cy="1367702"/>
          </a:xfrm>
          <a:prstGeom prst="rect">
            <a:avLst/>
          </a:prstGeom>
        </p:spPr>
      </p:pic>
      <p:pic>
        <p:nvPicPr>
          <p:cNvPr id="37" name="Picture 36" descr="A picture containing text, handwear&#10;&#10;Description automatically generated">
            <a:extLst>
              <a:ext uri="{FF2B5EF4-FFF2-40B4-BE49-F238E27FC236}">
                <a16:creationId xmlns:a16="http://schemas.microsoft.com/office/drawing/2014/main" id="{72ABA201-26D3-65ED-0602-33071C3A07A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05400" y="5372100"/>
            <a:ext cx="1379320" cy="1300502"/>
          </a:xfrm>
          <a:prstGeom prst="rect">
            <a:avLst/>
          </a:prstGeom>
        </p:spPr>
      </p:pic>
      <p:pic>
        <p:nvPicPr>
          <p:cNvPr id="38" name="Picture 37" descr="Icon&#10;&#10;Description automatically generated">
            <a:extLst>
              <a:ext uri="{FF2B5EF4-FFF2-40B4-BE49-F238E27FC236}">
                <a16:creationId xmlns:a16="http://schemas.microsoft.com/office/drawing/2014/main" id="{0642B025-714F-6821-1926-82F5C5FF9CA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740010" y="2571203"/>
            <a:ext cx="1587143" cy="1496449"/>
          </a:xfrm>
          <a:prstGeom prst="rect">
            <a:avLst/>
          </a:prstGeom>
        </p:spPr>
      </p:pic>
    </p:spTree>
    <p:extLst>
      <p:ext uri="{BB962C8B-B14F-4D97-AF65-F5344CB8AC3E}">
        <p14:creationId xmlns:p14="http://schemas.microsoft.com/office/powerpoint/2010/main" val="3213493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8763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Specific Considerations</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12" name="TextBox 11">
            <a:extLst>
              <a:ext uri="{FF2B5EF4-FFF2-40B4-BE49-F238E27FC236}">
                <a16:creationId xmlns:a16="http://schemas.microsoft.com/office/drawing/2014/main" id="{4E727DD2-C082-8A2C-1EC1-D523BC4DFA10}"/>
              </a:ext>
            </a:extLst>
          </p:cNvPr>
          <p:cNvSpPr txBox="1"/>
          <p:nvPr/>
        </p:nvSpPr>
        <p:spPr>
          <a:xfrm>
            <a:off x="1247274" y="2628258"/>
            <a:ext cx="11811000" cy="5632311"/>
          </a:xfrm>
          <a:prstGeom prst="rect">
            <a:avLst/>
          </a:prstGeom>
          <a:noFill/>
        </p:spPr>
        <p:txBody>
          <a:bodyPr wrap="square">
            <a:spAutoFit/>
          </a:bodyPr>
          <a:lstStyle/>
          <a:p>
            <a:pPr marL="0" marR="0" lvl="0" indent="0" algn="l" defTabSz="457200" rtl="0" eaLnBrk="1" fontAlgn="auto" latinLnBrk="0" hangingPunct="1">
              <a:spcAft>
                <a:spcPts val="1200"/>
              </a:spcAft>
              <a:buClr>
                <a:srgbClr val="000000"/>
              </a:buClr>
              <a:buSzPct val="92000"/>
              <a:buFont typeface="Wingdings 2" panose="05020102010507070707" pitchFamily="18" charset="2"/>
              <a:buNone/>
              <a:tabLst/>
              <a:defRPr/>
            </a:pPr>
            <a:r>
              <a:rPr kumimoji="0" lang="en-GB" sz="3200"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Children with disabilities may </a:t>
            </a:r>
            <a:r>
              <a:rPr lang="en-GB" sz="3200" dirty="0">
                <a:solidFill>
                  <a:srgbClr val="000000"/>
                </a:solidFill>
                <a:latin typeface="Josefin Sans Regular" panose="020B0604020202020204" charset="0"/>
                <a:ea typeface="Times New Roman" panose="02020603050405020304" pitchFamily="18" charset="0"/>
                <a:cs typeface="Arial" panose="020B0604020202020204" pitchFamily="34" charset="0"/>
              </a:rPr>
              <a:t>have specific </a:t>
            </a:r>
            <a:r>
              <a:rPr kumimoji="0" lang="en-GB" sz="3200"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needs, such as:</a:t>
            </a:r>
          </a:p>
          <a:p>
            <a:pPr marL="342900" marR="0" lvl="0" indent="-342900" algn="l" defTabSz="457200" rtl="0" eaLnBrk="1" fontAlgn="auto" latinLnBrk="0" hangingPunct="1">
              <a:spcAft>
                <a:spcPts val="1200"/>
              </a:spcAft>
              <a:buClr>
                <a:srgbClr val="000000"/>
              </a:buClr>
              <a:buSzPct val="92000"/>
              <a:buFont typeface="Arial" panose="020B0604020202020204" pitchFamily="34" charset="0"/>
              <a:buChar char="•"/>
              <a:tabLst/>
              <a:defRPr/>
            </a:pPr>
            <a:r>
              <a:rPr kumimoji="0" lang="en-GB" sz="3200" b="1"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Psychosocial support</a:t>
            </a:r>
            <a:r>
              <a:rPr kumimoji="0" lang="en-GB" sz="3200" b="0"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 before, during, and after an investigative interview; </a:t>
            </a:r>
          </a:p>
          <a:p>
            <a:pPr marL="342900" marR="0" lvl="0" indent="-342900" algn="l" defTabSz="457200" rtl="0" eaLnBrk="1" fontAlgn="auto" latinLnBrk="0" hangingPunct="1">
              <a:spcAft>
                <a:spcPts val="1200"/>
              </a:spcAft>
              <a:buClr>
                <a:srgbClr val="000000"/>
              </a:buClr>
              <a:buSzPct val="92000"/>
              <a:buFont typeface="Arial" panose="020B0604020202020204" pitchFamily="34" charset="0"/>
              <a:buChar char="•"/>
              <a:tabLst/>
              <a:defRPr/>
            </a:pPr>
            <a:r>
              <a:rPr kumimoji="0" lang="en-GB" sz="3200" b="1"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Accompaniment</a:t>
            </a:r>
            <a:r>
              <a:rPr kumimoji="0" lang="en-GB" sz="3200" b="0"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 by a case worker, security, support person, family member or friend during the investigation processes; </a:t>
            </a:r>
          </a:p>
          <a:p>
            <a:pPr marL="342900" marR="0" lvl="0" indent="-342900" algn="l" defTabSz="457200" rtl="0" eaLnBrk="1" fontAlgn="auto" latinLnBrk="0" hangingPunct="1">
              <a:spcAft>
                <a:spcPts val="1200"/>
              </a:spcAft>
              <a:buClr>
                <a:srgbClr val="000000"/>
              </a:buClr>
              <a:buSzPct val="92000"/>
              <a:buFont typeface="Arial" panose="020B0604020202020204" pitchFamily="34" charset="0"/>
              <a:buChar char="•"/>
              <a:tabLst/>
              <a:defRPr/>
            </a:pPr>
            <a:r>
              <a:rPr kumimoji="0" lang="en-GB" sz="3200" b="1"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Logistical support </a:t>
            </a:r>
            <a:r>
              <a:rPr kumimoji="0" lang="en-GB" sz="3200" b="0"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for the victim such as Sign Language interpreter, accessible transportation, accessible spaces, and other accommodations</a:t>
            </a:r>
          </a:p>
          <a:p>
            <a:pPr marL="342900" marR="0" lvl="0" indent="-342900" algn="l" defTabSz="457200" rtl="0" eaLnBrk="1" fontAlgn="auto" latinLnBrk="0" hangingPunct="1">
              <a:spcAft>
                <a:spcPts val="1200"/>
              </a:spcAft>
              <a:buClr>
                <a:srgbClr val="000000"/>
              </a:buClr>
              <a:buSzPct val="92000"/>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Providing information on the </a:t>
            </a:r>
            <a:r>
              <a:rPr kumimoji="0" lang="en-GB" sz="3200" b="1"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status of their case </a:t>
            </a:r>
            <a:r>
              <a:rPr kumimoji="0" lang="en-GB" sz="3200"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in a way and format that they understand, and on a </a:t>
            </a:r>
            <a:r>
              <a:rPr kumimoji="0" lang="en-GB" sz="3200" b="0" i="0" u="none" strike="noStrike" kern="1200" cap="none" spc="0" normalizeH="0" baseline="0" noProof="0" dirty="0">
                <a:ln>
                  <a:noFill/>
                </a:ln>
                <a:solidFill>
                  <a:srgbClr val="000000"/>
                </a:solidFill>
                <a:effectLst/>
                <a:uLnTx/>
                <a:uFillTx/>
                <a:latin typeface="Josefin Sans Regular" panose="020B0604020202020204" charset="0"/>
                <a:ea typeface="Times New Roman" panose="02020603050405020304" pitchFamily="18" charset="0"/>
                <a:cs typeface="Arial" panose="020B0604020202020204" pitchFamily="34" charset="0"/>
              </a:rPr>
              <a:t>regular basis</a:t>
            </a:r>
          </a:p>
        </p:txBody>
      </p:sp>
    </p:spTree>
    <p:extLst>
      <p:ext uri="{BB962C8B-B14F-4D97-AF65-F5344CB8AC3E}">
        <p14:creationId xmlns:p14="http://schemas.microsoft.com/office/powerpoint/2010/main" val="421652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2133600" y="771298"/>
            <a:ext cx="13106400" cy="1163780"/>
          </a:xfrm>
          <a:prstGeom prst="rect">
            <a:avLst/>
          </a:prstGeom>
        </p:spPr>
        <p:txBody>
          <a:bodyPr wrap="square" lIns="0" tIns="0" rIns="0" bIns="0" rtlCol="0" anchor="t">
            <a:spAutoFit/>
          </a:bodyPr>
          <a:lstStyle/>
          <a:p>
            <a:pPr algn="ctr">
              <a:lnSpc>
                <a:spcPts val="9872"/>
              </a:lnSpc>
            </a:pPr>
            <a:r>
              <a:rPr lang="en-US" sz="7051" dirty="0">
                <a:solidFill>
                  <a:srgbClr val="D72B60"/>
                </a:solidFill>
                <a:latin typeface="Oswald"/>
              </a:rPr>
              <a:t>PSEA Programming - Accountability</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pic>
        <p:nvPicPr>
          <p:cNvPr id="12" name="Picture 11">
            <a:extLst>
              <a:ext uri="{FF2B5EF4-FFF2-40B4-BE49-F238E27FC236}">
                <a16:creationId xmlns:a16="http://schemas.microsoft.com/office/drawing/2014/main" id="{43333094-5803-C332-9FCF-469A8EF96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724" y="2194676"/>
            <a:ext cx="10458834" cy="6979365"/>
          </a:xfrm>
          <a:prstGeom prst="rect">
            <a:avLst/>
          </a:prstGeom>
        </p:spPr>
      </p:pic>
      <p:sp>
        <p:nvSpPr>
          <p:cNvPr id="14" name="TextBox 13">
            <a:extLst>
              <a:ext uri="{FF2B5EF4-FFF2-40B4-BE49-F238E27FC236}">
                <a16:creationId xmlns:a16="http://schemas.microsoft.com/office/drawing/2014/main" id="{4C294A3B-E3CA-5B5C-31A6-6414E66BC6DA}"/>
              </a:ext>
            </a:extLst>
          </p:cNvPr>
          <p:cNvSpPr txBox="1"/>
          <p:nvPr/>
        </p:nvSpPr>
        <p:spPr>
          <a:xfrm>
            <a:off x="10924674" y="8792170"/>
            <a:ext cx="9192126" cy="923330"/>
          </a:xfrm>
          <a:prstGeom prst="rect">
            <a:avLst/>
          </a:prstGeom>
          <a:noFill/>
        </p:spPr>
        <p:txBody>
          <a:bodyPr wrap="square">
            <a:spAutoFit/>
          </a:bodyPr>
          <a:lstStyle/>
          <a:p>
            <a:pPr algn="l"/>
            <a:r>
              <a:rPr lang="en-US" b="0" i="0" dirty="0">
                <a:effectLst/>
                <a:latin typeface="Open Sans" panose="020B0606030504020204" pitchFamily="34" charset="0"/>
              </a:rPr>
              <a:t>© UNICEF/UN0645977/Mugisha</a:t>
            </a:r>
          </a:p>
          <a:p>
            <a:br>
              <a:rPr lang="en-US" dirty="0"/>
            </a:br>
            <a:endParaRPr lang="en-US" dirty="0"/>
          </a:p>
        </p:txBody>
      </p:sp>
    </p:spTree>
    <p:extLst>
      <p:ext uri="{BB962C8B-B14F-4D97-AF65-F5344CB8AC3E}">
        <p14:creationId xmlns:p14="http://schemas.microsoft.com/office/powerpoint/2010/main" val="780694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8763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Investigations</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12" name="Content Placeholder 2">
            <a:extLst>
              <a:ext uri="{FF2B5EF4-FFF2-40B4-BE49-F238E27FC236}">
                <a16:creationId xmlns:a16="http://schemas.microsoft.com/office/drawing/2014/main" id="{574A013C-3C72-1E06-F4B6-2C12ED9F6F4E}"/>
              </a:ext>
            </a:extLst>
          </p:cNvPr>
          <p:cNvSpPr txBox="1">
            <a:spLocks/>
          </p:cNvSpPr>
          <p:nvPr/>
        </p:nvSpPr>
        <p:spPr>
          <a:xfrm>
            <a:off x="1231232" y="2735045"/>
            <a:ext cx="11341768" cy="6553899"/>
          </a:xfrm>
          <a:prstGeom prst="rect">
            <a:avLst/>
          </a:prstGeom>
        </p:spPr>
        <p:txBody>
          <a:bodyPr vert="horz" lIns="91440" tIns="45720" rIns="91440" bIns="45720" rtlCol="0" anchor="t">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0"/>
              </a:spcBef>
              <a:spcAft>
                <a:spcPts val="1200"/>
              </a:spcAft>
              <a:defRPr/>
            </a:pPr>
            <a:r>
              <a:rPr lang="en-US" dirty="0">
                <a:latin typeface="Josefin Sans Regular" panose="020B0604020202020204" charset="0"/>
                <a:ea typeface="Open Sans" charset="0"/>
                <a:cs typeface="Arial" panose="020B0604020202020204" pitchFamily="34" charset="0"/>
              </a:rPr>
              <a:t>Investigating allegations is essential to implementing zero-tolerance and increasing </a:t>
            </a:r>
            <a:r>
              <a:rPr lang="en-US" b="1" dirty="0">
                <a:latin typeface="Josefin Sans Regular" panose="020B0604020202020204" charset="0"/>
                <a:ea typeface="Open Sans" charset="0"/>
                <a:cs typeface="Arial" panose="020B0604020202020204" pitchFamily="34" charset="0"/>
              </a:rPr>
              <a:t>accountability </a:t>
            </a:r>
            <a:r>
              <a:rPr lang="en-US" dirty="0">
                <a:latin typeface="Josefin Sans Regular" panose="020B0604020202020204" charset="0"/>
                <a:ea typeface="Open Sans" charset="0"/>
                <a:cs typeface="Arial" panose="020B0604020202020204" pitchFamily="34" charset="0"/>
              </a:rPr>
              <a:t>for violations. </a:t>
            </a:r>
            <a:endParaRPr lang="en-GB" dirty="0">
              <a:latin typeface="Josefin Sans Regular" panose="020B0604020202020204" charset="0"/>
              <a:ea typeface="Open Sans" charset="0"/>
              <a:cs typeface="Arial" panose="020B0604020202020204" pitchFamily="34" charset="0"/>
            </a:endParaRPr>
          </a:p>
          <a:p>
            <a:pPr>
              <a:lnSpc>
                <a:spcPct val="110000"/>
              </a:lnSpc>
              <a:spcBef>
                <a:spcPts val="0"/>
              </a:spcBef>
              <a:spcAft>
                <a:spcPts val="1200"/>
              </a:spcAft>
              <a:defRPr/>
            </a:pPr>
            <a:r>
              <a:rPr lang="en-GB" dirty="0">
                <a:latin typeface="Josefin Sans Regular" panose="020B0604020202020204" charset="0"/>
                <a:ea typeface="Open Sans" charset="0"/>
                <a:cs typeface="Arial" panose="020B0604020202020204" pitchFamily="34" charset="0"/>
              </a:rPr>
              <a:t>UNICEF personnel and related associates should not conduct investigations of SEA allegations unless trained and </a:t>
            </a:r>
            <a:r>
              <a:rPr lang="en-GB" b="1" dirty="0">
                <a:latin typeface="Josefin Sans Regular" panose="020B0604020202020204" charset="0"/>
                <a:ea typeface="Open Sans" charset="0"/>
                <a:cs typeface="Arial" panose="020B0604020202020204" pitchFamily="34" charset="0"/>
              </a:rPr>
              <a:t>mandated</a:t>
            </a:r>
            <a:r>
              <a:rPr lang="en-GB" dirty="0">
                <a:latin typeface="Josefin Sans Regular" panose="020B0604020202020204" charset="0"/>
                <a:ea typeface="Open Sans" charset="0"/>
                <a:cs typeface="Arial" panose="020B0604020202020204" pitchFamily="34" charset="0"/>
              </a:rPr>
              <a:t> to do so – no interviewing alleged victims or perpetrators, no gathering evidence.</a:t>
            </a:r>
          </a:p>
          <a:p>
            <a:pPr>
              <a:lnSpc>
                <a:spcPct val="110000"/>
              </a:lnSpc>
              <a:spcBef>
                <a:spcPts val="0"/>
              </a:spcBef>
              <a:spcAft>
                <a:spcPts val="1200"/>
              </a:spcAft>
              <a:defRPr/>
            </a:pPr>
            <a:r>
              <a:rPr lang="en-GB" dirty="0">
                <a:latin typeface="Josefin Sans Regular" panose="020B0604020202020204" charset="0"/>
                <a:ea typeface="Open Sans" charset="0"/>
                <a:cs typeface="Arial" panose="020B0604020202020204" pitchFamily="34" charset="0"/>
              </a:rPr>
              <a:t>UNICEF reports are investigated by </a:t>
            </a:r>
            <a:r>
              <a:rPr lang="en-GB" b="1" dirty="0">
                <a:latin typeface="Josefin Sans Regular" panose="020B0604020202020204" charset="0"/>
                <a:ea typeface="Open Sans" charset="0"/>
                <a:cs typeface="Arial" panose="020B0604020202020204" pitchFamily="34" charset="0"/>
              </a:rPr>
              <a:t>OIAI</a:t>
            </a:r>
            <a:r>
              <a:rPr lang="en-GB" dirty="0">
                <a:latin typeface="Josefin Sans Regular" panose="020B0604020202020204" charset="0"/>
                <a:ea typeface="Open Sans" charset="0"/>
                <a:cs typeface="Arial" panose="020B0604020202020204" pitchFamily="34" charset="0"/>
              </a:rPr>
              <a:t>: the Office of Internal Audit and Investigations</a:t>
            </a:r>
          </a:p>
          <a:p>
            <a:pPr>
              <a:lnSpc>
                <a:spcPct val="110000"/>
              </a:lnSpc>
              <a:spcBef>
                <a:spcPts val="0"/>
              </a:spcBef>
              <a:spcAft>
                <a:spcPts val="1200"/>
              </a:spcAft>
              <a:defRPr/>
            </a:pPr>
            <a:r>
              <a:rPr lang="en-US" b="1" dirty="0">
                <a:latin typeface="Josefin Sans Regular" panose="020B0604020202020204" charset="0"/>
                <a:ea typeface="Open Sans" charset="0"/>
                <a:cs typeface="Arial" panose="020B0604020202020204" pitchFamily="34" charset="0"/>
              </a:rPr>
              <a:t>Partners </a:t>
            </a:r>
            <a:r>
              <a:rPr lang="en-US" dirty="0">
                <a:latin typeface="Josefin Sans Regular" panose="020B0604020202020204" charset="0"/>
                <a:ea typeface="Open Sans" charset="0"/>
                <a:cs typeface="Arial" panose="020B0604020202020204" pitchFamily="34" charset="0"/>
              </a:rPr>
              <a:t>must inform UNICEF about the conduct of the internal investigation and its outcome to the extent legally possible.</a:t>
            </a:r>
          </a:p>
          <a:p>
            <a:pPr>
              <a:lnSpc>
                <a:spcPct val="110000"/>
              </a:lnSpc>
              <a:spcBef>
                <a:spcPts val="0"/>
              </a:spcBef>
              <a:spcAft>
                <a:spcPts val="1200"/>
              </a:spcAft>
              <a:defRPr/>
            </a:pPr>
            <a:r>
              <a:rPr lang="en-US" dirty="0">
                <a:latin typeface="Josefin Sans Regular" panose="020B0604020202020204" charset="0"/>
                <a:ea typeface="Open Sans" charset="0"/>
                <a:cs typeface="Arial" panose="020B0604020202020204" pitchFamily="34" charset="0"/>
              </a:rPr>
              <a:t>The decision to report to </a:t>
            </a:r>
            <a:r>
              <a:rPr lang="en-US" b="1" dirty="0">
                <a:latin typeface="Josefin Sans Regular" panose="020B0604020202020204" charset="0"/>
                <a:ea typeface="Open Sans" charset="0"/>
                <a:cs typeface="Arial" panose="020B0604020202020204" pitchFamily="34" charset="0"/>
              </a:rPr>
              <a:t>authorities </a:t>
            </a:r>
            <a:r>
              <a:rPr lang="en-US" dirty="0">
                <a:latin typeface="Josefin Sans Regular" panose="020B0604020202020204" charset="0"/>
                <a:ea typeface="Open Sans" charset="0"/>
                <a:cs typeface="Arial" panose="020B0604020202020204" pitchFamily="34" charset="0"/>
              </a:rPr>
              <a:t>rests solely with the complainant.</a:t>
            </a:r>
          </a:p>
          <a:p>
            <a:pPr>
              <a:lnSpc>
                <a:spcPct val="110000"/>
              </a:lnSpc>
              <a:spcBef>
                <a:spcPts val="0"/>
              </a:spcBef>
              <a:spcAft>
                <a:spcPts val="1200"/>
              </a:spcAft>
              <a:defRPr/>
            </a:pPr>
            <a:endParaRPr lang="en-GB" dirty="0">
              <a:latin typeface="Josefin Sans Regular" panose="020B0604020202020204" charset="0"/>
              <a:ea typeface="Open Sans" charset="0"/>
              <a:cs typeface="Arial" panose="020B0604020202020204" pitchFamily="34" charset="0"/>
            </a:endParaRPr>
          </a:p>
          <a:p>
            <a:pPr>
              <a:lnSpc>
                <a:spcPct val="110000"/>
              </a:lnSpc>
              <a:spcBef>
                <a:spcPts val="0"/>
              </a:spcBef>
              <a:spcAft>
                <a:spcPts val="1200"/>
              </a:spcAft>
              <a:defRPr/>
            </a:pPr>
            <a:endParaRPr lang="en-GB" dirty="0">
              <a:latin typeface="Josefin Sans Regular" panose="020B0604020202020204" charset="0"/>
              <a:ea typeface="Open Sans" charset="0"/>
              <a:cs typeface="Arial" panose="020B0604020202020204" pitchFamily="34" charset="0"/>
            </a:endParaRPr>
          </a:p>
          <a:p>
            <a:pPr defTabSz="1094083">
              <a:lnSpc>
                <a:spcPct val="110000"/>
              </a:lnSpc>
              <a:spcAft>
                <a:spcPts val="1200"/>
              </a:spcAft>
            </a:pPr>
            <a:endParaRPr lang="en-US" sz="4000" b="1" dirty="0">
              <a:latin typeface="Josefin Sans Regular" panose="020B0604020202020204" charset="0"/>
              <a:ea typeface="+mn-lt"/>
              <a:cs typeface="Arial" panose="020B0604020202020204" pitchFamily="34" charset="0"/>
            </a:endParaRPr>
          </a:p>
        </p:txBody>
      </p:sp>
      <p:sp>
        <p:nvSpPr>
          <p:cNvPr id="13" name="Rectangle 12">
            <a:extLst>
              <a:ext uri="{FF2B5EF4-FFF2-40B4-BE49-F238E27FC236}">
                <a16:creationId xmlns:a16="http://schemas.microsoft.com/office/drawing/2014/main" id="{E8027F4D-50C1-9D29-D8B6-3EACBA313A63}"/>
              </a:ext>
            </a:extLst>
          </p:cNvPr>
          <p:cNvSpPr/>
          <p:nvPr/>
        </p:nvSpPr>
        <p:spPr>
          <a:xfrm>
            <a:off x="13624058" y="8196567"/>
            <a:ext cx="3536684" cy="12313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 Protocol on Allegations of SEA involving Implementing Partners</a:t>
            </a:r>
          </a:p>
        </p:txBody>
      </p:sp>
      <p:sp>
        <p:nvSpPr>
          <p:cNvPr id="15" name="Rectangle 14">
            <a:extLst>
              <a:ext uri="{FF2B5EF4-FFF2-40B4-BE49-F238E27FC236}">
                <a16:creationId xmlns:a16="http://schemas.microsoft.com/office/drawing/2014/main" id="{4D2D6BBC-3A46-7FF9-37B9-B4BAAF2ECC4F}"/>
              </a:ext>
            </a:extLst>
          </p:cNvPr>
          <p:cNvSpPr/>
          <p:nvPr/>
        </p:nvSpPr>
        <p:spPr>
          <a:xfrm>
            <a:off x="13624058" y="6573064"/>
            <a:ext cx="3561966" cy="12313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IASC Core Principles </a:t>
            </a:r>
            <a:r>
              <a:rPr lang="en-US" sz="2800" b="1" dirty="0"/>
              <a:t>5, 6</a:t>
            </a:r>
          </a:p>
        </p:txBody>
      </p:sp>
    </p:spTree>
    <p:extLst>
      <p:ext uri="{BB962C8B-B14F-4D97-AF65-F5344CB8AC3E}">
        <p14:creationId xmlns:p14="http://schemas.microsoft.com/office/powerpoint/2010/main" val="1630452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838201" y="876300"/>
            <a:ext cx="13887832"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Office of Internal Audit and Investigations </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10" name="TextBox 9">
            <a:extLst>
              <a:ext uri="{FF2B5EF4-FFF2-40B4-BE49-F238E27FC236}">
                <a16:creationId xmlns:a16="http://schemas.microsoft.com/office/drawing/2014/main" id="{A0C72A88-4A42-76E7-B12C-3F0F4E506954}"/>
              </a:ext>
            </a:extLst>
          </p:cNvPr>
          <p:cNvSpPr txBox="1"/>
          <p:nvPr/>
        </p:nvSpPr>
        <p:spPr>
          <a:xfrm>
            <a:off x="1295400" y="2938308"/>
            <a:ext cx="14706600" cy="3170099"/>
          </a:xfrm>
          <a:prstGeom prst="rect">
            <a:avLst/>
          </a:prstGeom>
          <a:noFill/>
        </p:spPr>
        <p:txBody>
          <a:bodyPr wrap="square">
            <a:spAutoFit/>
          </a:bodyPr>
          <a:lstStyle/>
          <a:p>
            <a:pPr marL="0" indent="0">
              <a:lnSpc>
                <a:spcPct val="100000"/>
              </a:lnSpc>
              <a:spcBef>
                <a:spcPts val="0"/>
              </a:spcBef>
              <a:spcAft>
                <a:spcPts val="1200"/>
              </a:spcAft>
              <a:buNone/>
              <a:defRPr/>
            </a:pPr>
            <a:r>
              <a:rPr lang="en-US" sz="3200" dirty="0">
                <a:latin typeface="Josefin Sans Regular" panose="020B0604020202020204" charset="0"/>
                <a:ea typeface="Open Sans" charset="0"/>
                <a:cs typeface="Arial" panose="020B0604020202020204" pitchFamily="34" charset="0"/>
              </a:rPr>
              <a:t>Upon receiving an allegation, OIAI may:​</a:t>
            </a:r>
          </a:p>
          <a:p>
            <a:pPr marL="457200" indent="-457200">
              <a:lnSpc>
                <a:spcPct val="100000"/>
              </a:lnSpc>
              <a:spcBef>
                <a:spcPts val="0"/>
              </a:spcBef>
              <a:spcAft>
                <a:spcPts val="1200"/>
              </a:spcAft>
              <a:buFont typeface="Arial" panose="020B0604020202020204" pitchFamily="34" charset="0"/>
              <a:buChar char="•"/>
              <a:defRPr/>
            </a:pPr>
            <a:r>
              <a:rPr lang="en-US" sz="3200" dirty="0">
                <a:latin typeface="Josefin Sans Regular" panose="020B0604020202020204" charset="0"/>
                <a:ea typeface="Open Sans" charset="0"/>
                <a:cs typeface="Arial" panose="020B0604020202020204" pitchFamily="34" charset="0"/>
              </a:rPr>
              <a:t>Instruct the Head of Office and/or someone in the field to make enquiries​.</a:t>
            </a:r>
          </a:p>
          <a:p>
            <a:pPr marL="457200" indent="-457200">
              <a:lnSpc>
                <a:spcPct val="100000"/>
              </a:lnSpc>
              <a:spcBef>
                <a:spcPts val="0"/>
              </a:spcBef>
              <a:spcAft>
                <a:spcPts val="1200"/>
              </a:spcAft>
              <a:buFont typeface="Arial" panose="020B0604020202020204" pitchFamily="34" charset="0"/>
              <a:buChar char="•"/>
              <a:defRPr/>
            </a:pPr>
            <a:r>
              <a:rPr lang="en-US" sz="3200" dirty="0">
                <a:latin typeface="Josefin Sans Regular" panose="020B0604020202020204" charset="0"/>
                <a:ea typeface="Open Sans" charset="0"/>
                <a:cs typeface="Arial" panose="020B0604020202020204" pitchFamily="34" charset="0"/>
              </a:rPr>
              <a:t>Send an investigative team​.</a:t>
            </a:r>
          </a:p>
          <a:p>
            <a:pPr marL="457200" indent="-457200">
              <a:lnSpc>
                <a:spcPct val="100000"/>
              </a:lnSpc>
              <a:spcBef>
                <a:spcPts val="0"/>
              </a:spcBef>
              <a:spcAft>
                <a:spcPts val="1200"/>
              </a:spcAft>
              <a:buFont typeface="Arial" panose="020B0604020202020204" pitchFamily="34" charset="0"/>
              <a:buChar char="•"/>
              <a:defRPr/>
            </a:pPr>
            <a:r>
              <a:rPr lang="en-US" sz="3200" dirty="0">
                <a:latin typeface="Josefin Sans Regular" panose="020B0604020202020204" charset="0"/>
                <a:ea typeface="Open Sans" charset="0"/>
                <a:cs typeface="Arial" panose="020B0604020202020204" pitchFamily="34" charset="0"/>
              </a:rPr>
              <a:t>Decide to take no further action.​</a:t>
            </a:r>
          </a:p>
          <a:p>
            <a:pPr marL="457200" indent="-457200">
              <a:lnSpc>
                <a:spcPct val="100000"/>
              </a:lnSpc>
              <a:spcBef>
                <a:spcPts val="0"/>
              </a:spcBef>
              <a:spcAft>
                <a:spcPts val="1200"/>
              </a:spcAft>
              <a:buFont typeface="Arial" panose="020B0604020202020204" pitchFamily="34" charset="0"/>
              <a:buChar char="•"/>
              <a:defRPr/>
            </a:pPr>
            <a:r>
              <a:rPr lang="en-US" sz="3200" dirty="0">
                <a:latin typeface="Josefin Sans Regular" panose="020B0604020202020204" charset="0"/>
                <a:ea typeface="Open Sans" charset="0"/>
                <a:cs typeface="Arial" panose="020B0604020202020204" pitchFamily="34" charset="0"/>
              </a:rPr>
              <a:t>Refer a case to a national authority.</a:t>
            </a:r>
          </a:p>
        </p:txBody>
      </p:sp>
      <p:sp>
        <p:nvSpPr>
          <p:cNvPr id="16" name="TextBox 15">
            <a:extLst>
              <a:ext uri="{FF2B5EF4-FFF2-40B4-BE49-F238E27FC236}">
                <a16:creationId xmlns:a16="http://schemas.microsoft.com/office/drawing/2014/main" id="{8327BA65-1488-0289-5B75-D2E7F6E74D45}"/>
              </a:ext>
            </a:extLst>
          </p:cNvPr>
          <p:cNvSpPr txBox="1"/>
          <p:nvPr/>
        </p:nvSpPr>
        <p:spPr>
          <a:xfrm>
            <a:off x="1676401" y="7257331"/>
            <a:ext cx="14526126" cy="1077218"/>
          </a:xfrm>
          <a:prstGeom prst="rect">
            <a:avLst/>
          </a:prstGeom>
          <a:noFill/>
          <a:ln w="76200">
            <a:solidFill>
              <a:srgbClr val="00B0F0"/>
            </a:solidFill>
          </a:ln>
        </p:spPr>
        <p:txBody>
          <a:bodyPr wrap="square">
            <a:spAutoFit/>
          </a:bodyPr>
          <a:lstStyle/>
          <a:p>
            <a:pPr marL="0" indent="0">
              <a:lnSpc>
                <a:spcPct val="100000"/>
              </a:lnSpc>
              <a:spcBef>
                <a:spcPts val="0"/>
              </a:spcBef>
              <a:spcAft>
                <a:spcPts val="1200"/>
              </a:spcAft>
              <a:buNone/>
              <a:defRPr/>
            </a:pPr>
            <a:r>
              <a:rPr lang="en-US" sz="3200" dirty="0">
                <a:latin typeface="Josefin Sans Regular" panose="020B0604020202020204" charset="0"/>
                <a:ea typeface="Open Sans" charset="0"/>
                <a:cs typeface="Arial" panose="020B0604020202020204" pitchFamily="34" charset="0"/>
              </a:rPr>
              <a:t>An OIAI investigation is an administrative fact-finding activity, which means collecting evidence to either support or refute the reported violations. </a:t>
            </a:r>
          </a:p>
        </p:txBody>
      </p:sp>
      <p:cxnSp>
        <p:nvCxnSpPr>
          <p:cNvPr id="22" name="Straight Arrow Connector 21">
            <a:extLst>
              <a:ext uri="{FF2B5EF4-FFF2-40B4-BE49-F238E27FC236}">
                <a16:creationId xmlns:a16="http://schemas.microsoft.com/office/drawing/2014/main" id="{07FDA32C-C5ED-8B13-7992-52658243A2CD}"/>
              </a:ext>
            </a:extLst>
          </p:cNvPr>
          <p:cNvCxnSpPr>
            <a:cxnSpLocks/>
          </p:cNvCxnSpPr>
          <p:nvPr/>
        </p:nvCxnSpPr>
        <p:spPr>
          <a:xfrm>
            <a:off x="10515600" y="4152900"/>
            <a:ext cx="0" cy="297180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799312-1329-2808-4133-B6F8689478C1}"/>
              </a:ext>
            </a:extLst>
          </p:cNvPr>
          <p:cNvCxnSpPr>
            <a:cxnSpLocks/>
          </p:cNvCxnSpPr>
          <p:nvPr/>
        </p:nvCxnSpPr>
        <p:spPr>
          <a:xfrm>
            <a:off x="7315200" y="4494513"/>
            <a:ext cx="2590800" cy="2630187"/>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803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8763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Principles of Investigation</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10" name="Rectangle 9">
            <a:extLst>
              <a:ext uri="{FF2B5EF4-FFF2-40B4-BE49-F238E27FC236}">
                <a16:creationId xmlns:a16="http://schemas.microsoft.com/office/drawing/2014/main" id="{F169F966-DDB2-B677-0308-23429CE85953}"/>
              </a:ext>
            </a:extLst>
          </p:cNvPr>
          <p:cNvSpPr/>
          <p:nvPr/>
        </p:nvSpPr>
        <p:spPr>
          <a:xfrm>
            <a:off x="1289556" y="2258003"/>
            <a:ext cx="3336564" cy="2025302"/>
          </a:xfrm>
          <a:prstGeom prst="rect">
            <a:avLst/>
          </a:prstGeom>
          <a:solidFill>
            <a:srgbClr val="00AEEF"/>
          </a:solidFill>
          <a:ln w="25400" cap="flat" cmpd="sng" algn="ctr">
            <a:solidFill>
              <a:srgbClr val="0F587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2400" b="1" kern="0" dirty="0" err="1">
                <a:solidFill>
                  <a:prstClr val="white"/>
                </a:solidFill>
                <a:latin typeface="Arial" panose="020B0604020202020204" pitchFamily="34" charset="0"/>
                <a:cs typeface="Arial" panose="020B0604020202020204" pitchFamily="34" charset="0"/>
              </a:rPr>
              <a:t>Confidentiality</a:t>
            </a:r>
            <a:r>
              <a:rPr kumimoji="0" lang="fr-CH"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endParaRPr kumimoji="0" lang="en-GB" sz="2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442EC28-7281-DE70-57B3-A71EDD3B9117}"/>
              </a:ext>
            </a:extLst>
          </p:cNvPr>
          <p:cNvSpPr/>
          <p:nvPr/>
        </p:nvSpPr>
        <p:spPr>
          <a:xfrm>
            <a:off x="5218526" y="2290882"/>
            <a:ext cx="3502052" cy="2039466"/>
          </a:xfrm>
          <a:prstGeom prst="rect">
            <a:avLst/>
          </a:prstGeom>
          <a:solidFill>
            <a:srgbClr val="00AEEF"/>
          </a:solidFill>
          <a:ln w="25400" cap="flat" cmpd="sng" algn="ctr">
            <a:solidFill>
              <a:srgbClr val="0F587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2400" b="1" kern="0" dirty="0">
                <a:solidFill>
                  <a:prstClr val="white"/>
                </a:solidFill>
                <a:latin typeface="Arial" panose="020B0604020202020204" pitchFamily="34" charset="0"/>
                <a:cs typeface="Arial" panose="020B0604020202020204" pitchFamily="34" charset="0"/>
              </a:rPr>
              <a:t>Commitment to safety, health and welfare</a:t>
            </a:r>
            <a:r>
              <a:rPr kumimoji="0" lang="fr-CH"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endParaRPr kumimoji="0" lang="en-GB" sz="2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18D8208-FDC3-F6E1-422A-DF95C04303A9}"/>
              </a:ext>
            </a:extLst>
          </p:cNvPr>
          <p:cNvSpPr/>
          <p:nvPr/>
        </p:nvSpPr>
        <p:spPr>
          <a:xfrm>
            <a:off x="9312985" y="2297964"/>
            <a:ext cx="3502052" cy="2025302"/>
          </a:xfrm>
          <a:prstGeom prst="rect">
            <a:avLst/>
          </a:prstGeom>
          <a:solidFill>
            <a:srgbClr val="00AEEF"/>
          </a:solidFill>
          <a:ln w="25400" cap="flat" cmpd="sng" algn="ctr">
            <a:solidFill>
              <a:srgbClr val="0F587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2400" b="1" kern="0" dirty="0">
                <a:solidFill>
                  <a:prstClr val="white"/>
                </a:solidFill>
                <a:latin typeface="Arial" panose="020B0604020202020204" pitchFamily="34" charset="0"/>
                <a:cs typeface="Arial" panose="020B0604020202020204" pitchFamily="34" charset="0"/>
              </a:rPr>
              <a:t>Independence </a:t>
            </a:r>
            <a:r>
              <a:rPr kumimoji="0" lang="fr-CH"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endParaRPr kumimoji="0" lang="en-GB" sz="2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728DDF5-C2CF-D82C-4BD1-145BBEDC3BE4}"/>
              </a:ext>
            </a:extLst>
          </p:cNvPr>
          <p:cNvSpPr/>
          <p:nvPr/>
        </p:nvSpPr>
        <p:spPr>
          <a:xfrm>
            <a:off x="1271890" y="4686300"/>
            <a:ext cx="3376310" cy="2025302"/>
          </a:xfrm>
          <a:prstGeom prst="rect">
            <a:avLst/>
          </a:prstGeom>
          <a:solidFill>
            <a:srgbClr val="00AEEF"/>
          </a:solidFill>
          <a:ln w="25400" cap="flat" cmpd="sng" algn="ctr">
            <a:solidFill>
              <a:srgbClr val="0F587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2400" b="1" kern="0" dirty="0">
                <a:solidFill>
                  <a:prstClr val="white"/>
                </a:solidFill>
                <a:latin typeface="Arial" panose="020B0604020202020204" pitchFamily="34" charset="0"/>
                <a:cs typeface="Arial" panose="020B0604020202020204" pitchFamily="34" charset="0"/>
              </a:rPr>
              <a:t>Survivor-</a:t>
            </a:r>
            <a:r>
              <a:rPr lang="fr-CH" sz="2400" b="1" kern="0" dirty="0" err="1">
                <a:solidFill>
                  <a:prstClr val="white"/>
                </a:solidFill>
                <a:latin typeface="Arial" panose="020B0604020202020204" pitchFamily="34" charset="0"/>
                <a:cs typeface="Arial" panose="020B0604020202020204" pitchFamily="34" charset="0"/>
              </a:rPr>
              <a:t>centered</a:t>
            </a:r>
            <a:r>
              <a:rPr lang="fr-CH" sz="2400" b="1" kern="0" noProof="0" dirty="0">
                <a:solidFill>
                  <a:prstClr val="white"/>
                </a:solidFill>
                <a:latin typeface="Arial" panose="020B0604020202020204" pitchFamily="34" charset="0"/>
                <a:cs typeface="Arial" panose="020B0604020202020204" pitchFamily="34" charset="0"/>
              </a:rPr>
              <a:t> </a:t>
            </a:r>
            <a:r>
              <a:rPr kumimoji="0" lang="fr-CH"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endParaRPr kumimoji="0" lang="en-GB" sz="2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7F0D034B-FEA7-6698-7289-D94460771D5F}"/>
              </a:ext>
            </a:extLst>
          </p:cNvPr>
          <p:cNvSpPr/>
          <p:nvPr/>
        </p:nvSpPr>
        <p:spPr>
          <a:xfrm>
            <a:off x="5243010" y="4676531"/>
            <a:ext cx="3527690" cy="2099406"/>
          </a:xfrm>
          <a:prstGeom prst="rect">
            <a:avLst/>
          </a:prstGeom>
          <a:solidFill>
            <a:srgbClr val="00AEEF"/>
          </a:solidFill>
          <a:ln w="25400" cap="flat" cmpd="sng" algn="ctr">
            <a:solidFill>
              <a:srgbClr val="0F587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2400" b="1" kern="0" noProof="0" dirty="0">
                <a:solidFill>
                  <a:prstClr val="white"/>
                </a:solidFill>
                <a:latin typeface="Arial" panose="020B0604020202020204" pitchFamily="34" charset="0"/>
                <a:cs typeface="Arial" panose="020B0604020202020204" pitchFamily="34" charset="0"/>
              </a:rPr>
              <a:t>Respect for the law </a:t>
            </a:r>
            <a:r>
              <a:rPr kumimoji="0" lang="fr-CH"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endParaRPr kumimoji="0" lang="en-GB" sz="2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3F72896-047F-FAB1-AC2D-36BB722B0265}"/>
              </a:ext>
            </a:extLst>
          </p:cNvPr>
          <p:cNvSpPr/>
          <p:nvPr/>
        </p:nvSpPr>
        <p:spPr>
          <a:xfrm>
            <a:off x="9284911" y="4686300"/>
            <a:ext cx="3527690" cy="1923832"/>
          </a:xfrm>
          <a:prstGeom prst="rect">
            <a:avLst/>
          </a:prstGeom>
          <a:solidFill>
            <a:srgbClr val="00AEEF"/>
          </a:solidFill>
          <a:ln w="25400" cap="flat" cmpd="sng" algn="ctr">
            <a:solidFill>
              <a:srgbClr val="0F587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2400" b="1" kern="0" noProof="0" dirty="0">
                <a:solidFill>
                  <a:prstClr val="white"/>
                </a:solidFill>
                <a:latin typeface="Arial" panose="020B0604020202020204" pitchFamily="34" charset="0"/>
                <a:cs typeface="Arial" panose="020B0604020202020204" pitchFamily="34" charset="0"/>
              </a:rPr>
              <a:t>Objectivity </a:t>
            </a:r>
            <a:r>
              <a:rPr kumimoji="0" lang="fr-CH"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endParaRPr kumimoji="0" lang="en-GB" sz="2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8D9979A9-20BD-479E-ABEC-CF3170053868}"/>
              </a:ext>
            </a:extLst>
          </p:cNvPr>
          <p:cNvSpPr/>
          <p:nvPr/>
        </p:nvSpPr>
        <p:spPr>
          <a:xfrm>
            <a:off x="1247827" y="7128078"/>
            <a:ext cx="3376310" cy="2087489"/>
          </a:xfrm>
          <a:prstGeom prst="rect">
            <a:avLst/>
          </a:prstGeom>
          <a:solidFill>
            <a:srgbClr val="00AEEF"/>
          </a:solidFill>
          <a:ln w="25400" cap="flat" cmpd="sng" algn="ctr">
            <a:solidFill>
              <a:srgbClr val="0F587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2400" b="1" kern="0" dirty="0">
                <a:solidFill>
                  <a:prstClr val="white"/>
                </a:solidFill>
                <a:latin typeface="Arial" panose="020B0604020202020204" pitchFamily="34" charset="0"/>
                <a:cs typeface="Arial" panose="020B0604020202020204" pitchFamily="34" charset="0"/>
              </a:rPr>
              <a:t>Timely </a:t>
            </a:r>
            <a:r>
              <a:rPr lang="fr-CH" sz="2400" b="1" kern="0" noProof="0" dirty="0">
                <a:solidFill>
                  <a:prstClr val="white"/>
                </a:solidFill>
                <a:latin typeface="Arial" panose="020B0604020202020204" pitchFamily="34" charset="0"/>
                <a:cs typeface="Arial" panose="020B0604020202020204" pitchFamily="34" charset="0"/>
              </a:rPr>
              <a:t> </a:t>
            </a:r>
            <a:r>
              <a:rPr kumimoji="0" lang="fr-CH"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endParaRPr kumimoji="0" lang="en-GB" sz="2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E11B564-BDB8-DD97-C2EB-7F6A00CA62B8}"/>
              </a:ext>
            </a:extLst>
          </p:cNvPr>
          <p:cNvSpPr/>
          <p:nvPr/>
        </p:nvSpPr>
        <p:spPr>
          <a:xfrm>
            <a:off x="9345069" y="7037094"/>
            <a:ext cx="3336564" cy="2121329"/>
          </a:xfrm>
          <a:prstGeom prst="rect">
            <a:avLst/>
          </a:prstGeom>
          <a:solidFill>
            <a:srgbClr val="00AEEF"/>
          </a:solidFill>
          <a:ln w="25400" cap="flat" cmpd="sng" algn="ctr">
            <a:solidFill>
              <a:srgbClr val="0F587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2400" b="1" kern="0" dirty="0">
                <a:solidFill>
                  <a:prstClr val="white"/>
                </a:solidFill>
                <a:latin typeface="Arial" panose="020B0604020202020204" pitchFamily="34" charset="0"/>
                <a:cs typeface="Arial" panose="020B0604020202020204" pitchFamily="34" charset="0"/>
              </a:rPr>
              <a:t>Accuracy and documentation </a:t>
            </a:r>
            <a:r>
              <a:rPr lang="fr-CH" sz="2400" b="1" kern="0" noProof="0" dirty="0">
                <a:solidFill>
                  <a:prstClr val="white"/>
                </a:solidFill>
                <a:latin typeface="Arial" panose="020B0604020202020204" pitchFamily="34" charset="0"/>
                <a:cs typeface="Arial" panose="020B0604020202020204" pitchFamily="34" charset="0"/>
              </a:rPr>
              <a:t> </a:t>
            </a:r>
            <a:r>
              <a:rPr kumimoji="0" lang="fr-CH"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endParaRPr kumimoji="0" lang="en-GB" sz="2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58DFAC69-FACC-4406-8B38-BFD06169BAE8}"/>
              </a:ext>
            </a:extLst>
          </p:cNvPr>
          <p:cNvSpPr/>
          <p:nvPr/>
        </p:nvSpPr>
        <p:spPr>
          <a:xfrm>
            <a:off x="5243010" y="7122120"/>
            <a:ext cx="3561423" cy="2099406"/>
          </a:xfrm>
          <a:prstGeom prst="rect">
            <a:avLst/>
          </a:prstGeom>
          <a:solidFill>
            <a:srgbClr val="00AEEF"/>
          </a:solidFill>
          <a:ln w="25400" cap="flat" cmpd="sng" algn="ctr">
            <a:solidFill>
              <a:srgbClr val="0F587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2400" b="1" kern="0" dirty="0">
                <a:solidFill>
                  <a:prstClr val="white"/>
                </a:solidFill>
                <a:latin typeface="Arial" panose="020B0604020202020204" pitchFamily="34" charset="0"/>
                <a:cs typeface="Arial" panose="020B0604020202020204" pitchFamily="34" charset="0"/>
              </a:rPr>
              <a:t>Professionalism </a:t>
            </a:r>
            <a:r>
              <a:rPr lang="fr-CH" sz="2400" b="1" kern="0" noProof="0" dirty="0">
                <a:solidFill>
                  <a:prstClr val="white"/>
                </a:solidFill>
                <a:latin typeface="Arial" panose="020B0604020202020204" pitchFamily="34" charset="0"/>
                <a:cs typeface="Arial" panose="020B0604020202020204" pitchFamily="34" charset="0"/>
              </a:rPr>
              <a:t> </a:t>
            </a:r>
            <a:r>
              <a:rPr kumimoji="0" lang="fr-CH"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endParaRPr kumimoji="0" lang="en-GB" sz="2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3223D73-2451-718A-7E6D-1D6ADEDEED44}"/>
              </a:ext>
            </a:extLst>
          </p:cNvPr>
          <p:cNvSpPr/>
          <p:nvPr/>
        </p:nvSpPr>
        <p:spPr>
          <a:xfrm>
            <a:off x="13193131" y="2281668"/>
            <a:ext cx="3336564" cy="1977972"/>
          </a:xfrm>
          <a:prstGeom prst="rect">
            <a:avLst/>
          </a:prstGeom>
          <a:solidFill>
            <a:srgbClr val="00AEEF"/>
          </a:solidFill>
          <a:ln w="25400" cap="flat" cmpd="sng" algn="ctr">
            <a:solidFill>
              <a:srgbClr val="0F587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2400" b="1" kern="0" dirty="0">
                <a:solidFill>
                  <a:prstClr val="white"/>
                </a:solidFill>
                <a:latin typeface="Arial" panose="020B0604020202020204" pitchFamily="34" charset="0"/>
                <a:cs typeface="Arial" panose="020B0604020202020204" pitchFamily="34" charset="0"/>
              </a:rPr>
              <a:t>Impartiality </a:t>
            </a:r>
            <a:r>
              <a:rPr kumimoji="0" lang="fr-CH"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endParaRPr kumimoji="0" lang="en-GB" sz="2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324D753-079C-9BCF-CCDD-F9211D44C794}"/>
              </a:ext>
            </a:extLst>
          </p:cNvPr>
          <p:cNvSpPr/>
          <p:nvPr/>
        </p:nvSpPr>
        <p:spPr>
          <a:xfrm>
            <a:off x="13182600" y="4632160"/>
            <a:ext cx="3336564" cy="1977972"/>
          </a:xfrm>
          <a:prstGeom prst="rect">
            <a:avLst/>
          </a:prstGeom>
          <a:solidFill>
            <a:srgbClr val="00AEEF"/>
          </a:solidFill>
          <a:ln w="25400" cap="flat" cmpd="sng" algn="ctr">
            <a:solidFill>
              <a:srgbClr val="0F587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2400" b="1" kern="0" dirty="0">
                <a:solidFill>
                  <a:prstClr val="white"/>
                </a:solidFill>
                <a:latin typeface="Arial" panose="020B0604020202020204" pitchFamily="34" charset="0"/>
                <a:cs typeface="Arial" panose="020B0604020202020204" pitchFamily="34" charset="0"/>
              </a:rPr>
              <a:t>Due process </a:t>
            </a:r>
            <a:r>
              <a:rPr kumimoji="0" lang="fr-CH"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endParaRPr kumimoji="0" lang="en-GB" sz="2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D71BAB08-6930-FF92-58F0-65B9568530D7}"/>
              </a:ext>
            </a:extLst>
          </p:cNvPr>
          <p:cNvSpPr/>
          <p:nvPr/>
        </p:nvSpPr>
        <p:spPr>
          <a:xfrm>
            <a:off x="13193131" y="7048500"/>
            <a:ext cx="3336564" cy="2087489"/>
          </a:xfrm>
          <a:prstGeom prst="rect">
            <a:avLst/>
          </a:prstGeom>
          <a:solidFill>
            <a:srgbClr val="00AEEF"/>
          </a:solidFill>
          <a:ln w="25400" cap="flat" cmpd="sng" algn="ctr">
            <a:solidFill>
              <a:srgbClr val="0F587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National authorities</a:t>
            </a:r>
            <a:r>
              <a:rPr kumimoji="0" lang="fr-CH" sz="2400" b="1" i="0" u="none" strike="noStrike" kern="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endParaRPr kumimoji="0" lang="en-GB" sz="2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1059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8763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Specific Considerations</a:t>
            </a:r>
          </a:p>
        </p:txBody>
      </p:sp>
      <p:sp>
        <p:nvSpPr>
          <p:cNvPr id="14" name="TextBox 14"/>
          <p:cNvSpPr txBox="1"/>
          <p:nvPr/>
        </p:nvSpPr>
        <p:spPr>
          <a:xfrm>
            <a:off x="1371600" y="2324100"/>
            <a:ext cx="14020800" cy="7313412"/>
          </a:xfrm>
          <a:prstGeom prst="rect">
            <a:avLst/>
          </a:prstGeom>
        </p:spPr>
        <p:txBody>
          <a:bodyPr wrap="square" lIns="0" tIns="0" rIns="0" bIns="0" rtlCol="0" anchor="t">
            <a:spAutoFit/>
          </a:bodyPr>
          <a:lstStyle/>
          <a:p>
            <a:pPr>
              <a:lnSpc>
                <a:spcPct val="150000"/>
              </a:lnSpc>
            </a:pPr>
            <a:r>
              <a:rPr lang="en-US" sz="3600" b="1" dirty="0">
                <a:latin typeface="Josefin Sans Regular" panose="020B0604020202020204" charset="0"/>
                <a:ea typeface="Open Sans" charset="0"/>
                <a:cs typeface="Arial" panose="020B0604020202020204" pitchFamily="34" charset="0"/>
              </a:rPr>
              <a:t>Rights of children with disabilities:</a:t>
            </a:r>
          </a:p>
          <a:p>
            <a:pPr marL="685800" indent="-685800">
              <a:lnSpc>
                <a:spcPct val="150000"/>
              </a:lnSpc>
              <a:buFont typeface="Arial" panose="020B0604020202020204" pitchFamily="34" charset="0"/>
              <a:buChar char="•"/>
            </a:pPr>
            <a:r>
              <a:rPr lang="en-US" sz="3600" dirty="0">
                <a:latin typeface="Josefin Sans Regular" panose="020B0604020202020204" charset="0"/>
                <a:ea typeface="Open Sans" charset="0"/>
                <a:cs typeface="Arial" panose="020B0604020202020204" pitchFamily="34" charset="0"/>
              </a:rPr>
              <a:t>Best interests of the child</a:t>
            </a:r>
          </a:p>
          <a:p>
            <a:pPr marL="685800" indent="-685800">
              <a:lnSpc>
                <a:spcPct val="150000"/>
              </a:lnSpc>
              <a:buFont typeface="Arial" panose="020B0604020202020204" pitchFamily="34" charset="0"/>
              <a:buChar char="•"/>
            </a:pPr>
            <a:r>
              <a:rPr lang="en-US" sz="3600" dirty="0">
                <a:latin typeface="Josefin Sans Regular" panose="020B0604020202020204" charset="0"/>
                <a:ea typeface="Open Sans" charset="0"/>
                <a:cs typeface="Arial" panose="020B0604020202020204" pitchFamily="34" charset="0"/>
              </a:rPr>
              <a:t>Child’s right to be heard</a:t>
            </a:r>
          </a:p>
          <a:p>
            <a:pPr marL="685800" indent="-685800">
              <a:lnSpc>
                <a:spcPct val="150000"/>
              </a:lnSpc>
              <a:buFont typeface="Arial" panose="020B0604020202020204" pitchFamily="34" charset="0"/>
              <a:buChar char="•"/>
            </a:pPr>
            <a:r>
              <a:rPr lang="en-US" sz="3600" dirty="0">
                <a:latin typeface="Josefin Sans Regular" panose="020B0604020202020204" charset="0"/>
                <a:ea typeface="Open Sans" charset="0"/>
                <a:cs typeface="Arial" panose="020B0604020202020204" pitchFamily="34" charset="0"/>
              </a:rPr>
              <a:t>Do no harm </a:t>
            </a:r>
          </a:p>
          <a:p>
            <a:pPr marL="685800" indent="-685800">
              <a:lnSpc>
                <a:spcPct val="150000"/>
              </a:lnSpc>
              <a:buFont typeface="Arial" panose="020B0604020202020204" pitchFamily="34" charset="0"/>
              <a:buChar char="•"/>
            </a:pPr>
            <a:r>
              <a:rPr lang="en-US" sz="3600" dirty="0">
                <a:latin typeface="Josefin Sans Regular" panose="020B0604020202020204" charset="0"/>
                <a:ea typeface="Open Sans" charset="0"/>
                <a:cs typeface="Arial" panose="020B0604020202020204" pitchFamily="34" charset="0"/>
              </a:rPr>
              <a:t>Access to information throughout process</a:t>
            </a:r>
          </a:p>
          <a:p>
            <a:pPr marL="685800" indent="-685800">
              <a:lnSpc>
                <a:spcPct val="150000"/>
              </a:lnSpc>
              <a:buFont typeface="Arial" panose="020B0604020202020204" pitchFamily="34" charset="0"/>
              <a:buChar char="•"/>
            </a:pPr>
            <a:r>
              <a:rPr lang="en-US" sz="3600" dirty="0">
                <a:latin typeface="Josefin Sans Regular" panose="020B0604020202020204" charset="0"/>
                <a:ea typeface="Open Sans" charset="0"/>
                <a:cs typeface="Arial" panose="020B0604020202020204" pitchFamily="34" charset="0"/>
              </a:rPr>
              <a:t>Access to justice, including reparations</a:t>
            </a:r>
          </a:p>
          <a:p>
            <a:pPr marL="685800" indent="-685800">
              <a:lnSpc>
                <a:spcPct val="150000"/>
              </a:lnSpc>
              <a:buFont typeface="Arial" panose="020B0604020202020204" pitchFamily="34" charset="0"/>
              <a:buChar char="•"/>
            </a:pPr>
            <a:r>
              <a:rPr lang="en-US" sz="3600" dirty="0">
                <a:latin typeface="Josefin Sans Regular" panose="020B0604020202020204" charset="0"/>
                <a:ea typeface="Open Sans" charset="0"/>
                <a:cs typeface="Arial" panose="020B0604020202020204" pitchFamily="34" charset="0"/>
              </a:rPr>
              <a:t>Accessibility and reasonable accommodations</a:t>
            </a:r>
          </a:p>
          <a:p>
            <a:pPr marL="685800" indent="-685800">
              <a:lnSpc>
                <a:spcPct val="150000"/>
              </a:lnSpc>
              <a:buFont typeface="Arial" panose="020B0604020202020204" pitchFamily="34" charset="0"/>
              <a:buChar char="•"/>
            </a:pPr>
            <a:r>
              <a:rPr lang="en-US" sz="3600" dirty="0">
                <a:latin typeface="Josefin Sans Regular" panose="020B0604020202020204" charset="0"/>
                <a:ea typeface="Open Sans" charset="0"/>
                <a:cs typeface="Arial" panose="020B0604020202020204" pitchFamily="34" charset="0"/>
              </a:rPr>
              <a:t>Non-discrimination</a:t>
            </a:r>
          </a:p>
          <a:p>
            <a:pPr algn="ctr">
              <a:lnSpc>
                <a:spcPts val="5094"/>
              </a:lnSpc>
            </a:pPr>
            <a:endParaRPr lang="en-US" sz="4548" dirty="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1720075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849573"/>
            <a:ext cx="15087600"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Case Study</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10" name="TextBox 9">
            <a:extLst>
              <a:ext uri="{FF2B5EF4-FFF2-40B4-BE49-F238E27FC236}">
                <a16:creationId xmlns:a16="http://schemas.microsoft.com/office/drawing/2014/main" id="{8001B432-6C39-4F5C-FF96-87E4B9C4491A}"/>
              </a:ext>
            </a:extLst>
          </p:cNvPr>
          <p:cNvSpPr txBox="1"/>
          <p:nvPr/>
        </p:nvSpPr>
        <p:spPr>
          <a:xfrm>
            <a:off x="1219200" y="2247900"/>
            <a:ext cx="9906000" cy="7171194"/>
          </a:xfrm>
          <a:prstGeom prst="rect">
            <a:avLst/>
          </a:prstGeom>
          <a:noFill/>
        </p:spPr>
        <p:txBody>
          <a:bodyPr wrap="square">
            <a:spAutoFit/>
          </a:bodyPr>
          <a:lstStyle/>
          <a:p>
            <a:pPr>
              <a:spcAft>
                <a:spcPts val="1200"/>
              </a:spcAft>
              <a:buClr>
                <a:srgbClr val="000000"/>
              </a:buClr>
              <a:buSzPts val="1800"/>
            </a:pPr>
            <a:r>
              <a:rPr lang="en-US" sz="2800" b="1" dirty="0" err="1">
                <a:solidFill>
                  <a:srgbClr val="000000"/>
                </a:solidFill>
                <a:latin typeface="Josefin Sans Regular" panose="020B0604020202020204" charset="0"/>
                <a:ea typeface="Calibri"/>
                <a:cs typeface="Calibri"/>
                <a:sym typeface="Calibri"/>
              </a:rPr>
              <a:t>Kinda</a:t>
            </a:r>
            <a:r>
              <a:rPr lang="en-US" sz="2800" dirty="0">
                <a:solidFill>
                  <a:srgbClr val="000000"/>
                </a:solidFill>
                <a:latin typeface="Josefin Sans Regular" panose="020B0604020202020204" charset="0"/>
                <a:ea typeface="Calibri"/>
                <a:cs typeface="Calibri"/>
                <a:sym typeface="Calibri"/>
              </a:rPr>
              <a:t> is 14 years old and at risk of dropping out of school to support her parents and 3 siblings economically. </a:t>
            </a:r>
          </a:p>
          <a:p>
            <a:pPr>
              <a:spcAft>
                <a:spcPts val="1200"/>
              </a:spcAft>
              <a:buClr>
                <a:srgbClr val="000000"/>
              </a:buClr>
              <a:buSzPts val="1800"/>
            </a:pPr>
            <a:r>
              <a:rPr lang="en-US" sz="2800" dirty="0">
                <a:solidFill>
                  <a:srgbClr val="000000"/>
                </a:solidFill>
                <a:latin typeface="Josefin Sans Regular" panose="020B0604020202020204" charset="0"/>
                <a:ea typeface="Calibri"/>
                <a:cs typeface="Calibri"/>
                <a:sym typeface="Calibri"/>
              </a:rPr>
              <a:t>She recently met </a:t>
            </a:r>
            <a:r>
              <a:rPr lang="en-US" sz="2800" b="1" dirty="0">
                <a:solidFill>
                  <a:srgbClr val="000000"/>
                </a:solidFill>
                <a:latin typeface="Josefin Sans Regular" panose="020B0604020202020204" charset="0"/>
                <a:ea typeface="Calibri"/>
                <a:cs typeface="Calibri"/>
                <a:sym typeface="Calibri"/>
              </a:rPr>
              <a:t>John</a:t>
            </a:r>
            <a:r>
              <a:rPr lang="en-US" sz="2800" dirty="0">
                <a:solidFill>
                  <a:srgbClr val="000000"/>
                </a:solidFill>
                <a:latin typeface="Josefin Sans Regular" panose="020B0604020202020204" charset="0"/>
                <a:ea typeface="Calibri"/>
                <a:cs typeface="Calibri"/>
                <a:sym typeface="Calibri"/>
              </a:rPr>
              <a:t>, who works for a development organization. He promised to support her, and her family financially (provide monetary assistance) in exchange for a sexual relationship.</a:t>
            </a:r>
          </a:p>
          <a:p>
            <a:pPr>
              <a:spcAft>
                <a:spcPts val="1200"/>
              </a:spcAft>
              <a:buClr>
                <a:srgbClr val="000000"/>
              </a:buClr>
              <a:buSzPts val="1800"/>
            </a:pPr>
            <a:r>
              <a:rPr lang="en-US" sz="2800" dirty="0" err="1">
                <a:solidFill>
                  <a:srgbClr val="000000"/>
                </a:solidFill>
                <a:latin typeface="Josefin Sans Regular" panose="020B0604020202020204" charset="0"/>
                <a:ea typeface="Calibri"/>
                <a:cs typeface="Calibri"/>
                <a:sym typeface="Calibri"/>
              </a:rPr>
              <a:t>Kinda</a:t>
            </a:r>
            <a:r>
              <a:rPr lang="en-US" sz="2800" dirty="0">
                <a:solidFill>
                  <a:srgbClr val="000000"/>
                </a:solidFill>
                <a:latin typeface="Josefin Sans Regular" panose="020B0604020202020204" charset="0"/>
                <a:ea typeface="Calibri"/>
                <a:cs typeface="Calibri"/>
                <a:sym typeface="Calibri"/>
              </a:rPr>
              <a:t> thinks it is a good way to remain at school, so her family is relieved and is encouraging her to maintain this relationship with John.</a:t>
            </a:r>
            <a:endParaRPr lang="en-US" sz="2800" dirty="0">
              <a:solidFill>
                <a:srgbClr val="000000"/>
              </a:solidFill>
              <a:latin typeface="Josefin Sans Regular" panose="020B0604020202020204" charset="0"/>
              <a:ea typeface="Arial"/>
              <a:cs typeface="Calibri"/>
              <a:sym typeface="Calibri"/>
            </a:endParaRPr>
          </a:p>
          <a:p>
            <a:pPr>
              <a:spcAft>
                <a:spcPts val="1200"/>
              </a:spcAft>
              <a:buClr>
                <a:srgbClr val="000000"/>
              </a:buClr>
              <a:buSzPts val="1800"/>
            </a:pPr>
            <a:r>
              <a:rPr lang="en-US" sz="2800" dirty="0">
                <a:solidFill>
                  <a:srgbClr val="000000"/>
                </a:solidFill>
                <a:latin typeface="Josefin Sans Regular" panose="020B0604020202020204" charset="0"/>
                <a:ea typeface="Arial"/>
                <a:cs typeface="Calibri"/>
                <a:sym typeface="Calibri"/>
              </a:rPr>
              <a:t>John’s colleague </a:t>
            </a:r>
            <a:r>
              <a:rPr lang="en-US" sz="2800" b="1" dirty="0">
                <a:solidFill>
                  <a:srgbClr val="000000"/>
                </a:solidFill>
                <a:latin typeface="Josefin Sans Regular" panose="020B0604020202020204" charset="0"/>
                <a:ea typeface="Arial"/>
                <a:cs typeface="Calibri"/>
                <a:sym typeface="Calibri"/>
              </a:rPr>
              <a:t>Salah</a:t>
            </a:r>
            <a:r>
              <a:rPr lang="en-US" sz="2800" dirty="0">
                <a:solidFill>
                  <a:srgbClr val="000000"/>
                </a:solidFill>
                <a:latin typeface="Josefin Sans Regular" panose="020B0604020202020204" charset="0"/>
                <a:ea typeface="Arial"/>
                <a:cs typeface="Calibri"/>
                <a:sym typeface="Calibri"/>
              </a:rPr>
              <a:t> has noticed that John keeps leaving the office early, and today she looked out the window at the local school nearby, and saw John with a teenage girl.</a:t>
            </a:r>
          </a:p>
          <a:p>
            <a:pPr>
              <a:spcAft>
                <a:spcPts val="1200"/>
              </a:spcAft>
              <a:buClr>
                <a:srgbClr val="000000"/>
              </a:buClr>
              <a:buSzPts val="1800"/>
            </a:pPr>
            <a:r>
              <a:rPr lang="en-US" sz="2800" dirty="0">
                <a:solidFill>
                  <a:srgbClr val="000000"/>
                </a:solidFill>
                <a:latin typeface="Josefin Sans Regular" panose="020B0604020202020204" charset="0"/>
                <a:ea typeface="Arial"/>
                <a:cs typeface="Calibri"/>
                <a:sym typeface="Calibri"/>
              </a:rPr>
              <a:t>Their body language seems inappropriate to Salah, but she is of a different culture to the community they are working in, so she wonders if perhaps she is misinterpreting things.</a:t>
            </a:r>
            <a:endParaRPr lang="en-US" sz="2400" dirty="0">
              <a:solidFill>
                <a:srgbClr val="000000"/>
              </a:solidFill>
              <a:latin typeface="Josefin Sans Regular" panose="020B0604020202020204" charset="0"/>
              <a:ea typeface="Arial"/>
              <a:cs typeface="Arial"/>
              <a:sym typeface="Arial"/>
            </a:endParaRPr>
          </a:p>
        </p:txBody>
      </p:sp>
      <p:pic>
        <p:nvPicPr>
          <p:cNvPr id="12" name="Google Shape;511;p11" descr="A picture containing diagram&#10;&#10;Description automatically generated">
            <a:extLst>
              <a:ext uri="{FF2B5EF4-FFF2-40B4-BE49-F238E27FC236}">
                <a16:creationId xmlns:a16="http://schemas.microsoft.com/office/drawing/2014/main" id="{344E9724-1C37-B2F6-28FA-BD7BA21CDBAC}"/>
              </a:ext>
            </a:extLst>
          </p:cNvPr>
          <p:cNvPicPr preferRelativeResize="0"/>
          <p:nvPr/>
        </p:nvPicPr>
        <p:blipFill rotWithShape="1">
          <a:blip r:embed="rId3">
            <a:alphaModFix/>
          </a:blip>
          <a:srcRect l="18095" r="9272" b="3"/>
          <a:stretch/>
        </p:blipFill>
        <p:spPr>
          <a:xfrm>
            <a:off x="12046051" y="2731443"/>
            <a:ext cx="5359965" cy="5571366"/>
          </a:xfrm>
          <a:prstGeom prst="rect">
            <a:avLst/>
          </a:prstGeom>
          <a:solidFill>
            <a:srgbClr val="ECECEC"/>
          </a:solidFill>
          <a:ln>
            <a:noFill/>
          </a:ln>
        </p:spPr>
      </p:pic>
    </p:spTree>
    <p:extLst>
      <p:ext uri="{BB962C8B-B14F-4D97-AF65-F5344CB8AC3E}">
        <p14:creationId xmlns:p14="http://schemas.microsoft.com/office/powerpoint/2010/main" val="3257630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8763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Response to Case Study</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grpSp>
        <p:nvGrpSpPr>
          <p:cNvPr id="9" name="Group 8">
            <a:extLst>
              <a:ext uri="{FF2B5EF4-FFF2-40B4-BE49-F238E27FC236}">
                <a16:creationId xmlns:a16="http://schemas.microsoft.com/office/drawing/2014/main" id="{51505FDA-C723-0C25-E251-F15E6B7FE435}"/>
              </a:ext>
            </a:extLst>
          </p:cNvPr>
          <p:cNvGrpSpPr/>
          <p:nvPr/>
        </p:nvGrpSpPr>
        <p:grpSpPr>
          <a:xfrm>
            <a:off x="1676400" y="3559723"/>
            <a:ext cx="1047750" cy="3879137"/>
            <a:chOff x="4166366" y="670527"/>
            <a:chExt cx="1047750" cy="3879137"/>
          </a:xfrm>
        </p:grpSpPr>
        <p:pic>
          <p:nvPicPr>
            <p:cNvPr id="27" name="Graphic 2" descr="A girl carrying book">
              <a:extLst>
                <a:ext uri="{FF2B5EF4-FFF2-40B4-BE49-F238E27FC236}">
                  <a16:creationId xmlns:a16="http://schemas.microsoft.com/office/drawing/2014/main" id="{7B037015-8809-1839-4226-E24DDBBB32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6366" y="1254014"/>
              <a:ext cx="1047750" cy="3295650"/>
            </a:xfrm>
            <a:prstGeom prst="rect">
              <a:avLst/>
            </a:prstGeom>
          </p:spPr>
        </p:pic>
        <p:pic>
          <p:nvPicPr>
            <p:cNvPr id="28" name="Graphic 5" descr="Woman with cornrows">
              <a:extLst>
                <a:ext uri="{FF2B5EF4-FFF2-40B4-BE49-F238E27FC236}">
                  <a16:creationId xmlns:a16="http://schemas.microsoft.com/office/drawing/2014/main" id="{3F19934A-7803-1BD7-46E2-D9F072ACAF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98073" y="670527"/>
              <a:ext cx="781050" cy="885825"/>
            </a:xfrm>
            <a:prstGeom prst="rect">
              <a:avLst/>
            </a:prstGeom>
          </p:spPr>
        </p:pic>
      </p:grpSp>
      <p:grpSp>
        <p:nvGrpSpPr>
          <p:cNvPr id="10" name="Group 9">
            <a:extLst>
              <a:ext uri="{FF2B5EF4-FFF2-40B4-BE49-F238E27FC236}">
                <a16:creationId xmlns:a16="http://schemas.microsoft.com/office/drawing/2014/main" id="{E773F15B-8C43-58D1-7679-8398AF07AB45}"/>
              </a:ext>
            </a:extLst>
          </p:cNvPr>
          <p:cNvGrpSpPr/>
          <p:nvPr/>
        </p:nvGrpSpPr>
        <p:grpSpPr>
          <a:xfrm>
            <a:off x="10820400" y="2877372"/>
            <a:ext cx="1981200" cy="4500070"/>
            <a:chOff x="6655676" y="881555"/>
            <a:chExt cx="1981200" cy="4500070"/>
          </a:xfrm>
        </p:grpSpPr>
        <p:pic>
          <p:nvPicPr>
            <p:cNvPr id="25" name="Graphic 9" descr="Female with hand in pocket">
              <a:extLst>
                <a:ext uri="{FF2B5EF4-FFF2-40B4-BE49-F238E27FC236}">
                  <a16:creationId xmlns:a16="http://schemas.microsoft.com/office/drawing/2014/main" id="{483B4C64-02EB-85F4-A94F-2FFC7F183E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55676" y="1476375"/>
              <a:ext cx="1981200" cy="3905250"/>
            </a:xfrm>
            <a:prstGeom prst="rect">
              <a:avLst/>
            </a:prstGeom>
          </p:spPr>
        </p:pic>
        <p:pic>
          <p:nvPicPr>
            <p:cNvPr id="26" name="Graphic 10" descr="Female with bangs">
              <a:extLst>
                <a:ext uri="{FF2B5EF4-FFF2-40B4-BE49-F238E27FC236}">
                  <a16:creationId xmlns:a16="http://schemas.microsoft.com/office/drawing/2014/main" id="{D2144A9F-D075-C124-A73D-AE8488FF78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7990" y="881555"/>
              <a:ext cx="819150" cy="1123950"/>
            </a:xfrm>
            <a:prstGeom prst="rect">
              <a:avLst/>
            </a:prstGeom>
          </p:spPr>
        </p:pic>
      </p:grpSp>
      <p:grpSp>
        <p:nvGrpSpPr>
          <p:cNvPr id="12" name="Group 11">
            <a:extLst>
              <a:ext uri="{FF2B5EF4-FFF2-40B4-BE49-F238E27FC236}">
                <a16:creationId xmlns:a16="http://schemas.microsoft.com/office/drawing/2014/main" id="{F34B35ED-EB7A-DF36-D88B-742D28574A1C}"/>
              </a:ext>
            </a:extLst>
          </p:cNvPr>
          <p:cNvGrpSpPr/>
          <p:nvPr/>
        </p:nvGrpSpPr>
        <p:grpSpPr>
          <a:xfrm>
            <a:off x="14249400" y="2972294"/>
            <a:ext cx="2209800" cy="4357523"/>
            <a:chOff x="9142686" y="976477"/>
            <a:chExt cx="2209800" cy="4357523"/>
          </a:xfrm>
        </p:grpSpPr>
        <p:pic>
          <p:nvPicPr>
            <p:cNvPr id="23" name="Graphic 12" descr="A man lifting hand">
              <a:extLst>
                <a:ext uri="{FF2B5EF4-FFF2-40B4-BE49-F238E27FC236}">
                  <a16:creationId xmlns:a16="http://schemas.microsoft.com/office/drawing/2014/main" id="{897E94EA-44B6-8C73-915E-D96F6F1FE6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42686" y="1524000"/>
              <a:ext cx="2209800" cy="3810000"/>
            </a:xfrm>
            <a:prstGeom prst="rect">
              <a:avLst/>
            </a:prstGeom>
          </p:spPr>
        </p:pic>
        <p:pic>
          <p:nvPicPr>
            <p:cNvPr id="24" name="Graphic 13" descr="Child with wavy hair">
              <a:extLst>
                <a:ext uri="{FF2B5EF4-FFF2-40B4-BE49-F238E27FC236}">
                  <a16:creationId xmlns:a16="http://schemas.microsoft.com/office/drawing/2014/main" id="{852F78B7-ED38-C67A-6398-CA83F4B56F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72473" y="976477"/>
              <a:ext cx="647700" cy="723900"/>
            </a:xfrm>
            <a:prstGeom prst="rect">
              <a:avLst/>
            </a:prstGeom>
          </p:spPr>
        </p:pic>
      </p:grpSp>
      <p:grpSp>
        <p:nvGrpSpPr>
          <p:cNvPr id="13" name="Group 12">
            <a:extLst>
              <a:ext uri="{FF2B5EF4-FFF2-40B4-BE49-F238E27FC236}">
                <a16:creationId xmlns:a16="http://schemas.microsoft.com/office/drawing/2014/main" id="{AFC2B9AD-EED7-9219-98C1-524BFA3558D6}"/>
              </a:ext>
            </a:extLst>
          </p:cNvPr>
          <p:cNvGrpSpPr/>
          <p:nvPr/>
        </p:nvGrpSpPr>
        <p:grpSpPr>
          <a:xfrm>
            <a:off x="4343400" y="4019223"/>
            <a:ext cx="2137705" cy="2607386"/>
            <a:chOff x="590058" y="2023406"/>
            <a:chExt cx="2137705" cy="2607386"/>
          </a:xfrm>
        </p:grpSpPr>
        <p:pic>
          <p:nvPicPr>
            <p:cNvPr id="18" name="Graphic 15" descr="A woman with tied hair">
              <a:extLst>
                <a:ext uri="{FF2B5EF4-FFF2-40B4-BE49-F238E27FC236}">
                  <a16:creationId xmlns:a16="http://schemas.microsoft.com/office/drawing/2014/main" id="{07D17126-F726-9C77-58C1-383302DA9C2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0058" y="2023406"/>
              <a:ext cx="1027058" cy="1090120"/>
            </a:xfrm>
            <a:prstGeom prst="rect">
              <a:avLst/>
            </a:prstGeom>
          </p:spPr>
        </p:pic>
        <p:pic>
          <p:nvPicPr>
            <p:cNvPr id="19" name="Graphic 16" descr="Woman wearing a ribbon">
              <a:extLst>
                <a:ext uri="{FF2B5EF4-FFF2-40B4-BE49-F238E27FC236}">
                  <a16:creationId xmlns:a16="http://schemas.microsoft.com/office/drawing/2014/main" id="{D93C4D8D-FAF5-3FFB-2147-61FC121AD38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21752" y="3246054"/>
              <a:ext cx="723900" cy="914400"/>
            </a:xfrm>
            <a:prstGeom prst="rect">
              <a:avLst/>
            </a:prstGeom>
          </p:spPr>
        </p:pic>
        <p:pic>
          <p:nvPicPr>
            <p:cNvPr id="20" name="Graphic 17" descr="A man with dreads">
              <a:extLst>
                <a:ext uri="{FF2B5EF4-FFF2-40B4-BE49-F238E27FC236}">
                  <a16:creationId xmlns:a16="http://schemas.microsoft.com/office/drawing/2014/main" id="{5BD4CFFF-BF1C-DC84-06BF-D7697B5DEA6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314121" y="3849742"/>
              <a:ext cx="781050" cy="781050"/>
            </a:xfrm>
            <a:prstGeom prst="rect">
              <a:avLst/>
            </a:prstGeom>
          </p:spPr>
        </p:pic>
        <p:pic>
          <p:nvPicPr>
            <p:cNvPr id="21" name="Graphic 18" descr="Woman with buns">
              <a:extLst>
                <a:ext uri="{FF2B5EF4-FFF2-40B4-BE49-F238E27FC236}">
                  <a16:creationId xmlns:a16="http://schemas.microsoft.com/office/drawing/2014/main" id="{8CBEE9DE-5EFF-76F5-857A-901F0671A50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65763" y="3342947"/>
              <a:ext cx="762000" cy="819150"/>
            </a:xfrm>
            <a:prstGeom prst="rect">
              <a:avLst/>
            </a:prstGeom>
          </p:spPr>
        </p:pic>
        <p:pic>
          <p:nvPicPr>
            <p:cNvPr id="22" name="Graphic 19" descr="A man with short hair">
              <a:extLst>
                <a:ext uri="{FF2B5EF4-FFF2-40B4-BE49-F238E27FC236}">
                  <a16:creationId xmlns:a16="http://schemas.microsoft.com/office/drawing/2014/main" id="{776BA816-CEBF-A837-6C1F-56547F627F8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744061" y="2138363"/>
              <a:ext cx="821119" cy="939034"/>
            </a:xfrm>
            <a:prstGeom prst="rect">
              <a:avLst/>
            </a:prstGeom>
          </p:spPr>
        </p:pic>
      </p:grpSp>
      <p:grpSp>
        <p:nvGrpSpPr>
          <p:cNvPr id="14" name="Group 13">
            <a:extLst>
              <a:ext uri="{FF2B5EF4-FFF2-40B4-BE49-F238E27FC236}">
                <a16:creationId xmlns:a16="http://schemas.microsoft.com/office/drawing/2014/main" id="{F583B436-1B2D-B615-849C-3A4950E903B7}"/>
              </a:ext>
            </a:extLst>
          </p:cNvPr>
          <p:cNvGrpSpPr/>
          <p:nvPr/>
        </p:nvGrpSpPr>
        <p:grpSpPr>
          <a:xfrm>
            <a:off x="7772400" y="2848140"/>
            <a:ext cx="1916167" cy="4557877"/>
            <a:chOff x="5162550" y="852323"/>
            <a:chExt cx="1916167" cy="4557877"/>
          </a:xfrm>
        </p:grpSpPr>
        <p:pic>
          <p:nvPicPr>
            <p:cNvPr id="15" name="Graphic 22" descr="Man with traditional clothes">
              <a:extLst>
                <a:ext uri="{FF2B5EF4-FFF2-40B4-BE49-F238E27FC236}">
                  <a16:creationId xmlns:a16="http://schemas.microsoft.com/office/drawing/2014/main" id="{277E84D1-F9B9-2EA8-81EA-8BB61C1161BE}"/>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162550" y="1447800"/>
              <a:ext cx="1866900" cy="3962400"/>
            </a:xfrm>
            <a:prstGeom prst="rect">
              <a:avLst/>
            </a:prstGeom>
          </p:spPr>
        </p:pic>
        <p:pic>
          <p:nvPicPr>
            <p:cNvPr id="16" name="Graphic 23" descr="Man with braided hair">
              <a:extLst>
                <a:ext uri="{FF2B5EF4-FFF2-40B4-BE49-F238E27FC236}">
                  <a16:creationId xmlns:a16="http://schemas.microsoft.com/office/drawing/2014/main" id="{A8978B35-8925-33B4-1486-6B179C118796}"/>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578201" y="852323"/>
              <a:ext cx="638175" cy="762000"/>
            </a:xfrm>
            <a:prstGeom prst="rect">
              <a:avLst/>
            </a:prstGeom>
          </p:spPr>
        </p:pic>
        <p:pic>
          <p:nvPicPr>
            <p:cNvPr id="17" name="Graphic 24" descr="Books with solid fill">
              <a:extLst>
                <a:ext uri="{FF2B5EF4-FFF2-40B4-BE49-F238E27FC236}">
                  <a16:creationId xmlns:a16="http://schemas.microsoft.com/office/drawing/2014/main" id="{5E8E5835-0795-E14B-0AA3-5ED20AB85579}"/>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479627" y="1592316"/>
              <a:ext cx="599090" cy="572815"/>
            </a:xfrm>
            <a:prstGeom prst="rect">
              <a:avLst/>
            </a:prstGeom>
          </p:spPr>
        </p:pic>
      </p:grpSp>
      <p:sp>
        <p:nvSpPr>
          <p:cNvPr id="29" name="Content Placeholder 7">
            <a:extLst>
              <a:ext uri="{FF2B5EF4-FFF2-40B4-BE49-F238E27FC236}">
                <a16:creationId xmlns:a16="http://schemas.microsoft.com/office/drawing/2014/main" id="{E1E14CEF-AC8F-7268-4BA3-9A5F6383B66B}"/>
              </a:ext>
            </a:extLst>
          </p:cNvPr>
          <p:cNvSpPr txBox="1">
            <a:spLocks/>
          </p:cNvSpPr>
          <p:nvPr/>
        </p:nvSpPr>
        <p:spPr>
          <a:xfrm>
            <a:off x="976167" y="7578803"/>
            <a:ext cx="2224233" cy="1298497"/>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i="0" kern="1200">
                <a:solidFill>
                  <a:schemeClr val="tx2"/>
                </a:solidFill>
                <a:latin typeface="Univers LT Pro 45 Light" panose="020B0403020202020204" pitchFamily="34" charset="77"/>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kern="1200">
                <a:solidFill>
                  <a:schemeClr val="tx2"/>
                </a:solidFill>
                <a:latin typeface="Univers LT Pro 45 Light" panose="020B0403020202020204" pitchFamily="34" charset="77"/>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b="0" i="0" kern="1200">
                <a:solidFill>
                  <a:schemeClr val="tx2"/>
                </a:solidFill>
                <a:latin typeface="Univers LT Pro 45 Light" panose="020B0403020202020204" pitchFamily="34" charset="77"/>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ctr" defTabSz="457200" rtl="0" eaLnBrk="1" fontAlgn="auto" latinLnBrk="0" hangingPunct="1">
              <a:lnSpc>
                <a:spcPct val="110000"/>
              </a:lnSpc>
              <a:spcBef>
                <a:spcPts val="800"/>
              </a:spcBef>
              <a:spcAft>
                <a:spcPts val="600"/>
              </a:spcAft>
              <a:buClr>
                <a:srgbClr val="00AEEF"/>
              </a:buClr>
              <a:buSzPct val="92000"/>
              <a:buFont typeface="Wingdings 2" panose="05020102010507070707" pitchFamily="18" charset="2"/>
              <a:buNone/>
              <a:tabLst/>
              <a:defRPr/>
            </a:pPr>
            <a:r>
              <a:rPr kumimoji="0" lang="fr" sz="3200" b="0" i="0" u="none" strike="noStrike" kern="1200" cap="none" spc="0" normalizeH="0" baseline="0" noProof="0" dirty="0">
                <a:ln>
                  <a:noFill/>
                </a:ln>
                <a:solidFill>
                  <a:srgbClr val="000000"/>
                </a:solidFill>
                <a:effectLst/>
                <a:uLnTx/>
                <a:uFillTx/>
                <a:latin typeface="Josefin Sans Regular" panose="020B0604020202020204" charset="0"/>
              </a:rPr>
              <a:t>Kinda</a:t>
            </a:r>
          </a:p>
        </p:txBody>
      </p:sp>
      <p:sp>
        <p:nvSpPr>
          <p:cNvPr id="30" name="Content Placeholder 7">
            <a:extLst>
              <a:ext uri="{FF2B5EF4-FFF2-40B4-BE49-F238E27FC236}">
                <a16:creationId xmlns:a16="http://schemas.microsoft.com/office/drawing/2014/main" id="{71BE61C1-C3E3-620A-A4AE-691361BC67B9}"/>
              </a:ext>
            </a:extLst>
          </p:cNvPr>
          <p:cNvSpPr txBox="1">
            <a:spLocks/>
          </p:cNvSpPr>
          <p:nvPr/>
        </p:nvSpPr>
        <p:spPr>
          <a:xfrm>
            <a:off x="4328967" y="7581900"/>
            <a:ext cx="2224233" cy="1298497"/>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i="0" kern="1200">
                <a:solidFill>
                  <a:schemeClr val="tx2"/>
                </a:solidFill>
                <a:latin typeface="Univers LT Pro 45 Light" panose="020B0403020202020204" pitchFamily="34" charset="77"/>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kern="1200">
                <a:solidFill>
                  <a:schemeClr val="tx2"/>
                </a:solidFill>
                <a:latin typeface="Univers LT Pro 45 Light" panose="020B0403020202020204" pitchFamily="34" charset="77"/>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b="0" i="0" kern="1200">
                <a:solidFill>
                  <a:schemeClr val="tx2"/>
                </a:solidFill>
                <a:latin typeface="Univers LT Pro 45 Light" panose="020B0403020202020204" pitchFamily="34" charset="77"/>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ctr" defTabSz="457200" rtl="0" eaLnBrk="1" fontAlgn="auto" latinLnBrk="0" hangingPunct="1">
              <a:lnSpc>
                <a:spcPct val="110000"/>
              </a:lnSpc>
              <a:spcBef>
                <a:spcPts val="800"/>
              </a:spcBef>
              <a:spcAft>
                <a:spcPts val="600"/>
              </a:spcAft>
              <a:buClr>
                <a:srgbClr val="00AEEF"/>
              </a:buClr>
              <a:buSzPct val="92000"/>
              <a:buFont typeface="Wingdings 2" panose="05020102010507070707" pitchFamily="18" charset="2"/>
              <a:buNone/>
              <a:tabLst/>
              <a:defRPr/>
            </a:pPr>
            <a:r>
              <a:rPr kumimoji="0" lang="fr" sz="3200" b="0" i="0" u="none" strike="noStrike" kern="1200" cap="none" spc="0" normalizeH="0" baseline="0" noProof="0" dirty="0">
                <a:ln>
                  <a:noFill/>
                </a:ln>
                <a:solidFill>
                  <a:srgbClr val="000000"/>
                </a:solidFill>
                <a:effectLst/>
                <a:uLnTx/>
                <a:uFillTx/>
                <a:latin typeface="Josefin Sans Regular" panose="020B0604020202020204" charset="0"/>
              </a:rPr>
              <a:t>Kinda’s family</a:t>
            </a:r>
          </a:p>
        </p:txBody>
      </p:sp>
      <p:sp>
        <p:nvSpPr>
          <p:cNvPr id="31" name="Content Placeholder 7">
            <a:extLst>
              <a:ext uri="{FF2B5EF4-FFF2-40B4-BE49-F238E27FC236}">
                <a16:creationId xmlns:a16="http://schemas.microsoft.com/office/drawing/2014/main" id="{555311D3-D3C8-B340-3C16-EF9D9D962B3A}"/>
              </a:ext>
            </a:extLst>
          </p:cNvPr>
          <p:cNvSpPr txBox="1">
            <a:spLocks/>
          </p:cNvSpPr>
          <p:nvPr/>
        </p:nvSpPr>
        <p:spPr>
          <a:xfrm>
            <a:off x="7529367" y="7505700"/>
            <a:ext cx="2224233" cy="1298497"/>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i="0" kern="1200">
                <a:solidFill>
                  <a:schemeClr val="tx2"/>
                </a:solidFill>
                <a:latin typeface="Univers LT Pro 45 Light" panose="020B0403020202020204" pitchFamily="34" charset="77"/>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kern="1200">
                <a:solidFill>
                  <a:schemeClr val="tx2"/>
                </a:solidFill>
                <a:latin typeface="Univers LT Pro 45 Light" panose="020B0403020202020204" pitchFamily="34" charset="77"/>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b="0" i="0" kern="1200">
                <a:solidFill>
                  <a:schemeClr val="tx2"/>
                </a:solidFill>
                <a:latin typeface="Univers LT Pro 45 Light" panose="020B0403020202020204" pitchFamily="34" charset="77"/>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ctr" defTabSz="457200" rtl="0" eaLnBrk="1" fontAlgn="auto" latinLnBrk="0" hangingPunct="1">
              <a:lnSpc>
                <a:spcPct val="110000"/>
              </a:lnSpc>
              <a:spcBef>
                <a:spcPts val="800"/>
              </a:spcBef>
              <a:spcAft>
                <a:spcPts val="600"/>
              </a:spcAft>
              <a:buClr>
                <a:srgbClr val="00AEEF"/>
              </a:buClr>
              <a:buSzPct val="92000"/>
              <a:buFont typeface="Wingdings 2" panose="05020102010507070707" pitchFamily="18" charset="2"/>
              <a:buNone/>
              <a:tabLst/>
              <a:defRPr/>
            </a:pPr>
            <a:r>
              <a:rPr kumimoji="0" lang="fr" sz="3200" b="0" i="0" u="none" strike="noStrike" kern="1200" cap="none" spc="0" normalizeH="0" baseline="0" noProof="0" dirty="0">
                <a:ln>
                  <a:noFill/>
                </a:ln>
                <a:solidFill>
                  <a:srgbClr val="000000"/>
                </a:solidFill>
                <a:effectLst/>
                <a:uLnTx/>
                <a:uFillTx/>
                <a:latin typeface="Josefin Sans Regular" panose="020B0604020202020204" charset="0"/>
              </a:rPr>
              <a:t>Kinda’s teacher</a:t>
            </a:r>
          </a:p>
        </p:txBody>
      </p:sp>
      <p:sp>
        <p:nvSpPr>
          <p:cNvPr id="32" name="Content Placeholder 7">
            <a:extLst>
              <a:ext uri="{FF2B5EF4-FFF2-40B4-BE49-F238E27FC236}">
                <a16:creationId xmlns:a16="http://schemas.microsoft.com/office/drawing/2014/main" id="{76B9B551-16C7-C638-D3FC-45B8F945D1D0}"/>
              </a:ext>
            </a:extLst>
          </p:cNvPr>
          <p:cNvSpPr txBox="1">
            <a:spLocks/>
          </p:cNvSpPr>
          <p:nvPr/>
        </p:nvSpPr>
        <p:spPr>
          <a:xfrm>
            <a:off x="10882167" y="7502603"/>
            <a:ext cx="2224233" cy="1298497"/>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i="0" kern="1200">
                <a:solidFill>
                  <a:schemeClr val="tx2"/>
                </a:solidFill>
                <a:latin typeface="Univers LT Pro 45 Light" panose="020B0403020202020204" pitchFamily="34" charset="77"/>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kern="1200">
                <a:solidFill>
                  <a:schemeClr val="tx2"/>
                </a:solidFill>
                <a:latin typeface="Univers LT Pro 45 Light" panose="020B0403020202020204" pitchFamily="34" charset="77"/>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b="0" i="0" kern="1200">
                <a:solidFill>
                  <a:schemeClr val="tx2"/>
                </a:solidFill>
                <a:latin typeface="Univers LT Pro 45 Light" panose="020B0403020202020204" pitchFamily="34" charset="77"/>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ctr" defTabSz="457200" rtl="0" eaLnBrk="1" fontAlgn="auto" latinLnBrk="0" hangingPunct="1">
              <a:lnSpc>
                <a:spcPct val="110000"/>
              </a:lnSpc>
              <a:spcBef>
                <a:spcPts val="800"/>
              </a:spcBef>
              <a:spcAft>
                <a:spcPts val="600"/>
              </a:spcAft>
              <a:buClr>
                <a:srgbClr val="00AEEF"/>
              </a:buClr>
              <a:buSzPct val="92000"/>
              <a:buFont typeface="Wingdings 2" panose="05020102010507070707" pitchFamily="18" charset="2"/>
              <a:buNone/>
              <a:tabLst/>
              <a:defRPr/>
            </a:pPr>
            <a:r>
              <a:rPr kumimoji="0" lang="fr" sz="3200" b="0" i="0" u="none" strike="noStrike" kern="1200" cap="none" spc="0" normalizeH="0" baseline="0" noProof="0" dirty="0">
                <a:ln>
                  <a:noFill/>
                </a:ln>
                <a:solidFill>
                  <a:srgbClr val="000000"/>
                </a:solidFill>
                <a:effectLst/>
                <a:uLnTx/>
                <a:uFillTx/>
                <a:latin typeface="Josefin Sans Regular" panose="020B0604020202020204" charset="0"/>
              </a:rPr>
              <a:t>Salah</a:t>
            </a:r>
          </a:p>
        </p:txBody>
      </p:sp>
      <p:sp>
        <p:nvSpPr>
          <p:cNvPr id="33" name="Content Placeholder 7">
            <a:extLst>
              <a:ext uri="{FF2B5EF4-FFF2-40B4-BE49-F238E27FC236}">
                <a16:creationId xmlns:a16="http://schemas.microsoft.com/office/drawing/2014/main" id="{338924F9-35E4-5C8F-E3A2-46A5DD386680}"/>
              </a:ext>
            </a:extLst>
          </p:cNvPr>
          <p:cNvSpPr txBox="1">
            <a:spLocks/>
          </p:cNvSpPr>
          <p:nvPr/>
        </p:nvSpPr>
        <p:spPr>
          <a:xfrm>
            <a:off x="13930167" y="7658100"/>
            <a:ext cx="2224233" cy="1298497"/>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i="0" kern="1200">
                <a:solidFill>
                  <a:schemeClr val="tx2"/>
                </a:solidFill>
                <a:latin typeface="Univers LT Pro 45 Light" panose="020B0403020202020204" pitchFamily="34" charset="77"/>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kern="1200">
                <a:solidFill>
                  <a:schemeClr val="tx2"/>
                </a:solidFill>
                <a:latin typeface="Univers LT Pro 45 Light" panose="020B0403020202020204" pitchFamily="34" charset="77"/>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b="0" i="0" kern="1200">
                <a:solidFill>
                  <a:schemeClr val="tx2"/>
                </a:solidFill>
                <a:latin typeface="Univers LT Pro 45 Light" panose="020B0403020202020204" pitchFamily="34" charset="77"/>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b="0" i="0" kern="1200">
                <a:solidFill>
                  <a:schemeClr val="tx2"/>
                </a:solidFill>
                <a:latin typeface="Univers LT Pro 45 Light" panose="020B0403020202020204" pitchFamily="34" charset="77"/>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ctr" defTabSz="457200" rtl="0" eaLnBrk="1" fontAlgn="auto" latinLnBrk="0" hangingPunct="1">
              <a:lnSpc>
                <a:spcPct val="110000"/>
              </a:lnSpc>
              <a:spcBef>
                <a:spcPts val="800"/>
              </a:spcBef>
              <a:spcAft>
                <a:spcPts val="600"/>
              </a:spcAft>
              <a:buClr>
                <a:srgbClr val="00AEEF"/>
              </a:buClr>
              <a:buSzPct val="92000"/>
              <a:buFont typeface="Wingdings 2" panose="05020102010507070707" pitchFamily="18" charset="2"/>
              <a:buNone/>
              <a:tabLst/>
              <a:defRPr/>
            </a:pPr>
            <a:r>
              <a:rPr lang="fr" sz="3200" dirty="0">
                <a:solidFill>
                  <a:srgbClr val="000000"/>
                </a:solidFill>
                <a:latin typeface="Josefin Sans Regular" panose="020B0604020202020204" charset="0"/>
              </a:rPr>
              <a:t>John </a:t>
            </a:r>
            <a:endParaRPr kumimoji="0" lang="fr" sz="3200" b="0" i="0" u="none" strike="noStrike" kern="1200" cap="none" spc="0" normalizeH="0" baseline="0" noProof="0" dirty="0">
              <a:ln>
                <a:noFill/>
              </a:ln>
              <a:solidFill>
                <a:srgbClr val="000000"/>
              </a:solidFill>
              <a:effectLst/>
              <a:uLnTx/>
              <a:uFillTx/>
              <a:latin typeface="Josefin Sans Regular" panose="020B0604020202020204" charset="0"/>
            </a:endParaRPr>
          </a:p>
        </p:txBody>
      </p:sp>
    </p:spTree>
    <p:extLst>
      <p:ext uri="{BB962C8B-B14F-4D97-AF65-F5344CB8AC3E}">
        <p14:creationId xmlns:p14="http://schemas.microsoft.com/office/powerpoint/2010/main" val="3006934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723900"/>
            <a:ext cx="13792200" cy="1163780"/>
          </a:xfrm>
          <a:prstGeom prst="rect">
            <a:avLst/>
          </a:prstGeom>
        </p:spPr>
        <p:txBody>
          <a:bodyPr wrap="square" lIns="0" tIns="0" rIns="0" bIns="0" rtlCol="0" anchor="t">
            <a:spAutoFit/>
          </a:bodyPr>
          <a:lstStyle/>
          <a:p>
            <a:pPr algn="ctr">
              <a:lnSpc>
                <a:spcPts val="9872"/>
              </a:lnSpc>
            </a:pPr>
            <a:r>
              <a:rPr lang="en-US" sz="7051" dirty="0">
                <a:solidFill>
                  <a:srgbClr val="D72B60"/>
                </a:solidFill>
                <a:latin typeface="Oswald"/>
              </a:rPr>
              <a:t>Taking Action</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pic>
        <p:nvPicPr>
          <p:cNvPr id="33" name="Picture 32">
            <a:extLst>
              <a:ext uri="{FF2B5EF4-FFF2-40B4-BE49-F238E27FC236}">
                <a16:creationId xmlns:a16="http://schemas.microsoft.com/office/drawing/2014/main" id="{85C8439B-E1C9-EEA3-6D82-AE39D5601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333" y="2095500"/>
            <a:ext cx="10894267" cy="7262845"/>
          </a:xfrm>
          <a:prstGeom prst="rect">
            <a:avLst/>
          </a:prstGeom>
        </p:spPr>
      </p:pic>
      <p:sp>
        <p:nvSpPr>
          <p:cNvPr id="29" name="Rectangle 28">
            <a:extLst>
              <a:ext uri="{FF2B5EF4-FFF2-40B4-BE49-F238E27FC236}">
                <a16:creationId xmlns:a16="http://schemas.microsoft.com/office/drawing/2014/main" id="{CBC22AF0-7E0B-075D-7DB5-E6B94889B113}"/>
              </a:ext>
            </a:extLst>
          </p:cNvPr>
          <p:cNvSpPr/>
          <p:nvPr/>
        </p:nvSpPr>
        <p:spPr>
          <a:xfrm>
            <a:off x="10896600" y="8953500"/>
            <a:ext cx="2853666" cy="323165"/>
          </a:xfrm>
          <a:prstGeom prst="rect">
            <a:avLst/>
          </a:prstGeom>
        </p:spPr>
        <p:txBody>
          <a:bodyPr wrap="square">
            <a:spAutoFit/>
          </a:bodyPr>
          <a:lstStyle/>
          <a:p>
            <a:pPr defTabSz="1371600">
              <a:defRPr/>
            </a:pPr>
            <a:r>
              <a:rPr lang="en-US" sz="1500" dirty="0">
                <a:solidFill>
                  <a:srgbClr val="E6E6E6"/>
                </a:solidFill>
                <a:latin typeface="Arial"/>
                <a:cs typeface="Arial"/>
              </a:rPr>
              <a:t>© UNICEF/UN0632861/</a:t>
            </a:r>
            <a:r>
              <a:rPr lang="en-US" sz="1500" dirty="0" err="1">
                <a:solidFill>
                  <a:srgbClr val="E6E6E6"/>
                </a:solidFill>
                <a:latin typeface="Arial"/>
                <a:cs typeface="Arial"/>
              </a:rPr>
              <a:t>Mulala</a:t>
            </a:r>
            <a:endParaRPr lang="en-US" sz="1500" dirty="0">
              <a:solidFill>
                <a:srgbClr val="E6E6E6"/>
              </a:solidFill>
              <a:latin typeface="Arial"/>
              <a:cs typeface="Arial"/>
            </a:endParaRPr>
          </a:p>
        </p:txBody>
      </p:sp>
    </p:spTree>
    <p:extLst>
      <p:ext uri="{BB962C8B-B14F-4D97-AF65-F5344CB8AC3E}">
        <p14:creationId xmlns:p14="http://schemas.microsoft.com/office/powerpoint/2010/main" val="178945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952500"/>
            <a:ext cx="8153400"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Definitions </a:t>
            </a:r>
          </a:p>
        </p:txBody>
      </p:sp>
      <p:sp>
        <p:nvSpPr>
          <p:cNvPr id="14" name="TextBox 14"/>
          <p:cNvSpPr txBox="1"/>
          <p:nvPr/>
        </p:nvSpPr>
        <p:spPr>
          <a:xfrm>
            <a:off x="1219200" y="2552700"/>
            <a:ext cx="15544800" cy="6846105"/>
          </a:xfrm>
          <a:prstGeom prst="rect">
            <a:avLst/>
          </a:prstGeom>
        </p:spPr>
        <p:txBody>
          <a:bodyPr wrap="square" lIns="0" tIns="0" rIns="0" bIns="0" rtlCol="0" anchor="t">
            <a:spAutoFit/>
          </a:bodyPr>
          <a:lstStyle/>
          <a:p>
            <a:pPr defTabSz="548627">
              <a:lnSpc>
                <a:spcPct val="125000"/>
              </a:lnSpc>
              <a:defRPr sz="1800"/>
            </a:pPr>
            <a:r>
              <a:rPr lang="en-US" sz="3600" b="1" spc="-86" dirty="0">
                <a:solidFill>
                  <a:srgbClr val="00B0F0"/>
                </a:solidFill>
                <a:latin typeface="Josefin Sans Regular" panose="020B0604020202020204" charset="0"/>
                <a:ea typeface="Arial" charset="0"/>
                <a:cs typeface="Arial" charset="0"/>
                <a:sym typeface="Montserrat-Regular"/>
              </a:rPr>
              <a:t>Sexual Exploitation:</a:t>
            </a:r>
            <a:r>
              <a:rPr lang="en-US" sz="3600" spc="-86" dirty="0">
                <a:latin typeface="Josefin Sans Regular" panose="020B0604020202020204" charset="0"/>
                <a:ea typeface="Arial" charset="0"/>
                <a:cs typeface="Arial" charset="0"/>
                <a:sym typeface="Montserrat-Regular"/>
              </a:rPr>
              <a:t> actual or attempted abuse of a position of vulnerability, differential power, or trust, for sexual purposes, including, but not limited to, profiting monetarily, socially or politically from the sexual exploitation of another.</a:t>
            </a:r>
          </a:p>
          <a:p>
            <a:pPr defTabSz="548627">
              <a:lnSpc>
                <a:spcPct val="125000"/>
              </a:lnSpc>
              <a:defRPr sz="1800"/>
            </a:pPr>
            <a:endParaRPr lang="en-US" sz="3600" spc="-86" dirty="0">
              <a:latin typeface="Josefin Sans Regular" panose="020B0604020202020204" charset="0"/>
              <a:ea typeface="Arial" charset="0"/>
              <a:cs typeface="Arial" charset="0"/>
              <a:sym typeface="Montserrat-Regular"/>
            </a:endParaRPr>
          </a:p>
          <a:p>
            <a:pPr defTabSz="548627">
              <a:lnSpc>
                <a:spcPct val="125000"/>
              </a:lnSpc>
              <a:defRPr sz="1800"/>
            </a:pPr>
            <a:r>
              <a:rPr lang="en-US" sz="3600" b="1" spc="-86" dirty="0">
                <a:solidFill>
                  <a:srgbClr val="00B0F0"/>
                </a:solidFill>
                <a:latin typeface="Josefin Sans Regular" panose="020B0604020202020204" charset="0"/>
                <a:ea typeface="Arial" charset="0"/>
                <a:cs typeface="Arial" charset="0"/>
                <a:sym typeface="Montserrat-Regular"/>
              </a:rPr>
              <a:t>Sexual Abuse: </a:t>
            </a:r>
            <a:r>
              <a:rPr lang="en-US" sz="3600" spc="-86" dirty="0">
                <a:latin typeface="Josefin Sans Regular" panose="020B0604020202020204" charset="0"/>
                <a:ea typeface="Arial" charset="0"/>
                <a:cs typeface="Arial" charset="0"/>
                <a:sym typeface="Montserrat-Regular"/>
              </a:rPr>
              <a:t>actual or threatened physical intrusion of a sexual nature, whether by force or under unequal or coercive conditions.</a:t>
            </a:r>
          </a:p>
          <a:p>
            <a:pPr defTabSz="548627">
              <a:lnSpc>
                <a:spcPct val="125000"/>
              </a:lnSpc>
              <a:defRPr sz="1800"/>
            </a:pPr>
            <a:endParaRPr lang="en-US" sz="3600" spc="-86" dirty="0">
              <a:latin typeface="Josefin Sans Regular" panose="020B0604020202020204" charset="0"/>
              <a:ea typeface="Arial" charset="0"/>
              <a:cs typeface="Arial" charset="0"/>
              <a:sym typeface="Montserrat-Regular"/>
            </a:endParaRPr>
          </a:p>
          <a:p>
            <a:pPr defTabSz="548627">
              <a:lnSpc>
                <a:spcPct val="125000"/>
              </a:lnSpc>
              <a:defRPr sz="1800"/>
            </a:pPr>
            <a:r>
              <a:rPr lang="en-US" sz="3600" spc="-86" dirty="0">
                <a:latin typeface="Josefin Sans Regular" panose="020B0604020202020204" charset="0"/>
                <a:ea typeface="Arial" charset="0"/>
                <a:cs typeface="Arial" charset="0"/>
                <a:sym typeface="Montserrat-Regular"/>
              </a:rPr>
              <a:t>(</a:t>
            </a:r>
            <a:r>
              <a:rPr lang="en-US" sz="3600" b="1" spc="-86" dirty="0">
                <a:solidFill>
                  <a:srgbClr val="00AEEF"/>
                </a:solidFill>
                <a:latin typeface="Josefin Sans Regular" panose="020B0604020202020204" charset="0"/>
                <a:ea typeface="Arial" charset="0"/>
                <a:cs typeface="Arial" charset="0"/>
                <a:sym typeface="Montserrat-Regular"/>
              </a:rPr>
              <a:t>SEA</a:t>
            </a:r>
            <a:r>
              <a:rPr lang="en-US" sz="3600" spc="-86" dirty="0">
                <a:latin typeface="Josefin Sans Regular" panose="020B0604020202020204" charset="0"/>
                <a:ea typeface="Arial" charset="0"/>
                <a:cs typeface="Arial" charset="0"/>
                <a:sym typeface="Montserrat-Regular"/>
              </a:rPr>
              <a:t> = Sexual Exploitation and Abuse)</a:t>
            </a:r>
          </a:p>
          <a:p>
            <a:pPr algn="ctr">
              <a:lnSpc>
                <a:spcPts val="5094"/>
              </a:lnSpc>
            </a:pPr>
            <a:endParaRPr lang="en-US" sz="3200" dirty="0">
              <a:solidFill>
                <a:srgbClr val="000000"/>
              </a:solidFill>
              <a:latin typeface="Josefin Sans Regular" panose="020B0604020202020204" charset="0"/>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2114668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8763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Suggestion actions</a:t>
            </a:r>
          </a:p>
        </p:txBody>
      </p:sp>
      <p:sp>
        <p:nvSpPr>
          <p:cNvPr id="14" name="TextBox 14"/>
          <p:cNvSpPr txBox="1"/>
          <p:nvPr/>
        </p:nvSpPr>
        <p:spPr>
          <a:xfrm>
            <a:off x="1219200" y="2696758"/>
            <a:ext cx="11811000" cy="6340197"/>
          </a:xfrm>
          <a:prstGeom prst="rect">
            <a:avLst/>
          </a:prstGeom>
        </p:spPr>
        <p:txBody>
          <a:bodyPr wrap="square" lIns="0" tIns="0" rIns="0" bIns="0" rtlCol="0" anchor="t">
            <a:spAutoFit/>
          </a:bodyPr>
          <a:lstStyle/>
          <a:p>
            <a:pPr marL="457200" indent="-457200">
              <a:spcAft>
                <a:spcPts val="1200"/>
              </a:spcAft>
              <a:buFont typeface="Arial" panose="020B0604020202020204" pitchFamily="34" charset="0"/>
              <a:buChar char="•"/>
            </a:pPr>
            <a:r>
              <a:rPr lang="en-US" sz="3200" dirty="0">
                <a:latin typeface="Josefin Sans Regular" panose="020B0604020202020204" charset="0"/>
              </a:rPr>
              <a:t>Build capacity inside of your organisation on aspects of PSEA &amp; Safeguarding e.g. Prevention, Safeguarding, Safe Programming, Implementing Partner support</a:t>
            </a:r>
          </a:p>
          <a:p>
            <a:pPr marL="457200" indent="-457200">
              <a:spcAft>
                <a:spcPts val="1200"/>
              </a:spcAft>
              <a:buFont typeface="Arial" panose="020B0604020202020204" pitchFamily="34" charset="0"/>
              <a:buChar char="•"/>
            </a:pPr>
            <a:r>
              <a:rPr lang="en-US" sz="3200" dirty="0">
                <a:latin typeface="Josefin Sans Regular" panose="020B0604020202020204" charset="0"/>
              </a:rPr>
              <a:t>Identify or expand PSEA &amp; Safeguarding Focal Points and Resource persons </a:t>
            </a:r>
          </a:p>
          <a:p>
            <a:pPr marL="457200" indent="-457200">
              <a:spcAft>
                <a:spcPts val="1200"/>
              </a:spcAft>
              <a:buFont typeface="Arial" panose="020B0604020202020204" pitchFamily="34" charset="0"/>
              <a:buChar char="•"/>
            </a:pPr>
            <a:r>
              <a:rPr lang="en-US" sz="3200" dirty="0">
                <a:latin typeface="Josefin Sans Regular" panose="020B0604020202020204" charset="0"/>
              </a:rPr>
              <a:t>Roll out general training and awareness raising on PSEA &amp; Safeguarding</a:t>
            </a:r>
          </a:p>
          <a:p>
            <a:pPr marL="457200" indent="-457200">
              <a:spcAft>
                <a:spcPts val="1200"/>
              </a:spcAft>
              <a:buFont typeface="Arial" panose="020B0604020202020204" pitchFamily="34" charset="0"/>
              <a:buChar char="•"/>
            </a:pPr>
            <a:r>
              <a:rPr lang="en-US" sz="3200" dirty="0">
                <a:latin typeface="Josefin Sans Regular" panose="020B0604020202020204" charset="0"/>
              </a:rPr>
              <a:t>Add PSEA &amp; Safeguarding to regular meeting agendas</a:t>
            </a:r>
          </a:p>
          <a:p>
            <a:pPr marL="457200" indent="-457200">
              <a:spcAft>
                <a:spcPts val="1200"/>
              </a:spcAft>
              <a:buFont typeface="Arial" panose="020B0604020202020204" pitchFamily="34" charset="0"/>
              <a:buChar char="•"/>
            </a:pPr>
            <a:r>
              <a:rPr lang="en-US" sz="3200" dirty="0">
                <a:latin typeface="Josefin Sans Regular" panose="020B0604020202020204" charset="0"/>
              </a:rPr>
              <a:t>Engage with local or regional networks for shared learning</a:t>
            </a:r>
          </a:p>
          <a:p>
            <a:pPr marL="457200" indent="-457200">
              <a:spcAft>
                <a:spcPts val="1200"/>
              </a:spcAft>
              <a:buFont typeface="Arial" panose="020B0604020202020204" pitchFamily="34" charset="0"/>
              <a:buChar char="•"/>
            </a:pPr>
            <a:r>
              <a:rPr lang="en-US" sz="3200" dirty="0">
                <a:latin typeface="Josefin Sans Regular" panose="020B0604020202020204" charset="0"/>
              </a:rPr>
              <a:t>Review existing PSEA &amp; Safeguarding resources</a:t>
            </a:r>
          </a:p>
          <a:p>
            <a:pPr marL="457200" indent="-457200">
              <a:spcAft>
                <a:spcPts val="1200"/>
              </a:spcAft>
              <a:buFont typeface="Arial" panose="020B0604020202020204" pitchFamily="34" charset="0"/>
              <a:buChar char="•"/>
            </a:pPr>
            <a:r>
              <a:rPr lang="en-US" sz="3200" dirty="0">
                <a:latin typeface="Josefin Sans Regular" panose="020B0604020202020204" charset="0"/>
              </a:rPr>
              <a:t>Consider innovations like digital and integrated approaches</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4148039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8763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UNICEF’s Digital Innovations</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pic>
        <p:nvPicPr>
          <p:cNvPr id="9" name="U-Report logo">
            <a:extLst>
              <a:ext uri="{FF2B5EF4-FFF2-40B4-BE49-F238E27FC236}">
                <a16:creationId xmlns:a16="http://schemas.microsoft.com/office/drawing/2014/main" id="{90489F2F-DAAB-7FA2-D161-37B434F896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0452" y="2193428"/>
            <a:ext cx="2332899" cy="2203295"/>
          </a:xfrm>
          <a:prstGeom prst="rect">
            <a:avLst/>
          </a:prstGeom>
        </p:spPr>
      </p:pic>
      <p:pic>
        <p:nvPicPr>
          <p:cNvPr id="10" name="DOC logo">
            <a:extLst>
              <a:ext uri="{FF2B5EF4-FFF2-40B4-BE49-F238E27FC236}">
                <a16:creationId xmlns:a16="http://schemas.microsoft.com/office/drawing/2014/main" id="{FA7E673A-EC79-7807-BC1E-737505C3AC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402130" y="6321751"/>
            <a:ext cx="2332899" cy="2203295"/>
          </a:xfrm>
          <a:prstGeom prst="rect">
            <a:avLst/>
          </a:prstGeom>
        </p:spPr>
      </p:pic>
      <p:pic>
        <p:nvPicPr>
          <p:cNvPr id="12" name="Magic Box logo" descr="Graphical user interface, text&#10;&#10;Description automatically generated">
            <a:extLst>
              <a:ext uri="{FF2B5EF4-FFF2-40B4-BE49-F238E27FC236}">
                <a16:creationId xmlns:a16="http://schemas.microsoft.com/office/drawing/2014/main" id="{93FD9944-3048-8E47-AD38-B0514DC7B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8633" y="3526513"/>
            <a:ext cx="2339302" cy="2203295"/>
          </a:xfrm>
          <a:prstGeom prst="rect">
            <a:avLst/>
          </a:prstGeom>
        </p:spPr>
      </p:pic>
      <p:pic>
        <p:nvPicPr>
          <p:cNvPr id="13" name="Rapid pro logo">
            <a:extLst>
              <a:ext uri="{FF2B5EF4-FFF2-40B4-BE49-F238E27FC236}">
                <a16:creationId xmlns:a16="http://schemas.microsoft.com/office/drawing/2014/main" id="{4976A439-7936-1F50-02BE-3C0455589D0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775821" y="7275572"/>
            <a:ext cx="2934527" cy="2771500"/>
          </a:xfrm>
          <a:prstGeom prst="rect">
            <a:avLst/>
          </a:prstGeom>
        </p:spPr>
      </p:pic>
      <p:pic>
        <p:nvPicPr>
          <p:cNvPr id="15" name="Internet logo">
            <a:extLst>
              <a:ext uri="{FF2B5EF4-FFF2-40B4-BE49-F238E27FC236}">
                <a16:creationId xmlns:a16="http://schemas.microsoft.com/office/drawing/2014/main" id="{640CD6BF-B4F0-45D4-D4B4-2120122BED9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040643" y="6141575"/>
            <a:ext cx="2929688" cy="2766928"/>
          </a:xfrm>
          <a:prstGeom prst="rect">
            <a:avLst/>
          </a:prstGeom>
        </p:spPr>
      </p:pic>
      <p:pic>
        <p:nvPicPr>
          <p:cNvPr id="16" name="Digi Health logo">
            <a:extLst>
              <a:ext uri="{FF2B5EF4-FFF2-40B4-BE49-F238E27FC236}">
                <a16:creationId xmlns:a16="http://schemas.microsoft.com/office/drawing/2014/main" id="{F88059C1-CD27-5EA5-D7E8-DABC026AE1D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477037" y="3568355"/>
            <a:ext cx="2332899" cy="2203295"/>
          </a:xfrm>
          <a:prstGeom prst="rect">
            <a:avLst/>
          </a:prstGeom>
        </p:spPr>
      </p:pic>
      <p:sp>
        <p:nvSpPr>
          <p:cNvPr id="17" name="Hexagon 16">
            <a:extLst>
              <a:ext uri="{FF2B5EF4-FFF2-40B4-BE49-F238E27FC236}">
                <a16:creationId xmlns:a16="http://schemas.microsoft.com/office/drawing/2014/main" id="{D22D8B89-8546-7119-7BF5-EDB9A7E52BC7}"/>
              </a:ext>
            </a:extLst>
          </p:cNvPr>
          <p:cNvSpPr/>
          <p:nvPr/>
        </p:nvSpPr>
        <p:spPr>
          <a:xfrm>
            <a:off x="6747696" y="2031998"/>
            <a:ext cx="2908247" cy="2532524"/>
          </a:xfrm>
          <a:prstGeom prst="hexagon">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18" name="Hexagon 17">
            <a:extLst>
              <a:ext uri="{FF2B5EF4-FFF2-40B4-BE49-F238E27FC236}">
                <a16:creationId xmlns:a16="http://schemas.microsoft.com/office/drawing/2014/main" id="{671AABED-DB60-C2C6-5EB9-3756B0155C76}"/>
              </a:ext>
            </a:extLst>
          </p:cNvPr>
          <p:cNvSpPr/>
          <p:nvPr/>
        </p:nvSpPr>
        <p:spPr>
          <a:xfrm>
            <a:off x="9233900" y="3353824"/>
            <a:ext cx="2908247" cy="2532524"/>
          </a:xfrm>
          <a:prstGeom prst="hexagon">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19" name="Hexagon 18">
            <a:extLst>
              <a:ext uri="{FF2B5EF4-FFF2-40B4-BE49-F238E27FC236}">
                <a16:creationId xmlns:a16="http://schemas.microsoft.com/office/drawing/2014/main" id="{C1789C4E-1E4F-8CD2-7434-D790A3B8AFDC}"/>
              </a:ext>
            </a:extLst>
          </p:cNvPr>
          <p:cNvSpPr/>
          <p:nvPr/>
        </p:nvSpPr>
        <p:spPr>
          <a:xfrm>
            <a:off x="9226425" y="6128798"/>
            <a:ext cx="2908247" cy="2532524"/>
          </a:xfrm>
          <a:prstGeom prst="hexagon">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20" name="Hexagon 19">
            <a:extLst>
              <a:ext uri="{FF2B5EF4-FFF2-40B4-BE49-F238E27FC236}">
                <a16:creationId xmlns:a16="http://schemas.microsoft.com/office/drawing/2014/main" id="{E9C8A75A-B8E3-3B66-EA61-03C281565AB4}"/>
              </a:ext>
            </a:extLst>
          </p:cNvPr>
          <p:cNvSpPr/>
          <p:nvPr/>
        </p:nvSpPr>
        <p:spPr>
          <a:xfrm>
            <a:off x="6871083" y="7417275"/>
            <a:ext cx="2908247" cy="2532524"/>
          </a:xfrm>
          <a:prstGeom prst="hexagon">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21" name="Hexagon 20">
            <a:extLst>
              <a:ext uri="{FF2B5EF4-FFF2-40B4-BE49-F238E27FC236}">
                <a16:creationId xmlns:a16="http://schemas.microsoft.com/office/drawing/2014/main" id="{F43ECCE4-6852-FAEE-3518-5189CC26B347}"/>
              </a:ext>
            </a:extLst>
          </p:cNvPr>
          <p:cNvSpPr/>
          <p:nvPr/>
        </p:nvSpPr>
        <p:spPr>
          <a:xfrm>
            <a:off x="4418384" y="6131018"/>
            <a:ext cx="2908247" cy="2532524"/>
          </a:xfrm>
          <a:prstGeom prst="hexagon">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22" name="Hexagon 21">
            <a:extLst>
              <a:ext uri="{FF2B5EF4-FFF2-40B4-BE49-F238E27FC236}">
                <a16:creationId xmlns:a16="http://schemas.microsoft.com/office/drawing/2014/main" id="{D599E06E-65CE-1664-EE9A-8469CCFCBE42}"/>
              </a:ext>
            </a:extLst>
          </p:cNvPr>
          <p:cNvSpPr/>
          <p:nvPr/>
        </p:nvSpPr>
        <p:spPr>
          <a:xfrm>
            <a:off x="4267200" y="3416098"/>
            <a:ext cx="2908247" cy="2532524"/>
          </a:xfrm>
          <a:prstGeom prst="hexagon">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23" name="Hexagon 22">
            <a:extLst>
              <a:ext uri="{FF2B5EF4-FFF2-40B4-BE49-F238E27FC236}">
                <a16:creationId xmlns:a16="http://schemas.microsoft.com/office/drawing/2014/main" id="{08D994CB-F7F5-652A-90DE-2F48AA219AF1}"/>
              </a:ext>
            </a:extLst>
          </p:cNvPr>
          <p:cNvSpPr/>
          <p:nvPr/>
        </p:nvSpPr>
        <p:spPr>
          <a:xfrm>
            <a:off x="6802101" y="4691798"/>
            <a:ext cx="2908247" cy="253252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11" dirty="0">
                <a:solidFill>
                  <a:schemeClr val="bg1"/>
                </a:solidFill>
                <a:latin typeface="Arial" panose="020B0604020202020204" pitchFamily="34" charset="0"/>
                <a:cs typeface="Arial" panose="020B0604020202020204" pitchFamily="34" charset="0"/>
              </a:rPr>
              <a:t>UNICEF DIGITAL PLATFORM</a:t>
            </a:r>
          </a:p>
        </p:txBody>
      </p:sp>
    </p:spTree>
    <p:extLst>
      <p:ext uri="{BB962C8B-B14F-4D97-AF65-F5344CB8AC3E}">
        <p14:creationId xmlns:p14="http://schemas.microsoft.com/office/powerpoint/2010/main" val="1327892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506669"/>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8763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Resources</a:t>
            </a:r>
          </a:p>
        </p:txBody>
      </p:sp>
      <p:sp>
        <p:nvSpPr>
          <p:cNvPr id="14" name="TextBox 14"/>
          <p:cNvSpPr txBox="1"/>
          <p:nvPr/>
        </p:nvSpPr>
        <p:spPr>
          <a:xfrm>
            <a:off x="1219200" y="2696758"/>
            <a:ext cx="16535400" cy="5663089"/>
          </a:xfrm>
          <a:prstGeom prst="rect">
            <a:avLst/>
          </a:prstGeom>
        </p:spPr>
        <p:txBody>
          <a:bodyPr wrap="square" lIns="0" tIns="0" rIns="0" bIns="0" rtlCol="0" anchor="t">
            <a:spAutoFit/>
          </a:bodyPr>
          <a:lstStyle/>
          <a:p>
            <a:pPr>
              <a:spcAft>
                <a:spcPts val="1200"/>
              </a:spcAft>
            </a:pPr>
            <a:r>
              <a:rPr lang="en-US" sz="3200" dirty="0">
                <a:latin typeface="Josefin Sans Regular" panose="020B0604020202020204" charset="0"/>
                <a:hlinkClick r:id="rId3"/>
              </a:rPr>
              <a:t>https://psea.interagencystandingcommittee.org/</a:t>
            </a:r>
            <a:endParaRPr lang="en-US" sz="3200" dirty="0">
              <a:latin typeface="Josefin Sans Regular" panose="020B0604020202020204" charset="0"/>
            </a:endParaRPr>
          </a:p>
          <a:p>
            <a:pPr>
              <a:spcAft>
                <a:spcPts val="1200"/>
              </a:spcAft>
            </a:pPr>
            <a:endParaRPr lang="en-US" sz="3200" dirty="0">
              <a:latin typeface="Josefin Sans Regular" panose="020B0604020202020204" charset="0"/>
            </a:endParaRPr>
          </a:p>
          <a:p>
            <a:pPr>
              <a:spcAft>
                <a:spcPts val="1200"/>
              </a:spcAft>
            </a:pPr>
            <a:r>
              <a:rPr lang="en-US" sz="3200" dirty="0">
                <a:latin typeface="Josefin Sans Regular" panose="020B0604020202020204" charset="0"/>
                <a:hlinkClick r:id="rId4"/>
              </a:rPr>
              <a:t>https://conduct.unmissions.org/</a:t>
            </a:r>
            <a:endParaRPr lang="en-US" sz="3200" dirty="0">
              <a:latin typeface="Josefin Sans Regular" panose="020B0604020202020204" charset="0"/>
            </a:endParaRPr>
          </a:p>
          <a:p>
            <a:pPr>
              <a:spcAft>
                <a:spcPts val="1200"/>
              </a:spcAft>
            </a:pPr>
            <a:endParaRPr lang="en-US" sz="3200" dirty="0">
              <a:latin typeface="Josefin Sans Regular" panose="020B0604020202020204" charset="0"/>
            </a:endParaRPr>
          </a:p>
          <a:p>
            <a:pPr>
              <a:spcAft>
                <a:spcPts val="1200"/>
              </a:spcAft>
            </a:pPr>
            <a:r>
              <a:rPr lang="en-US" sz="3200" dirty="0">
                <a:latin typeface="Josefin Sans Regular" panose="020B0604020202020204" charset="0"/>
                <a:hlinkClick r:id="rId5"/>
              </a:rPr>
              <a:t>https://www.unicef.org/protection/protecting-children-from-sexual-exploitation-and-abuse</a:t>
            </a:r>
            <a:endParaRPr lang="en-US" sz="3200" dirty="0">
              <a:latin typeface="Josefin Sans Regular" panose="020B0604020202020204" charset="0"/>
            </a:endParaRPr>
          </a:p>
          <a:p>
            <a:pPr>
              <a:spcAft>
                <a:spcPts val="1200"/>
              </a:spcAft>
            </a:pPr>
            <a:endParaRPr lang="en-US" sz="3200" dirty="0">
              <a:latin typeface="Josefin Sans Regular" panose="020B0604020202020204" charset="0"/>
            </a:endParaRPr>
          </a:p>
          <a:p>
            <a:pPr>
              <a:spcAft>
                <a:spcPts val="1200"/>
              </a:spcAft>
            </a:pPr>
            <a:r>
              <a:rPr lang="en-US" sz="3200" dirty="0">
                <a:latin typeface="Josefin Sans Regular" panose="020B0604020202020204" charset="0"/>
                <a:hlinkClick r:id="rId6"/>
              </a:rPr>
              <a:t>https://www.unicef.org/auditandinvestigation/report-wrongdoing</a:t>
            </a:r>
            <a:r>
              <a:rPr lang="en-US" sz="3200" dirty="0">
                <a:latin typeface="Josefin Sans Regular" panose="020B0604020202020204" charset="0"/>
              </a:rPr>
              <a:t> </a:t>
            </a:r>
          </a:p>
          <a:p>
            <a:pPr>
              <a:spcAft>
                <a:spcPts val="1200"/>
              </a:spcAft>
            </a:pPr>
            <a:r>
              <a:rPr lang="en-US" sz="3200" dirty="0">
                <a:latin typeface="Josefin Sans Regular" panose="020B0604020202020204" charset="0"/>
              </a:rPr>
              <a:t> </a:t>
            </a:r>
          </a:p>
          <a:p>
            <a:pPr>
              <a:spcAft>
                <a:spcPts val="1200"/>
              </a:spcAft>
            </a:pPr>
            <a:endParaRPr lang="en-US" sz="3200" dirty="0">
              <a:latin typeface="Josefin Sans Regular" panose="020B0604020202020204" charset="0"/>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1139285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876300"/>
            <a:ext cx="10006084"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Summary</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9" name="TextBox 14">
            <a:extLst>
              <a:ext uri="{FF2B5EF4-FFF2-40B4-BE49-F238E27FC236}">
                <a16:creationId xmlns:a16="http://schemas.microsoft.com/office/drawing/2014/main" id="{A395150A-FFBF-7042-38CA-CFFBA89D2484}"/>
              </a:ext>
            </a:extLst>
          </p:cNvPr>
          <p:cNvSpPr txBox="1"/>
          <p:nvPr/>
        </p:nvSpPr>
        <p:spPr>
          <a:xfrm>
            <a:off x="1219200" y="2290882"/>
            <a:ext cx="13716000" cy="9167766"/>
          </a:xfrm>
          <a:prstGeom prst="rect">
            <a:avLst/>
          </a:prstGeom>
        </p:spPr>
        <p:txBody>
          <a:bodyPr wrap="square" lIns="0" tIns="0" rIns="0" bIns="0" rtlCol="0" anchor="t">
            <a:spAutoFit/>
          </a:bodyPr>
          <a:lstStyle/>
          <a:p>
            <a:pPr marL="685800" indent="-685800">
              <a:lnSpc>
                <a:spcPts val="5094"/>
              </a:lnSpc>
              <a:buFont typeface="Arial" panose="020B0604020202020204" pitchFamily="34" charset="0"/>
              <a:buChar char="•"/>
            </a:pPr>
            <a:r>
              <a:rPr lang="en-US" sz="4548" dirty="0">
                <a:solidFill>
                  <a:srgbClr val="000000"/>
                </a:solidFill>
                <a:latin typeface="Josefin Sans Regular"/>
              </a:rPr>
              <a:t>Definitions</a:t>
            </a:r>
          </a:p>
          <a:p>
            <a:pPr marL="685800" indent="-685800">
              <a:lnSpc>
                <a:spcPts val="5094"/>
              </a:lnSpc>
              <a:buFont typeface="Arial" panose="020B0604020202020204" pitchFamily="34" charset="0"/>
              <a:buChar char="•"/>
            </a:pPr>
            <a:r>
              <a:rPr lang="en-US" sz="4548" dirty="0">
                <a:solidFill>
                  <a:srgbClr val="000000"/>
                </a:solidFill>
                <a:latin typeface="Josefin Sans Regular"/>
              </a:rPr>
              <a:t>Frameworks</a:t>
            </a:r>
          </a:p>
          <a:p>
            <a:pPr marL="1143000" lvl="1" indent="-685800">
              <a:lnSpc>
                <a:spcPts val="5094"/>
              </a:lnSpc>
              <a:buFont typeface="Courier New" panose="02070309020205020404" pitchFamily="49" charset="0"/>
              <a:buChar char="o"/>
            </a:pPr>
            <a:r>
              <a:rPr lang="en-US" sz="4548" dirty="0">
                <a:solidFill>
                  <a:srgbClr val="000000"/>
                </a:solidFill>
                <a:latin typeface="Josefin Sans Regular"/>
              </a:rPr>
              <a:t>UNICEF’s Safeguarding Framework</a:t>
            </a:r>
          </a:p>
          <a:p>
            <a:pPr marL="1143000" lvl="1" indent="-685800">
              <a:lnSpc>
                <a:spcPts val="5094"/>
              </a:lnSpc>
              <a:buFont typeface="Courier New" panose="02070309020205020404" pitchFamily="49" charset="0"/>
              <a:buChar char="o"/>
            </a:pPr>
            <a:r>
              <a:rPr lang="en-US" sz="4548" dirty="0">
                <a:solidFill>
                  <a:srgbClr val="000000"/>
                </a:solidFill>
                <a:latin typeface="Josefin Sans Regular"/>
              </a:rPr>
              <a:t>UN PSEA Framework</a:t>
            </a:r>
          </a:p>
          <a:p>
            <a:pPr marL="1143000" lvl="1" indent="-685800">
              <a:lnSpc>
                <a:spcPts val="5094"/>
              </a:lnSpc>
              <a:buFont typeface="Courier New" panose="02070309020205020404" pitchFamily="49" charset="0"/>
              <a:buChar char="o"/>
            </a:pPr>
            <a:r>
              <a:rPr lang="en-US" sz="4548" dirty="0">
                <a:solidFill>
                  <a:srgbClr val="000000"/>
                </a:solidFill>
                <a:latin typeface="Josefin Sans Regular"/>
              </a:rPr>
              <a:t>UNICEF’s PSEA Framework</a:t>
            </a:r>
          </a:p>
          <a:p>
            <a:pPr marL="685800" indent="-685800">
              <a:lnSpc>
                <a:spcPts val="5094"/>
              </a:lnSpc>
              <a:buFont typeface="Arial" panose="020B0604020202020204" pitchFamily="34" charset="0"/>
              <a:buChar char="•"/>
            </a:pPr>
            <a:r>
              <a:rPr lang="en-US" sz="4548" dirty="0">
                <a:solidFill>
                  <a:srgbClr val="000000"/>
                </a:solidFill>
                <a:latin typeface="Josefin Sans Regular"/>
              </a:rPr>
              <a:t>UNICEF’s PSEA Programming</a:t>
            </a:r>
          </a:p>
          <a:p>
            <a:pPr marL="1143000" lvl="1" indent="-685800">
              <a:lnSpc>
                <a:spcPts val="5094"/>
              </a:lnSpc>
              <a:buFont typeface="Courier New" panose="02070309020205020404" pitchFamily="49" charset="0"/>
              <a:buChar char="o"/>
            </a:pPr>
            <a:r>
              <a:rPr lang="en-US" sz="4548" dirty="0">
                <a:solidFill>
                  <a:srgbClr val="000000"/>
                </a:solidFill>
                <a:latin typeface="Josefin Sans Regular"/>
              </a:rPr>
              <a:t>Reporting</a:t>
            </a:r>
          </a:p>
          <a:p>
            <a:pPr marL="1143000" lvl="1" indent="-685800">
              <a:lnSpc>
                <a:spcPts val="5094"/>
              </a:lnSpc>
              <a:buFont typeface="Courier New" panose="02070309020205020404" pitchFamily="49" charset="0"/>
              <a:buChar char="o"/>
            </a:pPr>
            <a:r>
              <a:rPr lang="en-US" sz="4548" dirty="0">
                <a:solidFill>
                  <a:srgbClr val="000000"/>
                </a:solidFill>
                <a:latin typeface="Josefin Sans Regular"/>
              </a:rPr>
              <a:t>Survivor Support</a:t>
            </a:r>
          </a:p>
          <a:p>
            <a:pPr marL="1143000" lvl="1" indent="-685800">
              <a:lnSpc>
                <a:spcPts val="5094"/>
              </a:lnSpc>
              <a:buFont typeface="Courier New" panose="02070309020205020404" pitchFamily="49" charset="0"/>
              <a:buChar char="o"/>
            </a:pPr>
            <a:r>
              <a:rPr lang="en-US" sz="4548" dirty="0">
                <a:solidFill>
                  <a:srgbClr val="000000"/>
                </a:solidFill>
                <a:latin typeface="Josefin Sans Regular"/>
              </a:rPr>
              <a:t>Accountability</a:t>
            </a:r>
          </a:p>
          <a:p>
            <a:pPr marL="685800" indent="-685800">
              <a:lnSpc>
                <a:spcPts val="5094"/>
              </a:lnSpc>
              <a:buFont typeface="Arial" panose="020B0604020202020204" pitchFamily="34" charset="0"/>
              <a:buChar char="•"/>
            </a:pPr>
            <a:r>
              <a:rPr lang="en-US" sz="4548" dirty="0">
                <a:solidFill>
                  <a:srgbClr val="000000"/>
                </a:solidFill>
                <a:latin typeface="Josefin Sans Regular"/>
              </a:rPr>
              <a:t>Taking Action</a:t>
            </a:r>
          </a:p>
          <a:p>
            <a:pPr marL="685800" indent="-685800">
              <a:lnSpc>
                <a:spcPts val="5094"/>
              </a:lnSpc>
              <a:buFont typeface="Arial" panose="020B0604020202020204" pitchFamily="34" charset="0"/>
              <a:buChar char="•"/>
            </a:pPr>
            <a:endParaRPr lang="en-US" sz="4548" dirty="0">
              <a:solidFill>
                <a:srgbClr val="000000"/>
              </a:solidFill>
              <a:latin typeface="Josefin Sans Regular"/>
            </a:endParaRPr>
          </a:p>
          <a:p>
            <a:pPr marL="685800" indent="-685800">
              <a:lnSpc>
                <a:spcPts val="5094"/>
              </a:lnSpc>
              <a:buFont typeface="Arial" panose="020B0604020202020204" pitchFamily="34" charset="0"/>
              <a:buChar char="•"/>
            </a:pPr>
            <a:endParaRPr lang="en-US" sz="4548" dirty="0">
              <a:solidFill>
                <a:srgbClr val="000000"/>
              </a:solidFill>
              <a:latin typeface="Josefin Sans Regular"/>
            </a:endParaRPr>
          </a:p>
          <a:p>
            <a:pPr marL="685800" indent="-685800">
              <a:lnSpc>
                <a:spcPts val="5094"/>
              </a:lnSpc>
              <a:buFont typeface="Arial" panose="020B0604020202020204" pitchFamily="34" charset="0"/>
              <a:buChar char="•"/>
            </a:pPr>
            <a:endParaRPr lang="en-US" sz="4548" dirty="0">
              <a:solidFill>
                <a:srgbClr val="000000"/>
              </a:solidFill>
              <a:latin typeface="Josefin Sans Regular"/>
            </a:endParaRPr>
          </a:p>
          <a:p>
            <a:pPr marL="685800" indent="-685800">
              <a:lnSpc>
                <a:spcPts val="5094"/>
              </a:lnSpc>
              <a:buFont typeface="Arial" panose="020B0604020202020204" pitchFamily="34" charset="0"/>
              <a:buChar char="•"/>
            </a:pPr>
            <a:endParaRPr lang="en-US" sz="4548" dirty="0">
              <a:solidFill>
                <a:srgbClr val="000000"/>
              </a:solidFill>
              <a:latin typeface="Josefin Sans Regular"/>
            </a:endParaRPr>
          </a:p>
        </p:txBody>
      </p:sp>
    </p:spTree>
    <p:extLst>
      <p:ext uri="{BB962C8B-B14F-4D97-AF65-F5344CB8AC3E}">
        <p14:creationId xmlns:p14="http://schemas.microsoft.com/office/powerpoint/2010/main" val="382039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1353187"/>
            <a:ext cx="15087600"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Definitions  </a:t>
            </a:r>
          </a:p>
        </p:txBody>
      </p:sp>
      <p:sp>
        <p:nvSpPr>
          <p:cNvPr id="14" name="TextBox 14"/>
          <p:cNvSpPr txBox="1"/>
          <p:nvPr/>
        </p:nvSpPr>
        <p:spPr>
          <a:xfrm>
            <a:off x="1219200" y="3287302"/>
            <a:ext cx="16078200" cy="4431983"/>
          </a:xfrm>
          <a:prstGeom prst="rect">
            <a:avLst/>
          </a:prstGeom>
        </p:spPr>
        <p:txBody>
          <a:bodyPr wrap="square" lIns="0" tIns="0" rIns="0" bIns="0" rtlCol="0" anchor="t">
            <a:spAutoFit/>
          </a:bodyPr>
          <a:lstStyle/>
          <a:p>
            <a:pPr marR="0" lvl="0" defTabSz="914400" eaLnBrk="1" fontAlgn="auto" latinLnBrk="0" hangingPunct="1">
              <a:lnSpc>
                <a:spcPct val="100000"/>
              </a:lnSpc>
              <a:spcBef>
                <a:spcPts val="0"/>
              </a:spcBef>
              <a:spcAft>
                <a:spcPts val="0"/>
              </a:spcAft>
              <a:buClrTx/>
              <a:buSzTx/>
              <a:tabLst/>
              <a:defRPr/>
            </a:pPr>
            <a:r>
              <a:rPr kumimoji="0" lang="en-US" sz="3600" b="1" i="0" u="none" strike="noStrike" kern="0" cap="none" spc="0" normalizeH="0" baseline="0" noProof="0" dirty="0">
                <a:ln>
                  <a:noFill/>
                </a:ln>
                <a:solidFill>
                  <a:srgbClr val="00AEEF"/>
                </a:solidFill>
                <a:effectLst/>
                <a:uLnTx/>
                <a:uFillTx/>
                <a:latin typeface="Josefin Sans Regular" panose="020B0604020202020204" charset="0"/>
                <a:ea typeface="Open Sans" charset="0"/>
                <a:cs typeface="Arial" panose="020B0604020202020204" pitchFamily="34" charset="0"/>
                <a:sym typeface="Open Sans"/>
              </a:rPr>
              <a:t>Protection from Sexual Exploitation and Abuse (PSEA)</a:t>
            </a:r>
            <a:r>
              <a:rPr kumimoji="0" lang="en-US" sz="3600" b="0" i="0" u="none" strike="noStrike" kern="0" cap="none" spc="0" normalizeH="0" baseline="0" noProof="0" dirty="0">
                <a:ln>
                  <a:noFill/>
                </a:ln>
                <a:solidFill>
                  <a:srgbClr val="00AEEF"/>
                </a:solidFill>
                <a:effectLst/>
                <a:uLnTx/>
                <a:uFillTx/>
                <a:latin typeface="Josefin Sans Regular" panose="020B0604020202020204" charset="0"/>
                <a:ea typeface="Open Sans" charset="0"/>
                <a:cs typeface="Arial" panose="020B0604020202020204" pitchFamily="34" charset="0"/>
              </a:rPr>
              <a:t> </a:t>
            </a:r>
            <a:r>
              <a:rPr kumimoji="0" lang="en-US" sz="3600" b="0" i="0" u="none" strike="noStrike" kern="0" cap="none" spc="0" normalizeH="0" baseline="0" noProof="0" dirty="0">
                <a:ln>
                  <a:noFill/>
                </a:ln>
                <a:effectLst/>
                <a:uLnTx/>
                <a:uFillTx/>
                <a:latin typeface="Josefin Sans Regular" panose="020B0604020202020204" charset="0"/>
                <a:ea typeface="Open Sans" charset="0"/>
                <a:cs typeface="Arial" panose="020B0604020202020204" pitchFamily="34" charset="0"/>
              </a:rPr>
              <a:t>is the responsibility to prevent and respond to incidents of sexual exploitation and abuse (SEA) by United Nations, NGO, Government implementing partners and intergovernmental organization personnel against beneficiaries of assistance and other members of affected populations. </a:t>
            </a:r>
          </a:p>
          <a:p>
            <a:pPr marR="0" lvl="0" defTabSz="914400" eaLnBrk="1" fontAlgn="auto" latinLnBrk="0" hangingPunct="1">
              <a:lnSpc>
                <a:spcPct val="100000"/>
              </a:lnSpc>
              <a:spcBef>
                <a:spcPts val="0"/>
              </a:spcBef>
              <a:spcAft>
                <a:spcPts val="0"/>
              </a:spcAft>
              <a:buClrTx/>
              <a:buSzTx/>
              <a:tabLst/>
              <a:defRPr/>
            </a:pPr>
            <a:endParaRPr kumimoji="0" lang="en-US" sz="3600" b="0" i="0" u="none" strike="noStrike" kern="0" cap="none" spc="0" normalizeH="0" baseline="0" noProof="0" dirty="0">
              <a:ln>
                <a:noFill/>
              </a:ln>
              <a:effectLst/>
              <a:uLnTx/>
              <a:uFillTx/>
              <a:latin typeface="Josefin Sans Regular" panose="020B0604020202020204" charset="0"/>
              <a:ea typeface="Open Sans" charset="0"/>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US" sz="3600" b="0" i="0" u="none" strike="noStrike" kern="0" cap="none" spc="0" normalizeH="0" baseline="0" noProof="0" dirty="0">
                <a:ln>
                  <a:noFill/>
                </a:ln>
                <a:effectLst/>
                <a:uLnTx/>
                <a:uFillTx/>
                <a:latin typeface="Josefin Sans Regular" panose="020B0604020202020204" charset="0"/>
                <a:ea typeface="Open Sans" charset="0"/>
                <a:cs typeface="Arial" panose="020B0604020202020204" pitchFamily="34" charset="0"/>
              </a:rPr>
              <a:t>PSEA is the responsibility of all actors</a:t>
            </a:r>
            <a:r>
              <a:rPr lang="en-US" sz="3600" kern="0" dirty="0">
                <a:latin typeface="Josefin Sans Regular" panose="020B0604020202020204" charset="0"/>
                <a:ea typeface="Open Sans" charset="0"/>
                <a:cs typeface="Arial" panose="020B0604020202020204" pitchFamily="34" charset="0"/>
              </a:rPr>
              <a:t>, at all levels, in all places.</a:t>
            </a:r>
            <a:endParaRPr kumimoji="0" lang="en-US" sz="3600" b="0" i="0" u="none" strike="noStrike" kern="0" cap="none" spc="0" normalizeH="0" baseline="0" noProof="0" dirty="0">
              <a:ln>
                <a:noFill/>
              </a:ln>
              <a:effectLst/>
              <a:uLnTx/>
              <a:uFillTx/>
              <a:latin typeface="Josefin Sans Regular" panose="020B0604020202020204" charset="0"/>
              <a:ea typeface="Open Sans"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3600" dirty="0">
              <a:solidFill>
                <a:srgbClr val="000000"/>
              </a:solidFill>
              <a:latin typeface="Josefin Sans Regular" panose="020B0604020202020204" charset="0"/>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138733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1353187"/>
            <a:ext cx="15087600"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Definitions  </a:t>
            </a:r>
          </a:p>
        </p:txBody>
      </p:sp>
      <p:sp>
        <p:nvSpPr>
          <p:cNvPr id="14" name="TextBox 14"/>
          <p:cNvSpPr txBox="1"/>
          <p:nvPr/>
        </p:nvSpPr>
        <p:spPr>
          <a:xfrm>
            <a:off x="1219200" y="3287302"/>
            <a:ext cx="16078200" cy="6205417"/>
          </a:xfrm>
          <a:prstGeom prst="rect">
            <a:avLst/>
          </a:prstGeom>
        </p:spPr>
        <p:txBody>
          <a:bodyPr wrap="square" lIns="0" tIns="0" rIns="0" bIns="0" rtlCol="0" anchor="t">
            <a:spAutoFit/>
          </a:bodyPr>
          <a:lstStyle/>
          <a:p>
            <a:pPr defTabSz="548627">
              <a:lnSpc>
                <a:spcPct val="125000"/>
              </a:lnSpc>
              <a:defRPr sz="1800"/>
            </a:pPr>
            <a:r>
              <a:rPr lang="en-US" sz="3600" b="1" spc="-86" dirty="0">
                <a:solidFill>
                  <a:srgbClr val="00AEEF"/>
                </a:solidFill>
                <a:latin typeface="Josefin Sans Regular" panose="020B0604020202020204" charset="0"/>
                <a:ea typeface="Arial" charset="0"/>
                <a:cs typeface="Arial" charset="0"/>
                <a:sym typeface="Montserrat-Regular"/>
              </a:rPr>
              <a:t>Safeguarding: </a:t>
            </a:r>
            <a:r>
              <a:rPr lang="en-US" sz="3600" spc="-86" dirty="0">
                <a:latin typeface="Josefin Sans Regular" panose="020B0604020202020204" charset="0"/>
                <a:ea typeface="Arial" charset="0"/>
                <a:cs typeface="Arial" charset="0"/>
                <a:sym typeface="Montserrat-Regular"/>
              </a:rPr>
              <a:t>The proactive measures taken to limit direct and indirect collateral risks of harm to children, arising from an entity’s work, personnel or associates. </a:t>
            </a:r>
          </a:p>
          <a:p>
            <a:pPr defTabSz="548627">
              <a:lnSpc>
                <a:spcPct val="125000"/>
              </a:lnSpc>
              <a:defRPr sz="1800"/>
            </a:pPr>
            <a:endParaRPr lang="en-US" sz="3600" spc="-86" dirty="0">
              <a:latin typeface="Josefin Sans Regular" panose="020B0604020202020204" charset="0"/>
              <a:ea typeface="Arial" charset="0"/>
              <a:cs typeface="Arial" charset="0"/>
              <a:sym typeface="Montserrat-Regular"/>
            </a:endParaRPr>
          </a:p>
          <a:p>
            <a:pPr defTabSz="548627">
              <a:lnSpc>
                <a:spcPct val="125000"/>
              </a:lnSpc>
              <a:defRPr sz="1800"/>
            </a:pPr>
            <a:r>
              <a:rPr lang="en-US" sz="3600" spc="-86" dirty="0">
                <a:latin typeface="Josefin Sans Regular" panose="020B0604020202020204" charset="0"/>
                <a:ea typeface="Arial" charset="0"/>
                <a:cs typeface="Arial" charset="0"/>
                <a:sym typeface="Montserrat-Regular"/>
              </a:rPr>
              <a:t>Risks may include those associated with physical violence (including corporal punishment); </a:t>
            </a:r>
            <a:r>
              <a:rPr lang="en-US" sz="3600" b="1" spc="-86" dirty="0">
                <a:solidFill>
                  <a:srgbClr val="00AEEF"/>
                </a:solidFill>
                <a:latin typeface="Josefin Sans Regular" panose="020B0604020202020204" charset="0"/>
                <a:ea typeface="Arial" charset="0"/>
                <a:cs typeface="Arial" charset="0"/>
                <a:sym typeface="Montserrat-Regular"/>
              </a:rPr>
              <a:t>sexual violence, exploitation or abuse (SEA)</a:t>
            </a:r>
            <a:r>
              <a:rPr lang="en-US" sz="3600" spc="-86" dirty="0">
                <a:latin typeface="Josefin Sans Regular" panose="020B0604020202020204" charset="0"/>
                <a:ea typeface="Arial" charset="0"/>
                <a:cs typeface="Arial" charset="0"/>
                <a:sym typeface="Montserrat-Regular"/>
              </a:rPr>
              <a:t>; emotional and verbal abuse; economic exploitation; failure to provide for physical or psychological safety; neglect of physical, emotional or psychological needs; harmful cultural practices; privacy violations. </a:t>
            </a:r>
          </a:p>
          <a:p>
            <a:pPr>
              <a:lnSpc>
                <a:spcPts val="5094"/>
              </a:lnSpc>
            </a:pPr>
            <a:endParaRPr lang="en-US" sz="4548" dirty="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3604461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563441"/>
            <a:ext cx="15087600" cy="1163780"/>
          </a:xfrm>
          <a:prstGeom prst="rect">
            <a:avLst/>
          </a:prstGeom>
        </p:spPr>
        <p:txBody>
          <a:bodyPr wrap="square" lIns="0" tIns="0" rIns="0" bIns="0" rtlCol="0" anchor="t">
            <a:spAutoFit/>
          </a:bodyPr>
          <a:lstStyle/>
          <a:p>
            <a:pPr algn="ctr">
              <a:lnSpc>
                <a:spcPts val="9872"/>
              </a:lnSpc>
            </a:pPr>
            <a:r>
              <a:rPr lang="en-US" sz="7051" dirty="0">
                <a:solidFill>
                  <a:srgbClr val="D72B60"/>
                </a:solidFill>
                <a:latin typeface="Oswald"/>
              </a:rPr>
              <a:t>Frameworks</a:t>
            </a:r>
            <a:r>
              <a:rPr lang="en-US" sz="7051" dirty="0">
                <a:solidFill>
                  <a:srgbClr val="FF0000"/>
                </a:solidFill>
                <a:latin typeface="Oswald"/>
              </a:rPr>
              <a:t> </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pic>
        <p:nvPicPr>
          <p:cNvPr id="14" name="Picture 13">
            <a:extLst>
              <a:ext uri="{FF2B5EF4-FFF2-40B4-BE49-F238E27FC236}">
                <a16:creationId xmlns:a16="http://schemas.microsoft.com/office/drawing/2014/main" id="{8EE99913-15CF-5B70-FF0B-14D0C1CAB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040973"/>
            <a:ext cx="10961700" cy="7293527"/>
          </a:xfrm>
          <a:prstGeom prst="rect">
            <a:avLst/>
          </a:prstGeom>
        </p:spPr>
      </p:pic>
      <p:sp>
        <p:nvSpPr>
          <p:cNvPr id="12" name="TextBox 11">
            <a:extLst>
              <a:ext uri="{FF2B5EF4-FFF2-40B4-BE49-F238E27FC236}">
                <a16:creationId xmlns:a16="http://schemas.microsoft.com/office/drawing/2014/main" id="{25FAE6BA-CAAC-08C7-5B58-7AE1DD03EE78}"/>
              </a:ext>
            </a:extLst>
          </p:cNvPr>
          <p:cNvSpPr txBox="1"/>
          <p:nvPr/>
        </p:nvSpPr>
        <p:spPr>
          <a:xfrm>
            <a:off x="10772274" y="8944570"/>
            <a:ext cx="9192126" cy="923330"/>
          </a:xfrm>
          <a:prstGeom prst="rect">
            <a:avLst/>
          </a:prstGeom>
          <a:noFill/>
        </p:spPr>
        <p:txBody>
          <a:bodyPr wrap="square">
            <a:spAutoFit/>
          </a:bodyPr>
          <a:lstStyle/>
          <a:p>
            <a:pPr algn="l"/>
            <a:r>
              <a:rPr lang="en-US" b="0" i="0" dirty="0">
                <a:solidFill>
                  <a:schemeClr val="bg1"/>
                </a:solidFill>
                <a:effectLst/>
                <a:latin typeface="Open Sans" panose="020B0606030504020204" pitchFamily="34" charset="0"/>
              </a:rPr>
              <a:t>© UNICEF/UN0516621/</a:t>
            </a:r>
            <a:r>
              <a:rPr lang="en-US" b="0" i="0" dirty="0" err="1">
                <a:solidFill>
                  <a:schemeClr val="bg1"/>
                </a:solidFill>
                <a:effectLst/>
                <a:latin typeface="Open Sans" panose="020B0606030504020204" pitchFamily="34" charset="0"/>
              </a:rPr>
              <a:t>Panjwani</a:t>
            </a:r>
            <a:endParaRPr lang="en-US" b="0" i="0" dirty="0">
              <a:solidFill>
                <a:schemeClr val="bg1"/>
              </a:solidFill>
              <a:effectLst/>
              <a:latin typeface="Open Sans" panose="020B0606030504020204" pitchFamily="34" charset="0"/>
            </a:endParaRPr>
          </a:p>
          <a:p>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1209352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908070"/>
            <a:ext cx="15087600"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UNICEF’s Safeguarding Framework </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9" name="TextBox 8">
            <a:extLst>
              <a:ext uri="{FF2B5EF4-FFF2-40B4-BE49-F238E27FC236}">
                <a16:creationId xmlns:a16="http://schemas.microsoft.com/office/drawing/2014/main" id="{99770C07-88E7-4588-8B05-731F03429AF5}"/>
              </a:ext>
            </a:extLst>
          </p:cNvPr>
          <p:cNvSpPr txBox="1"/>
          <p:nvPr/>
        </p:nvSpPr>
        <p:spPr>
          <a:xfrm>
            <a:off x="3802797" y="3162300"/>
            <a:ext cx="9920406" cy="1442703"/>
          </a:xfrm>
          <a:prstGeom prst="rect">
            <a:avLst/>
          </a:prstGeom>
          <a:noFill/>
        </p:spPr>
        <p:txBody>
          <a:bodyPr wrap="square" rtlCol="0">
            <a:spAutoFit/>
          </a:bodyPr>
          <a:lstStyle/>
          <a:p>
            <a:pPr algn="ctr" defTabSz="548627">
              <a:lnSpc>
                <a:spcPct val="125000"/>
              </a:lnSpc>
              <a:defRPr sz="1800"/>
            </a:pPr>
            <a:r>
              <a:rPr lang="en-US" sz="3600" dirty="0">
                <a:latin typeface="Josefin Sans Regular" panose="020B0604020202020204" charset="0"/>
                <a:cs typeface="Arial" panose="020B0604020202020204" pitchFamily="34" charset="0"/>
              </a:rPr>
              <a:t>Policy on Conduct Promoting the Protection and Safeguarding of Children</a:t>
            </a:r>
          </a:p>
        </p:txBody>
      </p:sp>
      <p:sp>
        <p:nvSpPr>
          <p:cNvPr id="12" name="TextBox 11">
            <a:extLst>
              <a:ext uri="{FF2B5EF4-FFF2-40B4-BE49-F238E27FC236}">
                <a16:creationId xmlns:a16="http://schemas.microsoft.com/office/drawing/2014/main" id="{6A471F1F-FDA5-C520-EB09-BCA316CE8604}"/>
              </a:ext>
            </a:extLst>
          </p:cNvPr>
          <p:cNvSpPr txBox="1"/>
          <p:nvPr/>
        </p:nvSpPr>
        <p:spPr>
          <a:xfrm>
            <a:off x="4772524" y="5217643"/>
            <a:ext cx="7492336" cy="1200329"/>
          </a:xfrm>
          <a:prstGeom prst="rect">
            <a:avLst/>
          </a:prstGeom>
          <a:noFill/>
        </p:spPr>
        <p:txBody>
          <a:bodyPr wrap="square">
            <a:spAutoFit/>
          </a:bodyPr>
          <a:lstStyle/>
          <a:p>
            <a:pPr algn="ctr"/>
            <a:r>
              <a:rPr lang="en-US" sz="3600" dirty="0">
                <a:latin typeface="Josefin Sans Regular" panose="020B0604020202020204" charset="0"/>
                <a:cs typeface="Arial" panose="020B0604020202020204" pitchFamily="34" charset="0"/>
              </a:rPr>
              <a:t>UNICEF Procedure for a Child Safeguarding Framework  </a:t>
            </a:r>
          </a:p>
        </p:txBody>
      </p:sp>
      <p:pic>
        <p:nvPicPr>
          <p:cNvPr id="13" name="Graphic 12" descr="Users with solid fill">
            <a:extLst>
              <a:ext uri="{FF2B5EF4-FFF2-40B4-BE49-F238E27FC236}">
                <a16:creationId xmlns:a16="http://schemas.microsoft.com/office/drawing/2014/main" id="{13992B22-ED51-BCB8-6CDD-4E8A5798C2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4360" y="8192649"/>
            <a:ext cx="914400" cy="914400"/>
          </a:xfrm>
          <a:prstGeom prst="rect">
            <a:avLst/>
          </a:prstGeom>
        </p:spPr>
      </p:pic>
      <p:pic>
        <p:nvPicPr>
          <p:cNvPr id="15" name="Graphic 14" descr="Camera with solid fill">
            <a:extLst>
              <a:ext uri="{FF2B5EF4-FFF2-40B4-BE49-F238E27FC236}">
                <a16:creationId xmlns:a16="http://schemas.microsoft.com/office/drawing/2014/main" id="{1D1841AE-5363-29FF-2DB6-C52721B585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3744" y="8145261"/>
            <a:ext cx="914400" cy="914400"/>
          </a:xfrm>
          <a:prstGeom prst="rect">
            <a:avLst/>
          </a:prstGeom>
        </p:spPr>
      </p:pic>
      <p:pic>
        <p:nvPicPr>
          <p:cNvPr id="16" name="Graphic 15" descr="Presentation with media with solid fill">
            <a:extLst>
              <a:ext uri="{FF2B5EF4-FFF2-40B4-BE49-F238E27FC236}">
                <a16:creationId xmlns:a16="http://schemas.microsoft.com/office/drawing/2014/main" id="{692F5FA5-7197-2ABF-2852-F9D4422C1B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8276" y="7489287"/>
            <a:ext cx="914400" cy="914400"/>
          </a:xfrm>
          <a:prstGeom prst="rect">
            <a:avLst/>
          </a:prstGeom>
        </p:spPr>
      </p:pic>
      <p:pic>
        <p:nvPicPr>
          <p:cNvPr id="18" name="Graphic 17" descr="Images with solid fill">
            <a:extLst>
              <a:ext uri="{FF2B5EF4-FFF2-40B4-BE49-F238E27FC236}">
                <a16:creationId xmlns:a16="http://schemas.microsoft.com/office/drawing/2014/main" id="{72E68562-B74D-C268-361C-9786EC72C74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47099" y="7466652"/>
            <a:ext cx="914400" cy="914400"/>
          </a:xfrm>
          <a:prstGeom prst="rect">
            <a:avLst/>
          </a:prstGeom>
        </p:spPr>
      </p:pic>
      <p:pic>
        <p:nvPicPr>
          <p:cNvPr id="19" name="Graphic 18" descr="Children with solid fill">
            <a:extLst>
              <a:ext uri="{FF2B5EF4-FFF2-40B4-BE49-F238E27FC236}">
                <a16:creationId xmlns:a16="http://schemas.microsoft.com/office/drawing/2014/main" id="{6CCE4C61-16FE-BF3A-27B9-1B99EA3BA46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41321" y="7923852"/>
            <a:ext cx="1311949" cy="1311949"/>
          </a:xfrm>
          <a:prstGeom prst="rect">
            <a:avLst/>
          </a:prstGeom>
        </p:spPr>
      </p:pic>
      <p:pic>
        <p:nvPicPr>
          <p:cNvPr id="30" name="Graphic 14" descr="Internet with solid fill">
            <a:extLst>
              <a:ext uri="{FF2B5EF4-FFF2-40B4-BE49-F238E27FC236}">
                <a16:creationId xmlns:a16="http://schemas.microsoft.com/office/drawing/2014/main" id="{D9172EED-1D29-95B2-6973-AE8F99E4DE1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08730" y="7366355"/>
            <a:ext cx="1283494" cy="1283494"/>
          </a:xfrm>
          <a:prstGeom prst="rect">
            <a:avLst/>
          </a:prstGeom>
        </p:spPr>
      </p:pic>
      <p:pic>
        <p:nvPicPr>
          <p:cNvPr id="31" name="Graphic 11" descr="Document with solid fill">
            <a:extLst>
              <a:ext uri="{FF2B5EF4-FFF2-40B4-BE49-F238E27FC236}">
                <a16:creationId xmlns:a16="http://schemas.microsoft.com/office/drawing/2014/main" id="{6CB646EF-EB9C-C8EA-9E7B-4B1785F2529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781618" y="7205174"/>
            <a:ext cx="1283494" cy="1283494"/>
          </a:xfrm>
          <a:prstGeom prst="rect">
            <a:avLst/>
          </a:prstGeom>
        </p:spPr>
      </p:pic>
    </p:spTree>
    <p:extLst>
      <p:ext uri="{BB962C8B-B14F-4D97-AF65-F5344CB8AC3E}">
        <p14:creationId xmlns:p14="http://schemas.microsoft.com/office/powerpoint/2010/main" val="907250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932430" y="535507"/>
            <a:ext cx="15087600"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United Nations Actions on PSEA</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grpSp>
        <p:nvGrpSpPr>
          <p:cNvPr id="9" name="Group 8">
            <a:extLst>
              <a:ext uri="{FF2B5EF4-FFF2-40B4-BE49-F238E27FC236}">
                <a16:creationId xmlns:a16="http://schemas.microsoft.com/office/drawing/2014/main" id="{C88D848D-0481-7214-B5BE-69EA7E551EE8}"/>
              </a:ext>
            </a:extLst>
          </p:cNvPr>
          <p:cNvGrpSpPr/>
          <p:nvPr/>
        </p:nvGrpSpPr>
        <p:grpSpPr>
          <a:xfrm>
            <a:off x="1028700" y="2262728"/>
            <a:ext cx="16649700" cy="6462171"/>
            <a:chOff x="0" y="1510176"/>
            <a:chExt cx="12152120" cy="3854127"/>
          </a:xfrm>
        </p:grpSpPr>
        <p:sp>
          <p:nvSpPr>
            <p:cNvPr id="10" name="TextBox 9">
              <a:extLst>
                <a:ext uri="{FF2B5EF4-FFF2-40B4-BE49-F238E27FC236}">
                  <a16:creationId xmlns:a16="http://schemas.microsoft.com/office/drawing/2014/main" id="{AD986785-0B3D-F1FA-A18C-512D742842CE}"/>
                </a:ext>
              </a:extLst>
            </p:cNvPr>
            <p:cNvSpPr txBox="1"/>
            <p:nvPr/>
          </p:nvSpPr>
          <p:spPr>
            <a:xfrm>
              <a:off x="399473" y="4714568"/>
              <a:ext cx="1135279" cy="495618"/>
            </a:xfrm>
            <a:prstGeom prst="rect">
              <a:avLst/>
            </a:prstGeom>
            <a:noFill/>
          </p:spPr>
          <p:txBody>
            <a:bodyPr wrap="square" lIns="91440" tIns="45720" rIns="91440" bIns="45720" rtlCol="0" anchor="b" anchorCtr="0">
              <a:spAutoFit/>
            </a:bodyPr>
            <a:lstStyle/>
            <a:p>
              <a:pPr>
                <a:defRPr/>
              </a:pPr>
              <a:r>
                <a:rPr lang="en-US" sz="1600" dirty="0">
                  <a:latin typeface="Arial"/>
                  <a:cs typeface="Gill Sans Light" panose="020B0302020104020203"/>
                </a:rPr>
                <a:t>IASC 6 Core Principles adopted</a:t>
              </a:r>
            </a:p>
          </p:txBody>
        </p:sp>
        <p:grpSp>
          <p:nvGrpSpPr>
            <p:cNvPr id="12" name="Group 11">
              <a:extLst>
                <a:ext uri="{FF2B5EF4-FFF2-40B4-BE49-F238E27FC236}">
                  <a16:creationId xmlns:a16="http://schemas.microsoft.com/office/drawing/2014/main" id="{831AA601-B9D8-28D9-8FA3-345B0AE86F63}"/>
                </a:ext>
              </a:extLst>
            </p:cNvPr>
            <p:cNvGrpSpPr/>
            <p:nvPr/>
          </p:nvGrpSpPr>
          <p:grpSpPr>
            <a:xfrm>
              <a:off x="1833349" y="3611816"/>
              <a:ext cx="2047169" cy="1704873"/>
              <a:chOff x="442699" y="3596134"/>
              <a:chExt cx="2047169" cy="1704873"/>
            </a:xfrm>
          </p:grpSpPr>
          <p:cxnSp>
            <p:nvCxnSpPr>
              <p:cNvPr id="49" name="Straight Connector 48">
                <a:extLst>
                  <a:ext uri="{FF2B5EF4-FFF2-40B4-BE49-F238E27FC236}">
                    <a16:creationId xmlns:a16="http://schemas.microsoft.com/office/drawing/2014/main" id="{8B0F5AFE-2769-DA53-FFB7-FD429F2DAA6C}"/>
                  </a:ext>
                </a:extLst>
              </p:cNvPr>
              <p:cNvCxnSpPr>
                <a:cxnSpLocks/>
              </p:cNvCxnSpPr>
              <p:nvPr/>
            </p:nvCxnSpPr>
            <p:spPr>
              <a:xfrm flipV="1">
                <a:off x="754893" y="3596134"/>
                <a:ext cx="17720" cy="1593282"/>
              </a:xfrm>
              <a:prstGeom prst="line">
                <a:avLst/>
              </a:prstGeom>
              <a:ln w="12700">
                <a:solidFill>
                  <a:srgbClr val="00AEEF"/>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18B268E-1F3A-AABB-48F4-D1196B7E4040}"/>
                  </a:ext>
                </a:extLst>
              </p:cNvPr>
              <p:cNvSpPr txBox="1"/>
              <p:nvPr/>
            </p:nvSpPr>
            <p:spPr>
              <a:xfrm rot="16200000">
                <a:off x="257216" y="4778569"/>
                <a:ext cx="707921" cy="336956"/>
              </a:xfrm>
              <a:prstGeom prst="rect">
                <a:avLst/>
              </a:prstGeom>
              <a:noFill/>
            </p:spPr>
            <p:txBody>
              <a:bodyPr wrap="square" rtlCol="0">
                <a:spAutoFit/>
              </a:bodyPr>
              <a:lstStyle/>
              <a:p>
                <a:pPr algn="ctr"/>
                <a:r>
                  <a:rPr lang="fr-FR" sz="2400" b="1" dirty="0">
                    <a:solidFill>
                      <a:srgbClr val="00AEEF"/>
                    </a:solidFill>
                    <a:latin typeface="Arial" panose="020B0604020202020204" pitchFamily="34" charset="0"/>
                    <a:cs typeface="Arial" panose="020B0604020202020204" pitchFamily="34" charset="0"/>
                  </a:rPr>
                  <a:t>2008</a:t>
                </a:r>
                <a:endParaRPr lang="en-US" sz="2400" b="1" dirty="0">
                  <a:solidFill>
                    <a:srgbClr val="00AEEF"/>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053BB40B-CE7B-AA65-B73B-B688085D25BA}"/>
                  </a:ext>
                </a:extLst>
              </p:cNvPr>
              <p:cNvSpPr txBox="1"/>
              <p:nvPr/>
            </p:nvSpPr>
            <p:spPr>
              <a:xfrm>
                <a:off x="740741" y="4621474"/>
                <a:ext cx="1749127" cy="642468"/>
              </a:xfrm>
              <a:prstGeom prst="rect">
                <a:avLst/>
              </a:prstGeom>
              <a:noFill/>
            </p:spPr>
            <p:txBody>
              <a:bodyPr wrap="square" lIns="91440" tIns="45720" rIns="91440" bIns="45720" rtlCol="0" anchor="t" anchorCtr="0">
                <a:spAutoFit/>
              </a:bodyPr>
              <a:lstStyle/>
              <a:p>
                <a:pPr>
                  <a:defRPr/>
                </a:pPr>
                <a:r>
                  <a:rPr lang="en-US" sz="1600" dirty="0">
                    <a:latin typeface="Arial"/>
                    <a:cs typeface="Gill Sans Light" panose="020B0302020104020203"/>
                  </a:rPr>
                  <a:t>UN General Assembly Resolution: Strategy on Assistance and Support to Victims of SEA</a:t>
                </a:r>
              </a:p>
            </p:txBody>
          </p:sp>
        </p:grpSp>
        <p:grpSp>
          <p:nvGrpSpPr>
            <p:cNvPr id="13" name="Group 12">
              <a:extLst>
                <a:ext uri="{FF2B5EF4-FFF2-40B4-BE49-F238E27FC236}">
                  <a16:creationId xmlns:a16="http://schemas.microsoft.com/office/drawing/2014/main" id="{095D2E77-855C-4C89-87A4-4A3C032D5A70}"/>
                </a:ext>
              </a:extLst>
            </p:cNvPr>
            <p:cNvGrpSpPr/>
            <p:nvPr/>
          </p:nvGrpSpPr>
          <p:grpSpPr>
            <a:xfrm>
              <a:off x="6092249" y="1592618"/>
              <a:ext cx="3557146" cy="1704169"/>
              <a:chOff x="4052817" y="3685186"/>
              <a:chExt cx="3557146" cy="1704169"/>
            </a:xfrm>
          </p:grpSpPr>
          <p:sp>
            <p:nvSpPr>
              <p:cNvPr id="46" name="TextBox 45">
                <a:extLst>
                  <a:ext uri="{FF2B5EF4-FFF2-40B4-BE49-F238E27FC236}">
                    <a16:creationId xmlns:a16="http://schemas.microsoft.com/office/drawing/2014/main" id="{092F277B-AB37-F8F6-5DCC-7AB214EAC638}"/>
                  </a:ext>
                </a:extLst>
              </p:cNvPr>
              <p:cNvSpPr txBox="1"/>
              <p:nvPr/>
            </p:nvSpPr>
            <p:spPr>
              <a:xfrm>
                <a:off x="4325434" y="3829507"/>
                <a:ext cx="3284529" cy="1229866"/>
              </a:xfrm>
              <a:prstGeom prst="rect">
                <a:avLst/>
              </a:prstGeom>
              <a:noFill/>
            </p:spPr>
            <p:txBody>
              <a:bodyPr wrap="square" lIns="91440" tIns="45720" rIns="91440" bIns="45720" rtlCol="0" anchor="t" anchorCtr="0">
                <a:spAutoFit/>
              </a:bodyPr>
              <a:lstStyle/>
              <a:p>
                <a:pPr>
                  <a:defRPr/>
                </a:pPr>
                <a:r>
                  <a:rPr lang="en-US" sz="1600" dirty="0">
                    <a:latin typeface="Arial"/>
                    <a:cs typeface="Gill Sans Light" panose="020B0302020104020203"/>
                  </a:rPr>
                  <a:t>UN System Wide Strategy </a:t>
                </a:r>
              </a:p>
              <a:p>
                <a:pPr>
                  <a:defRPr/>
                </a:pPr>
                <a:r>
                  <a:rPr lang="en-US" sz="1600" dirty="0">
                    <a:latin typeface="Arial"/>
                    <a:cs typeface="Gill Sans Light" panose="020B0302020104020203"/>
                  </a:rPr>
                  <a:t>on PSEA</a:t>
                </a:r>
              </a:p>
              <a:p>
                <a:pPr>
                  <a:defRPr/>
                </a:pPr>
                <a:endParaRPr lang="en-US" sz="1600" dirty="0">
                  <a:latin typeface="Arial" panose="020B0604020202020204" pitchFamily="34" charset="0"/>
                  <a:cs typeface="Gill Sans Light" panose="020B0302020104020203"/>
                </a:endParaRPr>
              </a:p>
              <a:p>
                <a:pPr lvl="0">
                  <a:defRPr/>
                </a:pPr>
                <a:r>
                  <a:rPr lang="en-US" sz="1600" dirty="0">
                    <a:latin typeface="Arial"/>
                    <a:cs typeface="Gill Sans Light" panose="020B0302020104020203"/>
                  </a:rPr>
                  <a:t>Circle of Leadership </a:t>
                </a:r>
              </a:p>
              <a:p>
                <a:pPr lvl="0">
                  <a:defRPr/>
                </a:pPr>
                <a:r>
                  <a:rPr lang="en-US" sz="1600" dirty="0">
                    <a:latin typeface="Arial"/>
                    <a:cs typeface="Gill Sans Light" panose="020B0302020104020203"/>
                  </a:rPr>
                  <a:t>on PSEA</a:t>
                </a:r>
              </a:p>
              <a:p>
                <a:pPr lvl="0">
                  <a:defRPr/>
                </a:pPr>
                <a:endParaRPr lang="en-US" sz="1600" dirty="0">
                  <a:latin typeface="Arial" panose="020B0604020202020204" pitchFamily="34" charset="0"/>
                  <a:cs typeface="Gill Sans Light" panose="020B0302020104020203"/>
                </a:endParaRPr>
              </a:p>
              <a:p>
                <a:pPr lvl="0">
                  <a:defRPr/>
                </a:pPr>
                <a:r>
                  <a:rPr lang="en-US" sz="1600" dirty="0">
                    <a:latin typeface="Arial"/>
                    <a:cs typeface="Gill Sans Light" panose="020B0302020104020203"/>
                  </a:rPr>
                  <a:t>Voluntary Compact </a:t>
                </a:r>
              </a:p>
              <a:p>
                <a:pPr lvl="0">
                  <a:defRPr/>
                </a:pPr>
                <a:r>
                  <a:rPr lang="en-US" sz="1600" dirty="0">
                    <a:latin typeface="Arial"/>
                    <a:cs typeface="Gill Sans Light" panose="020B0302020104020203"/>
                  </a:rPr>
                  <a:t>on PSEA</a:t>
                </a:r>
              </a:p>
            </p:txBody>
          </p:sp>
          <p:cxnSp>
            <p:nvCxnSpPr>
              <p:cNvPr id="47" name="Straight Connector 46">
                <a:extLst>
                  <a:ext uri="{FF2B5EF4-FFF2-40B4-BE49-F238E27FC236}">
                    <a16:creationId xmlns:a16="http://schemas.microsoft.com/office/drawing/2014/main" id="{456D0052-38F5-7255-327E-77DFE9181D78}"/>
                  </a:ext>
                </a:extLst>
              </p:cNvPr>
              <p:cNvCxnSpPr>
                <a:cxnSpLocks/>
              </p:cNvCxnSpPr>
              <p:nvPr/>
            </p:nvCxnSpPr>
            <p:spPr>
              <a:xfrm flipV="1">
                <a:off x="4304577" y="3862692"/>
                <a:ext cx="0" cy="1526663"/>
              </a:xfrm>
              <a:prstGeom prst="line">
                <a:avLst/>
              </a:prstGeom>
              <a:ln w="12700">
                <a:solidFill>
                  <a:srgbClr val="00AEEF"/>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FBA7F0A-2D9A-F282-1DCD-BB77912EA24B}"/>
                  </a:ext>
                </a:extLst>
              </p:cNvPr>
              <p:cNvSpPr txBox="1"/>
              <p:nvPr/>
            </p:nvSpPr>
            <p:spPr>
              <a:xfrm rot="16200000">
                <a:off x="3867334" y="3870669"/>
                <a:ext cx="707921" cy="336956"/>
              </a:xfrm>
              <a:prstGeom prst="rect">
                <a:avLst/>
              </a:prstGeom>
              <a:noFill/>
            </p:spPr>
            <p:txBody>
              <a:bodyPr wrap="square" rtlCol="0">
                <a:spAutoFit/>
              </a:bodyPr>
              <a:lstStyle/>
              <a:p>
                <a:pPr algn="ctr"/>
                <a:r>
                  <a:rPr lang="fr-FR" sz="2400" b="1" dirty="0">
                    <a:solidFill>
                      <a:srgbClr val="00AEEF"/>
                    </a:solidFill>
                    <a:latin typeface="Arial" panose="020B0604020202020204" pitchFamily="34" charset="0"/>
                    <a:cs typeface="Arial" panose="020B0604020202020204" pitchFamily="34" charset="0"/>
                  </a:rPr>
                  <a:t>2017</a:t>
                </a:r>
                <a:endParaRPr lang="en-US" sz="2400" b="1" dirty="0">
                  <a:solidFill>
                    <a:srgbClr val="00AEEF"/>
                  </a:solidFill>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419ADE36-FECE-B389-2B87-A65674C73330}"/>
                </a:ext>
              </a:extLst>
            </p:cNvPr>
            <p:cNvGrpSpPr/>
            <p:nvPr/>
          </p:nvGrpSpPr>
          <p:grpSpPr>
            <a:xfrm>
              <a:off x="4286021" y="3639115"/>
              <a:ext cx="2264539" cy="1720407"/>
              <a:chOff x="3471553" y="1633566"/>
              <a:chExt cx="2264539" cy="1720407"/>
            </a:xfrm>
          </p:grpSpPr>
          <p:sp>
            <p:nvSpPr>
              <p:cNvPr id="43" name="TextBox 42">
                <a:extLst>
                  <a:ext uri="{FF2B5EF4-FFF2-40B4-BE49-F238E27FC236}">
                    <a16:creationId xmlns:a16="http://schemas.microsoft.com/office/drawing/2014/main" id="{DD0B5387-34B0-EAA1-A301-DD6EB92A1B6B}"/>
                  </a:ext>
                </a:extLst>
              </p:cNvPr>
              <p:cNvSpPr txBox="1"/>
              <p:nvPr/>
            </p:nvSpPr>
            <p:spPr>
              <a:xfrm>
                <a:off x="3787152" y="2195814"/>
                <a:ext cx="1948940" cy="1083017"/>
              </a:xfrm>
              <a:prstGeom prst="rect">
                <a:avLst/>
              </a:prstGeom>
              <a:noFill/>
            </p:spPr>
            <p:txBody>
              <a:bodyPr wrap="square" lIns="91440" tIns="45720" rIns="91440" bIns="45720" rtlCol="0" anchor="b" anchorCtr="0">
                <a:spAutoFit/>
              </a:bodyPr>
              <a:lstStyle/>
              <a:p>
                <a:pPr>
                  <a:defRPr/>
                </a:pPr>
                <a:r>
                  <a:rPr lang="en-US" sz="1600" dirty="0">
                    <a:latin typeface="Arial"/>
                    <a:cs typeface="Gill Sans Light" panose="020B0302020104020203"/>
                  </a:rPr>
                  <a:t>UN Special Coordinator on PSEA role created</a:t>
                </a:r>
              </a:p>
              <a:p>
                <a:pPr>
                  <a:defRPr/>
                </a:pPr>
                <a:endParaRPr lang="en-US" sz="1600" dirty="0">
                  <a:latin typeface="Arial"/>
                  <a:cs typeface="Gill Sans Light" panose="020B0302020104020203"/>
                </a:endParaRPr>
              </a:p>
              <a:p>
                <a:pPr>
                  <a:defRPr/>
                </a:pPr>
                <a:r>
                  <a:rPr lang="en-US" sz="1600" dirty="0">
                    <a:latin typeface="Arial"/>
                    <a:cs typeface="Gill Sans Light" panose="020B0302020104020203"/>
                  </a:rPr>
                  <a:t>UN Security Council Resolution 2272: Repatriation of peacekeeping forces</a:t>
                </a:r>
              </a:p>
            </p:txBody>
          </p:sp>
          <p:cxnSp>
            <p:nvCxnSpPr>
              <p:cNvPr id="44" name="Straight Connector 43">
                <a:extLst>
                  <a:ext uri="{FF2B5EF4-FFF2-40B4-BE49-F238E27FC236}">
                    <a16:creationId xmlns:a16="http://schemas.microsoft.com/office/drawing/2014/main" id="{78408B48-E144-F27E-249B-A096BC9FD4B4}"/>
                  </a:ext>
                </a:extLst>
              </p:cNvPr>
              <p:cNvCxnSpPr>
                <a:cxnSpLocks/>
              </p:cNvCxnSpPr>
              <p:nvPr/>
            </p:nvCxnSpPr>
            <p:spPr>
              <a:xfrm flipH="1" flipV="1">
                <a:off x="3747112" y="1633566"/>
                <a:ext cx="19104" cy="1645264"/>
              </a:xfrm>
              <a:prstGeom prst="line">
                <a:avLst/>
              </a:prstGeom>
              <a:ln w="12700">
                <a:solidFill>
                  <a:srgbClr val="00AEEF"/>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8B08BDF-CCDA-F7F0-08C1-310D290C2369}"/>
                  </a:ext>
                </a:extLst>
              </p:cNvPr>
              <p:cNvSpPr txBox="1"/>
              <p:nvPr/>
            </p:nvSpPr>
            <p:spPr>
              <a:xfrm rot="16200000">
                <a:off x="3271321" y="2816785"/>
                <a:ext cx="737420" cy="336956"/>
              </a:xfrm>
              <a:prstGeom prst="rect">
                <a:avLst/>
              </a:prstGeom>
              <a:noFill/>
            </p:spPr>
            <p:txBody>
              <a:bodyPr wrap="square" rtlCol="0">
                <a:spAutoFit/>
              </a:bodyPr>
              <a:lstStyle/>
              <a:p>
                <a:pPr algn="ctr"/>
                <a:r>
                  <a:rPr lang="fr-FR" sz="2400" b="1" dirty="0">
                    <a:solidFill>
                      <a:srgbClr val="00AEEF"/>
                    </a:solidFill>
                    <a:latin typeface="Arial" panose="020B0604020202020204" pitchFamily="34" charset="0"/>
                    <a:cs typeface="Arial" panose="020B0604020202020204" pitchFamily="34" charset="0"/>
                  </a:rPr>
                  <a:t>2016</a:t>
                </a:r>
                <a:endParaRPr lang="en-US" sz="2400" b="1" dirty="0">
                  <a:solidFill>
                    <a:srgbClr val="00AEEF"/>
                  </a:solidFill>
                  <a:latin typeface="Arial" panose="020B0604020202020204" pitchFamily="34" charset="0"/>
                  <a:cs typeface="Arial" panose="020B0604020202020204" pitchFamily="34" charset="0"/>
                </a:endParaRPr>
              </a:p>
            </p:txBody>
          </p:sp>
        </p:grpSp>
        <p:cxnSp>
          <p:nvCxnSpPr>
            <p:cNvPr id="16" name="Straight Connector 15">
              <a:extLst>
                <a:ext uri="{FF2B5EF4-FFF2-40B4-BE49-F238E27FC236}">
                  <a16:creationId xmlns:a16="http://schemas.microsoft.com/office/drawing/2014/main" id="{2D2112CD-0E24-DCBC-7C8B-FDD37EF59381}"/>
                </a:ext>
              </a:extLst>
            </p:cNvPr>
            <p:cNvCxnSpPr>
              <a:cxnSpLocks/>
            </p:cNvCxnSpPr>
            <p:nvPr/>
          </p:nvCxnSpPr>
          <p:spPr>
            <a:xfrm flipV="1">
              <a:off x="426510" y="3565089"/>
              <a:ext cx="0" cy="1635103"/>
            </a:xfrm>
            <a:prstGeom prst="line">
              <a:avLst/>
            </a:prstGeom>
            <a:ln w="12700">
              <a:solidFill>
                <a:srgbClr val="00AEE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BF076DC-1B3A-066F-9125-6E6013B71D7E}"/>
                </a:ext>
              </a:extLst>
            </p:cNvPr>
            <p:cNvSpPr/>
            <p:nvPr/>
          </p:nvSpPr>
          <p:spPr>
            <a:xfrm>
              <a:off x="0" y="3256230"/>
              <a:ext cx="11733376" cy="37327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Arial" panose="020B0604020202020204" pitchFamily="34" charset="0"/>
                  <a:cs typeface="Arial" panose="020B0604020202020204" pitchFamily="34" charset="0"/>
                </a:rPr>
                <a:t>KEY UNITED NATIONS DEVELOPMENTS ON PSEA</a:t>
              </a:r>
            </a:p>
          </p:txBody>
        </p:sp>
        <p:sp>
          <p:nvSpPr>
            <p:cNvPr id="18" name="Triangle 3">
              <a:extLst>
                <a:ext uri="{FF2B5EF4-FFF2-40B4-BE49-F238E27FC236}">
                  <a16:creationId xmlns:a16="http://schemas.microsoft.com/office/drawing/2014/main" id="{3BCD61A9-29E8-C214-F4DE-0DFD375644F4}"/>
                </a:ext>
              </a:extLst>
            </p:cNvPr>
            <p:cNvSpPr/>
            <p:nvPr/>
          </p:nvSpPr>
          <p:spPr>
            <a:xfrm rot="5400000">
              <a:off x="11598196" y="3251785"/>
              <a:ext cx="689104" cy="418744"/>
            </a:xfrm>
            <a:prstGeom prst="triangl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1EC7B1-D36A-2613-398F-91D2EC7985D1}"/>
                </a:ext>
              </a:extLst>
            </p:cNvPr>
            <p:cNvSpPr txBox="1"/>
            <p:nvPr/>
          </p:nvSpPr>
          <p:spPr>
            <a:xfrm>
              <a:off x="9948888" y="4479444"/>
              <a:ext cx="1922143" cy="789317"/>
            </a:xfrm>
            <a:prstGeom prst="rect">
              <a:avLst/>
            </a:prstGeom>
            <a:noFill/>
          </p:spPr>
          <p:txBody>
            <a:bodyPr wrap="square" lIns="91440" tIns="45720" rIns="91440" bIns="45720" rtlCol="0" anchor="b" anchorCtr="0">
              <a:spAutoFit/>
            </a:bodyPr>
            <a:lstStyle/>
            <a:p>
              <a:pPr lvl="0">
                <a:defRPr/>
              </a:pPr>
              <a:r>
                <a:rPr lang="en-US" sz="1600" dirty="0">
                  <a:latin typeface="Arial"/>
                  <a:cs typeface="Gill Sans Light" panose="020B0302020104020203"/>
                </a:rPr>
                <a:t>Management Accountability Framework (including PSEA responsibilities for Resident Coordinators)</a:t>
              </a:r>
              <a:endParaRPr lang="fr-FR" sz="1600" dirty="0">
                <a:latin typeface="Arial"/>
                <a:cs typeface="Gill Sans Light" panose="020B0302020104020203"/>
              </a:endParaRPr>
            </a:p>
          </p:txBody>
        </p:sp>
        <p:sp>
          <p:nvSpPr>
            <p:cNvPr id="20" name="TextBox 19">
              <a:extLst>
                <a:ext uri="{FF2B5EF4-FFF2-40B4-BE49-F238E27FC236}">
                  <a16:creationId xmlns:a16="http://schemas.microsoft.com/office/drawing/2014/main" id="{1E96F428-6243-CF7C-DDF4-97B24FD2648D}"/>
                </a:ext>
              </a:extLst>
            </p:cNvPr>
            <p:cNvSpPr txBox="1"/>
            <p:nvPr/>
          </p:nvSpPr>
          <p:spPr>
            <a:xfrm rot="16200000">
              <a:off x="9433791" y="4790076"/>
              <a:ext cx="737420" cy="336956"/>
            </a:xfrm>
            <a:prstGeom prst="rect">
              <a:avLst/>
            </a:prstGeom>
            <a:noFill/>
          </p:spPr>
          <p:txBody>
            <a:bodyPr wrap="square" rtlCol="0">
              <a:spAutoFit/>
            </a:bodyPr>
            <a:lstStyle/>
            <a:p>
              <a:pPr algn="ctr"/>
              <a:r>
                <a:rPr lang="fr-FR" sz="2400" b="1" dirty="0">
                  <a:solidFill>
                    <a:srgbClr val="00AEEF"/>
                  </a:solidFill>
                  <a:latin typeface="Arial" panose="020B0604020202020204" pitchFamily="34" charset="0"/>
                  <a:cs typeface="Arial" panose="020B0604020202020204" pitchFamily="34" charset="0"/>
                </a:rPr>
                <a:t>2021</a:t>
              </a:r>
              <a:endParaRPr lang="en-US" sz="1400" b="1" dirty="0">
                <a:solidFill>
                  <a:srgbClr val="00AEEF"/>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8A8B0925-E7B2-6040-18A7-A667B4523E9D}"/>
                </a:ext>
              </a:extLst>
            </p:cNvPr>
            <p:cNvCxnSpPr>
              <a:cxnSpLocks/>
            </p:cNvCxnSpPr>
            <p:nvPr/>
          </p:nvCxnSpPr>
          <p:spPr>
            <a:xfrm flipV="1">
              <a:off x="9934010" y="3611816"/>
              <a:ext cx="0" cy="1567355"/>
            </a:xfrm>
            <a:prstGeom prst="line">
              <a:avLst/>
            </a:prstGeom>
            <a:ln w="12700">
              <a:solidFill>
                <a:srgbClr val="00AEEF"/>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25A846A1-D225-7434-BD96-B132D415BEAC}"/>
                </a:ext>
              </a:extLst>
            </p:cNvPr>
            <p:cNvGrpSpPr/>
            <p:nvPr/>
          </p:nvGrpSpPr>
          <p:grpSpPr>
            <a:xfrm>
              <a:off x="6630104" y="3611816"/>
              <a:ext cx="3063795" cy="1752487"/>
              <a:chOff x="5978386" y="1462652"/>
              <a:chExt cx="3063795" cy="1752487"/>
            </a:xfrm>
          </p:grpSpPr>
          <p:cxnSp>
            <p:nvCxnSpPr>
              <p:cNvPr id="40" name="Straight Connector 39">
                <a:extLst>
                  <a:ext uri="{FF2B5EF4-FFF2-40B4-BE49-F238E27FC236}">
                    <a16:creationId xmlns:a16="http://schemas.microsoft.com/office/drawing/2014/main" id="{0ECCFD15-4952-0840-00E1-9B8107E1E019}"/>
                  </a:ext>
                </a:extLst>
              </p:cNvPr>
              <p:cNvCxnSpPr>
                <a:cxnSpLocks/>
              </p:cNvCxnSpPr>
              <p:nvPr/>
            </p:nvCxnSpPr>
            <p:spPr>
              <a:xfrm flipV="1">
                <a:off x="6255464" y="1462652"/>
                <a:ext cx="0" cy="1593281"/>
              </a:xfrm>
              <a:prstGeom prst="line">
                <a:avLst/>
              </a:prstGeom>
              <a:ln w="12700">
                <a:solidFill>
                  <a:srgbClr val="00AEEF"/>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01D4932-03A8-599E-29A8-22728D4972A6}"/>
                  </a:ext>
                </a:extLst>
              </p:cNvPr>
              <p:cNvSpPr txBox="1"/>
              <p:nvPr/>
            </p:nvSpPr>
            <p:spPr>
              <a:xfrm rot="16200000">
                <a:off x="5778154" y="2647456"/>
                <a:ext cx="737420" cy="336956"/>
              </a:xfrm>
              <a:prstGeom prst="rect">
                <a:avLst/>
              </a:prstGeom>
              <a:noFill/>
            </p:spPr>
            <p:txBody>
              <a:bodyPr wrap="square" rtlCol="0">
                <a:spAutoFit/>
              </a:bodyPr>
              <a:lstStyle/>
              <a:p>
                <a:pPr algn="ctr"/>
                <a:r>
                  <a:rPr lang="fr-FR" sz="2400" b="1" dirty="0">
                    <a:solidFill>
                      <a:srgbClr val="00AEEF"/>
                    </a:solidFill>
                    <a:latin typeface="Arial" panose="020B0604020202020204" pitchFamily="34" charset="0"/>
                    <a:cs typeface="Arial" panose="020B0604020202020204" pitchFamily="34" charset="0"/>
                  </a:rPr>
                  <a:t>2018</a:t>
                </a:r>
                <a:endParaRPr lang="en-US" sz="2400" b="1" dirty="0">
                  <a:solidFill>
                    <a:srgbClr val="00AEEF"/>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9674BF3C-43E3-092C-4C68-B32F1BCB4ECF}"/>
                  </a:ext>
                </a:extLst>
              </p:cNvPr>
              <p:cNvSpPr txBox="1"/>
              <p:nvPr/>
            </p:nvSpPr>
            <p:spPr>
              <a:xfrm>
                <a:off x="6247202" y="2178013"/>
                <a:ext cx="2794979" cy="1037126"/>
              </a:xfrm>
              <a:prstGeom prst="rect">
                <a:avLst/>
              </a:prstGeom>
              <a:noFill/>
            </p:spPr>
            <p:txBody>
              <a:bodyPr wrap="square" lIns="91440" tIns="45720" rIns="91440" bIns="45720" rtlCol="0" anchor="t" anchorCtr="0">
                <a:spAutoFit/>
              </a:bodyPr>
              <a:lstStyle/>
              <a:p>
                <a:pPr lvl="0">
                  <a:defRPr/>
                </a:pPr>
                <a:r>
                  <a:rPr lang="en-US" sz="1600" dirty="0">
                    <a:latin typeface="Arial" panose="020B0604020202020204" pitchFamily="34" charset="0"/>
                    <a:cs typeface="Arial" panose="020B0604020202020204" pitchFamily="34" charset="0"/>
                  </a:rPr>
                  <a:t>UN Protocol on Allegations of SEA involving Implementing Partners</a:t>
                </a:r>
              </a:p>
              <a:p>
                <a:pPr lvl="0">
                  <a:defRPr/>
                </a:pPr>
                <a:endParaRPr lang="en-US" sz="1600" dirty="0">
                  <a:latin typeface="Arial" panose="020B0604020202020204" pitchFamily="34" charset="0"/>
                  <a:cs typeface="Arial" panose="020B0604020202020204" pitchFamily="34" charset="0"/>
                </a:endParaRPr>
              </a:p>
              <a:p>
                <a:pPr>
                  <a:defRPr/>
                </a:pPr>
                <a:r>
                  <a:rPr lang="en-US" sz="1600" dirty="0">
                    <a:latin typeface="Arial" panose="020B0604020202020204" pitchFamily="34" charset="0"/>
                    <a:cs typeface="Arial" panose="020B0604020202020204" pitchFamily="34" charset="0"/>
                  </a:rPr>
                  <a:t>IASC Plan for accelerating PSEA in Humanitarian Response at Country Level</a:t>
                </a:r>
              </a:p>
              <a:p>
                <a:pPr lvl="0">
                  <a:defRPr/>
                </a:pPr>
                <a:endParaRPr lang="en-US" sz="1200" dirty="0">
                  <a:latin typeface="Gill Sans Light" panose="020B0302020104020203" pitchFamily="34" charset="-79"/>
                  <a:cs typeface="Gill Sans Light" panose="020B0302020104020203" pitchFamily="34" charset="-79"/>
                </a:endParaRPr>
              </a:p>
            </p:txBody>
          </p:sp>
        </p:grpSp>
        <p:grpSp>
          <p:nvGrpSpPr>
            <p:cNvPr id="23" name="Group 22">
              <a:extLst>
                <a:ext uri="{FF2B5EF4-FFF2-40B4-BE49-F238E27FC236}">
                  <a16:creationId xmlns:a16="http://schemas.microsoft.com/office/drawing/2014/main" id="{A0101384-5E7C-3875-ED02-E39E9BA1F40C}"/>
                </a:ext>
              </a:extLst>
            </p:cNvPr>
            <p:cNvGrpSpPr/>
            <p:nvPr/>
          </p:nvGrpSpPr>
          <p:grpSpPr>
            <a:xfrm>
              <a:off x="8426519" y="1510176"/>
              <a:ext cx="2998686" cy="1719802"/>
              <a:chOff x="8375413" y="3513091"/>
              <a:chExt cx="2998686" cy="1719802"/>
            </a:xfrm>
          </p:grpSpPr>
          <p:sp>
            <p:nvSpPr>
              <p:cNvPr id="37" name="TextBox 36">
                <a:extLst>
                  <a:ext uri="{FF2B5EF4-FFF2-40B4-BE49-F238E27FC236}">
                    <a16:creationId xmlns:a16="http://schemas.microsoft.com/office/drawing/2014/main" id="{78C41685-68F1-431A-80D3-99A212EC874C}"/>
                  </a:ext>
                </a:extLst>
              </p:cNvPr>
              <p:cNvSpPr txBox="1"/>
              <p:nvPr/>
            </p:nvSpPr>
            <p:spPr>
              <a:xfrm>
                <a:off x="8706435" y="3635804"/>
                <a:ext cx="2667664" cy="1229866"/>
              </a:xfrm>
              <a:prstGeom prst="rect">
                <a:avLst/>
              </a:prstGeom>
              <a:noFill/>
            </p:spPr>
            <p:txBody>
              <a:bodyPr wrap="square" lIns="91440" tIns="45720" rIns="91440" bIns="45720" rtlCol="0" anchor="b" anchorCtr="0">
                <a:spAutoFit/>
              </a:bodyPr>
              <a:lstStyle/>
              <a:p>
                <a:pPr lvl="0">
                  <a:defRPr/>
                </a:pPr>
                <a:r>
                  <a:rPr lang="en-US" sz="1600" dirty="0">
                    <a:latin typeface="Arial"/>
                    <a:cs typeface="Gill Sans Light" panose="020B0302020104020203"/>
                  </a:rPr>
                  <a:t>OECD Development Assistance Committee Recommendation on PSEAH</a:t>
                </a:r>
              </a:p>
              <a:p>
                <a:pPr lvl="0">
                  <a:defRPr/>
                </a:pPr>
                <a:endParaRPr lang="en-US" sz="1600" dirty="0">
                  <a:latin typeface="Arial" panose="020B0604020202020204" pitchFamily="34" charset="0"/>
                  <a:cs typeface="Gill Sans Light" panose="020B0302020104020203"/>
                </a:endParaRPr>
              </a:p>
              <a:p>
                <a:pPr lvl="0">
                  <a:defRPr/>
                </a:pPr>
                <a:r>
                  <a:rPr lang="en-US" sz="1600" dirty="0">
                    <a:latin typeface="Arial" panose="020B0604020202020204" pitchFamily="34" charset="0"/>
                    <a:cs typeface="Gill Sans Light" panose="020B0302020104020203"/>
                  </a:rPr>
                  <a:t>UN Protocol on the Provision of Assistance to Victims of SEA.</a:t>
                </a:r>
              </a:p>
              <a:p>
                <a:pPr lvl="0">
                  <a:defRPr/>
                </a:pPr>
                <a:endParaRPr lang="en-US" sz="1600" dirty="0">
                  <a:latin typeface="Arial" panose="020B0604020202020204" pitchFamily="34" charset="0"/>
                  <a:cs typeface="Gill Sans Light" panose="020B0302020104020203"/>
                </a:endParaRPr>
              </a:p>
              <a:p>
                <a:pPr lvl="0">
                  <a:defRPr/>
                </a:pPr>
                <a:r>
                  <a:rPr lang="en-US" sz="1600" dirty="0">
                    <a:latin typeface="Arial" panose="020B0604020202020204" pitchFamily="34" charset="0"/>
                    <a:cs typeface="Gill Sans Light" panose="020B0302020104020203"/>
                  </a:rPr>
                  <a:t>Revised IASC Core Principle #4 </a:t>
                </a:r>
                <a:endParaRPr lang="en-US" sz="1600" dirty="0">
                  <a:latin typeface="Arial"/>
                  <a:cs typeface="Gill Sans Light" panose="020B0302020104020203"/>
                </a:endParaRPr>
              </a:p>
            </p:txBody>
          </p:sp>
          <p:sp>
            <p:nvSpPr>
              <p:cNvPr id="38" name="TextBox 37">
                <a:extLst>
                  <a:ext uri="{FF2B5EF4-FFF2-40B4-BE49-F238E27FC236}">
                    <a16:creationId xmlns:a16="http://schemas.microsoft.com/office/drawing/2014/main" id="{FF834ACC-5D78-2B90-6DFC-DC9399AE16F5}"/>
                  </a:ext>
                </a:extLst>
              </p:cNvPr>
              <p:cNvSpPr txBox="1"/>
              <p:nvPr/>
            </p:nvSpPr>
            <p:spPr>
              <a:xfrm rot="16200000">
                <a:off x="8189930" y="3698574"/>
                <a:ext cx="707921" cy="336956"/>
              </a:xfrm>
              <a:prstGeom prst="rect">
                <a:avLst/>
              </a:prstGeom>
              <a:noFill/>
            </p:spPr>
            <p:txBody>
              <a:bodyPr wrap="square" rtlCol="0">
                <a:spAutoFit/>
              </a:bodyPr>
              <a:lstStyle/>
              <a:p>
                <a:pPr algn="ctr"/>
                <a:r>
                  <a:rPr lang="fr-FR" sz="2400" b="1" dirty="0">
                    <a:solidFill>
                      <a:srgbClr val="00AEEF"/>
                    </a:solidFill>
                    <a:latin typeface="Arial" panose="020B0604020202020204" pitchFamily="34" charset="0"/>
                    <a:cs typeface="Arial" panose="020B0604020202020204" pitchFamily="34" charset="0"/>
                  </a:rPr>
                  <a:t>2019</a:t>
                </a:r>
                <a:endParaRPr lang="en-US" sz="2400" b="1" dirty="0">
                  <a:solidFill>
                    <a:srgbClr val="00AEEF"/>
                  </a:solidFill>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2B9F9AC9-3B78-DABA-D53A-4C477E8099E8}"/>
                  </a:ext>
                </a:extLst>
              </p:cNvPr>
              <p:cNvCxnSpPr>
                <a:cxnSpLocks/>
              </p:cNvCxnSpPr>
              <p:nvPr/>
            </p:nvCxnSpPr>
            <p:spPr>
              <a:xfrm flipV="1">
                <a:off x="8667401" y="3629509"/>
                <a:ext cx="0" cy="1603384"/>
              </a:xfrm>
              <a:prstGeom prst="line">
                <a:avLst/>
              </a:prstGeom>
              <a:ln w="12700">
                <a:solidFill>
                  <a:srgbClr val="00AEEF"/>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E5662BEF-8171-25B1-B698-8D701B255C02}"/>
                </a:ext>
              </a:extLst>
            </p:cNvPr>
            <p:cNvGrpSpPr/>
            <p:nvPr/>
          </p:nvGrpSpPr>
          <p:grpSpPr>
            <a:xfrm>
              <a:off x="415662" y="1652902"/>
              <a:ext cx="1957802" cy="1595149"/>
              <a:chOff x="781626" y="1684066"/>
              <a:chExt cx="1957802" cy="1595149"/>
            </a:xfrm>
          </p:grpSpPr>
          <p:sp>
            <p:nvSpPr>
              <p:cNvPr id="34" name="TextBox 33">
                <a:extLst>
                  <a:ext uri="{FF2B5EF4-FFF2-40B4-BE49-F238E27FC236}">
                    <a16:creationId xmlns:a16="http://schemas.microsoft.com/office/drawing/2014/main" id="{CC09DF3E-FADF-035A-C0F6-D6B62377E3FA}"/>
                  </a:ext>
                </a:extLst>
              </p:cNvPr>
              <p:cNvSpPr txBox="1"/>
              <p:nvPr/>
            </p:nvSpPr>
            <p:spPr>
              <a:xfrm rot="16200000">
                <a:off x="581394" y="1884298"/>
                <a:ext cx="737420" cy="336955"/>
              </a:xfrm>
              <a:prstGeom prst="rect">
                <a:avLst/>
              </a:prstGeom>
              <a:noFill/>
            </p:spPr>
            <p:txBody>
              <a:bodyPr wrap="square" rtlCol="0">
                <a:spAutoFit/>
              </a:bodyPr>
              <a:lstStyle/>
              <a:p>
                <a:pPr algn="ctr"/>
                <a:r>
                  <a:rPr lang="fr-FR" sz="2400" b="1" dirty="0">
                    <a:solidFill>
                      <a:srgbClr val="00AEEF"/>
                    </a:solidFill>
                    <a:latin typeface="Arial" panose="020B0604020202020204" pitchFamily="34" charset="0"/>
                    <a:cs typeface="Arial" panose="020B0604020202020204" pitchFamily="34" charset="0"/>
                  </a:rPr>
                  <a:t>2003</a:t>
                </a:r>
                <a:endParaRPr lang="en-US" sz="2400" b="1" dirty="0">
                  <a:solidFill>
                    <a:srgbClr val="00AEEF"/>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8ADE772-9B6E-B71E-DB52-2129CCF628CA}"/>
                  </a:ext>
                </a:extLst>
              </p:cNvPr>
              <p:cNvSpPr txBox="1"/>
              <p:nvPr/>
            </p:nvSpPr>
            <p:spPr>
              <a:xfrm>
                <a:off x="1040108" y="1767802"/>
                <a:ext cx="1699320" cy="642468"/>
              </a:xfrm>
              <a:prstGeom prst="rect">
                <a:avLst/>
              </a:prstGeom>
              <a:noFill/>
            </p:spPr>
            <p:txBody>
              <a:bodyPr wrap="square" lIns="91440" tIns="45720" rIns="91440" bIns="45720" rtlCol="0" anchor="b" anchorCtr="0">
                <a:spAutoFit/>
              </a:bodyPr>
              <a:lstStyle/>
              <a:p>
                <a:pPr>
                  <a:defRPr/>
                </a:pPr>
                <a:r>
                  <a:rPr lang="en-US" sz="1600" dirty="0">
                    <a:latin typeface="Arial"/>
                    <a:cs typeface="Gill Sans Light" panose="020B0302020104020203"/>
                  </a:rPr>
                  <a:t>UN Secretary-General Bulletin on PSEA, incorporating IASC Principles</a:t>
                </a:r>
              </a:p>
            </p:txBody>
          </p:sp>
          <p:cxnSp>
            <p:nvCxnSpPr>
              <p:cNvPr id="36" name="Straight Connector 35">
                <a:extLst>
                  <a:ext uri="{FF2B5EF4-FFF2-40B4-BE49-F238E27FC236}">
                    <a16:creationId xmlns:a16="http://schemas.microsoft.com/office/drawing/2014/main" id="{ADB6EC5C-5C63-A48E-07B9-8B853C4F797F}"/>
                  </a:ext>
                </a:extLst>
              </p:cNvPr>
              <p:cNvCxnSpPr>
                <a:cxnSpLocks/>
              </p:cNvCxnSpPr>
              <p:nvPr/>
            </p:nvCxnSpPr>
            <p:spPr>
              <a:xfrm flipV="1">
                <a:off x="1067000" y="1812684"/>
                <a:ext cx="0" cy="1466531"/>
              </a:xfrm>
              <a:prstGeom prst="line">
                <a:avLst/>
              </a:prstGeom>
              <a:ln w="12700">
                <a:solidFill>
                  <a:srgbClr val="00AEEF"/>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5D072DF3-D27C-EC90-107D-C03EF0EB257E}"/>
                </a:ext>
              </a:extLst>
            </p:cNvPr>
            <p:cNvSpPr txBox="1"/>
            <p:nvPr/>
          </p:nvSpPr>
          <p:spPr>
            <a:xfrm rot="16200000">
              <a:off x="-64451" y="4799190"/>
              <a:ext cx="737420" cy="336956"/>
            </a:xfrm>
            <a:prstGeom prst="rect">
              <a:avLst/>
            </a:prstGeom>
            <a:noFill/>
          </p:spPr>
          <p:txBody>
            <a:bodyPr wrap="square" rtlCol="0">
              <a:spAutoFit/>
            </a:bodyPr>
            <a:lstStyle/>
            <a:p>
              <a:pPr algn="ctr"/>
              <a:r>
                <a:rPr lang="fr-FR" sz="2400" b="1" dirty="0">
                  <a:solidFill>
                    <a:srgbClr val="00AEEF"/>
                  </a:solidFill>
                  <a:latin typeface="Arial" panose="020B0604020202020204" pitchFamily="34" charset="0"/>
                  <a:cs typeface="Arial" panose="020B0604020202020204" pitchFamily="34" charset="0"/>
                </a:rPr>
                <a:t>2002</a:t>
              </a:r>
              <a:endParaRPr lang="en-US" sz="2400" b="1" dirty="0">
                <a:solidFill>
                  <a:srgbClr val="00AEEF"/>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081B80F4-8607-DE2F-3897-1E39B235525E}"/>
                </a:ext>
              </a:extLst>
            </p:cNvPr>
            <p:cNvGrpSpPr/>
            <p:nvPr/>
          </p:nvGrpSpPr>
          <p:grpSpPr>
            <a:xfrm>
              <a:off x="2173617" y="1667758"/>
              <a:ext cx="1867944" cy="1595149"/>
              <a:chOff x="781626" y="1684066"/>
              <a:chExt cx="1867944" cy="1595149"/>
            </a:xfrm>
          </p:grpSpPr>
          <p:sp>
            <p:nvSpPr>
              <p:cNvPr id="31" name="TextBox 30">
                <a:extLst>
                  <a:ext uri="{FF2B5EF4-FFF2-40B4-BE49-F238E27FC236}">
                    <a16:creationId xmlns:a16="http://schemas.microsoft.com/office/drawing/2014/main" id="{137EAC2F-C9C2-829D-C0A5-DA480C474052}"/>
                  </a:ext>
                </a:extLst>
              </p:cNvPr>
              <p:cNvSpPr txBox="1"/>
              <p:nvPr/>
            </p:nvSpPr>
            <p:spPr>
              <a:xfrm rot="16200000">
                <a:off x="581394" y="1884298"/>
                <a:ext cx="737420" cy="336955"/>
              </a:xfrm>
              <a:prstGeom prst="rect">
                <a:avLst/>
              </a:prstGeom>
              <a:noFill/>
            </p:spPr>
            <p:txBody>
              <a:bodyPr wrap="square" rtlCol="0">
                <a:spAutoFit/>
              </a:bodyPr>
              <a:lstStyle/>
              <a:p>
                <a:pPr algn="ctr"/>
                <a:r>
                  <a:rPr lang="fr-FR" sz="2400" b="1" dirty="0">
                    <a:solidFill>
                      <a:srgbClr val="00AEEF"/>
                    </a:solidFill>
                    <a:latin typeface="Arial" panose="020B0604020202020204" pitchFamily="34" charset="0"/>
                    <a:cs typeface="Arial" panose="020B0604020202020204" pitchFamily="34" charset="0"/>
                  </a:rPr>
                  <a:t>2011</a:t>
                </a:r>
                <a:endParaRPr lang="en-US" sz="2400" b="1" dirty="0">
                  <a:solidFill>
                    <a:srgbClr val="00AEEF"/>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D7A23AE-488F-F24E-D192-7AD4A6D5AAB3}"/>
                  </a:ext>
                </a:extLst>
              </p:cNvPr>
              <p:cNvSpPr txBox="1"/>
              <p:nvPr/>
            </p:nvSpPr>
            <p:spPr>
              <a:xfrm>
                <a:off x="1031113" y="1773598"/>
                <a:ext cx="1618457" cy="789317"/>
              </a:xfrm>
              <a:prstGeom prst="rect">
                <a:avLst/>
              </a:prstGeom>
              <a:noFill/>
            </p:spPr>
            <p:txBody>
              <a:bodyPr wrap="square" lIns="91440" tIns="45720" rIns="91440" bIns="45720" rtlCol="0" anchor="b" anchorCtr="0">
                <a:spAutoFit/>
              </a:bodyPr>
              <a:lstStyle/>
              <a:p>
                <a:pPr>
                  <a:defRPr/>
                </a:pPr>
                <a:r>
                  <a:rPr lang="en-US" sz="1600" dirty="0">
                    <a:latin typeface="Arial"/>
                    <a:cs typeface="Gill Sans Light" panose="020B0302020104020203"/>
                  </a:rPr>
                  <a:t>IASC Principals </a:t>
                </a:r>
              </a:p>
              <a:p>
                <a:pPr>
                  <a:defRPr/>
                </a:pPr>
                <a:r>
                  <a:rPr lang="en-US" sz="1600" dirty="0">
                    <a:latin typeface="Arial"/>
                    <a:cs typeface="Gill Sans Light" panose="020B0302020104020203"/>
                  </a:rPr>
                  <a:t>set the Transformation Agenda and establishes the PSEA Championship</a:t>
                </a:r>
              </a:p>
            </p:txBody>
          </p:sp>
          <p:cxnSp>
            <p:nvCxnSpPr>
              <p:cNvPr id="33" name="Straight Connector 32">
                <a:extLst>
                  <a:ext uri="{FF2B5EF4-FFF2-40B4-BE49-F238E27FC236}">
                    <a16:creationId xmlns:a16="http://schemas.microsoft.com/office/drawing/2014/main" id="{81ABB581-2A8A-07BD-E52E-BDA9E90C43D6}"/>
                  </a:ext>
                </a:extLst>
              </p:cNvPr>
              <p:cNvCxnSpPr>
                <a:cxnSpLocks/>
              </p:cNvCxnSpPr>
              <p:nvPr/>
            </p:nvCxnSpPr>
            <p:spPr>
              <a:xfrm flipV="1">
                <a:off x="1067000" y="1812684"/>
                <a:ext cx="0" cy="1466531"/>
              </a:xfrm>
              <a:prstGeom prst="line">
                <a:avLst/>
              </a:prstGeom>
              <a:ln w="12700">
                <a:solidFill>
                  <a:srgbClr val="00AEEF"/>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2AA1E0B6-A2BE-C540-538D-02625A8EDE92}"/>
                </a:ext>
              </a:extLst>
            </p:cNvPr>
            <p:cNvGrpSpPr/>
            <p:nvPr/>
          </p:nvGrpSpPr>
          <p:grpSpPr>
            <a:xfrm>
              <a:off x="3970787" y="1652902"/>
              <a:ext cx="1896713" cy="1595149"/>
              <a:chOff x="781626" y="1684066"/>
              <a:chExt cx="1896713" cy="1595149"/>
            </a:xfrm>
          </p:grpSpPr>
          <p:sp>
            <p:nvSpPr>
              <p:cNvPr id="28" name="TextBox 27">
                <a:extLst>
                  <a:ext uri="{FF2B5EF4-FFF2-40B4-BE49-F238E27FC236}">
                    <a16:creationId xmlns:a16="http://schemas.microsoft.com/office/drawing/2014/main" id="{9E2B6945-BCE1-576A-0A8F-9019ACCA540F}"/>
                  </a:ext>
                </a:extLst>
              </p:cNvPr>
              <p:cNvSpPr txBox="1"/>
              <p:nvPr/>
            </p:nvSpPr>
            <p:spPr>
              <a:xfrm rot="16200000">
                <a:off x="581394" y="1884298"/>
                <a:ext cx="737420" cy="336955"/>
              </a:xfrm>
              <a:prstGeom prst="rect">
                <a:avLst/>
              </a:prstGeom>
              <a:noFill/>
            </p:spPr>
            <p:txBody>
              <a:bodyPr wrap="square" rtlCol="0">
                <a:spAutoFit/>
              </a:bodyPr>
              <a:lstStyle/>
              <a:p>
                <a:pPr algn="ctr"/>
                <a:r>
                  <a:rPr lang="fr-FR" sz="2400" b="1" dirty="0">
                    <a:solidFill>
                      <a:srgbClr val="00AEEF"/>
                    </a:solidFill>
                    <a:latin typeface="Arial" panose="020B0604020202020204" pitchFamily="34" charset="0"/>
                    <a:cs typeface="Arial" panose="020B0604020202020204" pitchFamily="34" charset="0"/>
                  </a:rPr>
                  <a:t>2013</a:t>
                </a:r>
                <a:endParaRPr lang="en-US" sz="2400" b="1" dirty="0">
                  <a:solidFill>
                    <a:srgbClr val="00AEEF"/>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E4EB31E-3D9A-97DE-E2AA-5076F98CEA29}"/>
                  </a:ext>
                </a:extLst>
              </p:cNvPr>
              <p:cNvSpPr txBox="1"/>
              <p:nvPr/>
            </p:nvSpPr>
            <p:spPr>
              <a:xfrm>
                <a:off x="1059882" y="1759730"/>
                <a:ext cx="1618457" cy="495618"/>
              </a:xfrm>
              <a:prstGeom prst="rect">
                <a:avLst/>
              </a:prstGeom>
              <a:noFill/>
            </p:spPr>
            <p:txBody>
              <a:bodyPr wrap="square" lIns="91440" tIns="45720" rIns="91440" bIns="45720" rtlCol="0" anchor="b" anchorCtr="0">
                <a:spAutoFit/>
              </a:bodyPr>
              <a:lstStyle/>
              <a:p>
                <a:pPr>
                  <a:defRPr/>
                </a:pPr>
                <a:r>
                  <a:rPr lang="en-US" sz="1600" dirty="0">
                    <a:latin typeface="Arial"/>
                    <a:cs typeface="Gill Sans Light" panose="020B0302020104020203"/>
                  </a:rPr>
                  <a:t>IASC Minimum Operating Standards for PSEA</a:t>
                </a:r>
              </a:p>
            </p:txBody>
          </p:sp>
          <p:cxnSp>
            <p:nvCxnSpPr>
              <p:cNvPr id="30" name="Straight Connector 29">
                <a:extLst>
                  <a:ext uri="{FF2B5EF4-FFF2-40B4-BE49-F238E27FC236}">
                    <a16:creationId xmlns:a16="http://schemas.microsoft.com/office/drawing/2014/main" id="{6F781DA5-F05A-0E72-26CE-F4F7A95483BE}"/>
                  </a:ext>
                </a:extLst>
              </p:cNvPr>
              <p:cNvCxnSpPr>
                <a:cxnSpLocks/>
              </p:cNvCxnSpPr>
              <p:nvPr/>
            </p:nvCxnSpPr>
            <p:spPr>
              <a:xfrm flipV="1">
                <a:off x="1067000" y="1812684"/>
                <a:ext cx="0" cy="1466531"/>
              </a:xfrm>
              <a:prstGeom prst="line">
                <a:avLst/>
              </a:prstGeom>
              <a:ln w="12700">
                <a:solidFill>
                  <a:srgbClr val="00AEEF"/>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12596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6" ma:contentTypeDescription="Create a new document." ma:contentTypeScope="" ma:versionID="9c0d64fe8258fa2a9e70787961446e7a">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b6b411a29858ba1e9f700040674ccb11"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0EF20D-D7FD-407D-8305-5480B1D71A7D}">
  <ds:schemaRefs>
    <ds:schemaRef ds:uri="http://schemas.microsoft.com/office/2006/documentManagement/types"/>
    <ds:schemaRef ds:uri="http://purl.org/dc/terms/"/>
    <ds:schemaRef ds:uri="cae8c1b8-3cee-434b-8da9-32960356a7de"/>
    <ds:schemaRef ds:uri="http://purl.org/dc/dcmitype/"/>
    <ds:schemaRef ds:uri="http://schemas.microsoft.com/office/2006/metadata/properties"/>
    <ds:schemaRef ds:uri="0b4e6542-4a28-464b-916a-ac287e1e15ef"/>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D50B26AE-3FC6-413F-B678-1814AA65042E}">
  <ds:schemaRefs>
    <ds:schemaRef ds:uri="http://schemas.microsoft.com/sharepoint/v3/contenttype/forms"/>
  </ds:schemaRefs>
</ds:datastoreItem>
</file>

<file path=customXml/itemProps3.xml><?xml version="1.0" encoding="utf-8"?>
<ds:datastoreItem xmlns:ds="http://schemas.openxmlformats.org/officeDocument/2006/customXml" ds:itemID="{B5D752A8-90F8-4912-9130-5C727F735FAC}"/>
</file>

<file path=docProps/app.xml><?xml version="1.0" encoding="utf-8"?>
<Properties xmlns="http://schemas.openxmlformats.org/officeDocument/2006/extended-properties" xmlns:vt="http://schemas.openxmlformats.org/officeDocument/2006/docPropsVTypes">
  <TotalTime>1597</TotalTime>
  <Words>2508</Words>
  <Application>Microsoft Office PowerPoint</Application>
  <PresentationFormat>Custom</PresentationFormat>
  <Paragraphs>414</Paragraphs>
  <Slides>43</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43</vt:i4>
      </vt:variant>
    </vt:vector>
  </HeadingPairs>
  <TitlesOfParts>
    <vt:vector size="60" baseType="lpstr">
      <vt:lpstr>Gill Sans Light</vt:lpstr>
      <vt:lpstr>Arial</vt:lpstr>
      <vt:lpstr>Calibri</vt:lpstr>
      <vt:lpstr>Gill Sans MT</vt:lpstr>
      <vt:lpstr>Courier New</vt:lpstr>
      <vt:lpstr>Univers LT Std 57 Cn</vt:lpstr>
      <vt:lpstr>Arial Rounded MT Bold</vt:lpstr>
      <vt:lpstr>Oswald</vt:lpstr>
      <vt:lpstr>Symbol</vt:lpstr>
      <vt:lpstr>Baskerville Old Face</vt:lpstr>
      <vt:lpstr>Aleo Bold</vt:lpstr>
      <vt:lpstr>Times New Roman</vt:lpstr>
      <vt:lpstr>Wingdings 2</vt:lpstr>
      <vt:lpstr>Open Sans</vt:lpstr>
      <vt:lpstr>Century Gothic</vt:lpstr>
      <vt:lpstr>Josefin Sans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Malta conference-PPT template</dc:title>
  <dc:creator>Lucy Richardson</dc:creator>
  <cp:lastModifiedBy>Lucy M Richardson</cp:lastModifiedBy>
  <cp:revision>13</cp:revision>
  <dcterms:created xsi:type="dcterms:W3CDTF">2006-08-16T00:00:00Z</dcterms:created>
  <dcterms:modified xsi:type="dcterms:W3CDTF">2022-10-12T17:11:25Z</dcterms:modified>
  <dc:identifier>DAFJfg4UXJw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0x0101008733F4810AB72642817D07682898C628</vt:lpwstr>
  </property>
  <property fmtid="{D5CDD505-2E9C-101B-9397-08002B2CF9AE}" pid="3" name="MediaServiceImageTags">
    <vt:lpwstr/>
  </property>
</Properties>
</file>