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63" r:id="rId6"/>
    <p:sldId id="273" r:id="rId7"/>
    <p:sldId id="284" r:id="rId8"/>
    <p:sldId id="283" r:id="rId9"/>
    <p:sldId id="268" r:id="rId10"/>
    <p:sldId id="285" r:id="rId11"/>
    <p:sldId id="282" r:id="rId12"/>
    <p:sldId id="275" r:id="rId13"/>
    <p:sldId id="290" r:id="rId14"/>
    <p:sldId id="269" r:id="rId15"/>
    <p:sldId id="274" r:id="rId16"/>
    <p:sldId id="272" r:id="rId17"/>
    <p:sldId id="281" r:id="rId18"/>
    <p:sldId id="280" r:id="rId19"/>
    <p:sldId id="286" r:id="rId20"/>
    <p:sldId id="289" r:id="rId21"/>
    <p:sldId id="288" r:id="rId22"/>
    <p:sldId id="266" r:id="rId23"/>
    <p:sldId id="264" r:id="rId24"/>
    <p:sldId id="296" r:id="rId25"/>
    <p:sldId id="297" r:id="rId26"/>
    <p:sldId id="298" r:id="rId27"/>
    <p:sldId id="299"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Oswald" panose="020B0604020202020204" charset="0"/>
      <p:regular r:id="rId34"/>
    </p:embeddedFont>
    <p:embeddedFont>
      <p:font typeface="Josefin Sans Regular"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g Michelle at Sapport" initials="BMaS" lastIdx="2" clrIdx="0">
    <p:extLst>
      <p:ext uri="{19B8F6BF-5375-455C-9EA6-DF929625EA0E}">
        <p15:presenceInfo xmlns:p15="http://schemas.microsoft.com/office/powerpoint/2012/main" userId="S-1-5-21-2025429265-606747145-1801674531-151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AB681-7C36-4A4B-A548-31721AE7B214}" v="2" dt="2022-08-29T13:29:21.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007" autoAdjust="0"/>
  </p:normalViewPr>
  <p:slideViewPr>
    <p:cSldViewPr>
      <p:cViewPr varScale="1">
        <p:scale>
          <a:sx n="34" d="100"/>
          <a:sy n="34" d="100"/>
        </p:scale>
        <p:origin x="9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vishi Rekhi [EASPD]" userId="ddad1592-e9e0-42af-9040-af62cc6b1840" providerId="ADAL" clId="{6749FFCA-50B4-4E91-B4BD-32ED2B1274EE}"/>
    <pc:docChg chg="modSld">
      <pc:chgData name="Tavishi Rekhi [EASPD]" userId="ddad1592-e9e0-42af-9040-af62cc6b1840" providerId="ADAL" clId="{6749FFCA-50B4-4E91-B4BD-32ED2B1274EE}" dt="2022-08-23T09:06:56.116" v="32" actId="1076"/>
      <pc:docMkLst>
        <pc:docMk/>
      </pc:docMkLst>
      <pc:sldChg chg="addSp modSp mod">
        <pc:chgData name="Tavishi Rekhi [EASPD]" userId="ddad1592-e9e0-42af-9040-af62cc6b1840" providerId="ADAL" clId="{6749FFCA-50B4-4E91-B4BD-32ED2B1274EE}" dt="2022-08-23T09:06:27.690" v="30" actId="207"/>
        <pc:sldMkLst>
          <pc:docMk/>
          <pc:sldMk cId="0" sldId="256"/>
        </pc:sldMkLst>
        <pc:spChg chg="add mod">
          <ac:chgData name="Tavishi Rekhi [EASPD]" userId="ddad1592-e9e0-42af-9040-af62cc6b1840" providerId="ADAL" clId="{6749FFCA-50B4-4E91-B4BD-32ED2B1274EE}" dt="2022-08-23T09:06:27.690" v="30" actId="207"/>
          <ac:spMkLst>
            <pc:docMk/>
            <pc:sldMk cId="0" sldId="256"/>
            <ac:spMk id="15" creationId="{B5022F7D-BB5E-1533-B523-8A8A4B3A7F71}"/>
          </ac:spMkLst>
        </pc:spChg>
      </pc:sldChg>
      <pc:sldChg chg="addSp modSp mod">
        <pc:chgData name="Tavishi Rekhi [EASPD]" userId="ddad1592-e9e0-42af-9040-af62cc6b1840" providerId="ADAL" clId="{6749FFCA-50B4-4E91-B4BD-32ED2B1274EE}" dt="2022-08-23T09:06:56.116" v="32" actId="1076"/>
        <pc:sldMkLst>
          <pc:docMk/>
          <pc:sldMk cId="3821540606" sldId="257"/>
        </pc:sldMkLst>
        <pc:spChg chg="add mod">
          <ac:chgData name="Tavishi Rekhi [EASPD]" userId="ddad1592-e9e0-42af-9040-af62cc6b1840" providerId="ADAL" clId="{6749FFCA-50B4-4E91-B4BD-32ED2B1274EE}" dt="2022-08-23T09:06:56.116" v="32" actId="1076"/>
          <ac:spMkLst>
            <pc:docMk/>
            <pc:sldMk cId="3821540606" sldId="257"/>
            <ac:spMk id="8" creationId="{068B8922-51B4-412D-1D10-D6FCA25ECEA6}"/>
          </ac:spMkLst>
        </pc:spChg>
      </pc:sldChg>
    </pc:docChg>
  </pc:docChgLst>
  <pc:docChgLst>
    <pc:chgData name="Paola del Grosso [EASPD]" userId="e5c0050e-2c92-4f9e-ab66-92392b553015" providerId="ADAL" clId="{802AB681-7C36-4A4B-A548-31721AE7B214}"/>
    <pc:docChg chg="modSld">
      <pc:chgData name="Paola del Grosso [EASPD]" userId="e5c0050e-2c92-4f9e-ab66-92392b553015" providerId="ADAL" clId="{802AB681-7C36-4A4B-A548-31721AE7B214}" dt="2022-08-29T14:01:28.649" v="12" actId="14100"/>
      <pc:docMkLst>
        <pc:docMk/>
      </pc:docMkLst>
      <pc:sldChg chg="modSp mod">
        <pc:chgData name="Paola del Grosso [EASPD]" userId="e5c0050e-2c92-4f9e-ab66-92392b553015" providerId="ADAL" clId="{802AB681-7C36-4A4B-A548-31721AE7B214}" dt="2022-08-29T14:01:28.649" v="12" actId="14100"/>
        <pc:sldMkLst>
          <pc:docMk/>
          <pc:sldMk cId="0" sldId="256"/>
        </pc:sldMkLst>
        <pc:spChg chg="mod">
          <ac:chgData name="Paola del Grosso [EASPD]" userId="e5c0050e-2c92-4f9e-ab66-92392b553015" providerId="ADAL" clId="{802AB681-7C36-4A4B-A548-31721AE7B214}" dt="2022-08-29T14:01:28.649" v="12" actId="14100"/>
          <ac:spMkLst>
            <pc:docMk/>
            <pc:sldMk cId="0" sldId="256"/>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99C75-C4B3-4D22-9ADF-1F147DAABE7A}"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67E08-495D-4DC7-9408-B3C634E5A31A}" type="slidenum">
              <a:rPr lang="en-GB" smtClean="0"/>
              <a:t>‹#›</a:t>
            </a:fld>
            <a:endParaRPr lang="en-GB"/>
          </a:p>
        </p:txBody>
      </p:sp>
    </p:spTree>
    <p:extLst>
      <p:ext uri="{BB962C8B-B14F-4D97-AF65-F5344CB8AC3E}">
        <p14:creationId xmlns:p14="http://schemas.microsoft.com/office/powerpoint/2010/main" val="13458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3</a:t>
            </a:fld>
            <a:endParaRPr lang="en-GB"/>
          </a:p>
        </p:txBody>
      </p:sp>
    </p:spTree>
    <p:extLst>
      <p:ext uri="{BB962C8B-B14F-4D97-AF65-F5344CB8AC3E}">
        <p14:creationId xmlns:p14="http://schemas.microsoft.com/office/powerpoint/2010/main" val="374149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13</a:t>
            </a:fld>
            <a:endParaRPr lang="en-GB"/>
          </a:p>
        </p:txBody>
      </p:sp>
    </p:spTree>
    <p:extLst>
      <p:ext uri="{BB962C8B-B14F-4D97-AF65-F5344CB8AC3E}">
        <p14:creationId xmlns:p14="http://schemas.microsoft.com/office/powerpoint/2010/main" val="388366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14</a:t>
            </a:fld>
            <a:endParaRPr lang="en-GB"/>
          </a:p>
        </p:txBody>
      </p:sp>
    </p:spTree>
    <p:extLst>
      <p:ext uri="{BB962C8B-B14F-4D97-AF65-F5344CB8AC3E}">
        <p14:creationId xmlns:p14="http://schemas.microsoft.com/office/powerpoint/2010/main" val="341657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15</a:t>
            </a:fld>
            <a:endParaRPr lang="en-GB"/>
          </a:p>
        </p:txBody>
      </p:sp>
    </p:spTree>
    <p:extLst>
      <p:ext uri="{BB962C8B-B14F-4D97-AF65-F5344CB8AC3E}">
        <p14:creationId xmlns:p14="http://schemas.microsoft.com/office/powerpoint/2010/main" val="223606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16</a:t>
            </a:fld>
            <a:endParaRPr lang="en-GB"/>
          </a:p>
        </p:txBody>
      </p:sp>
    </p:spTree>
    <p:extLst>
      <p:ext uri="{BB962C8B-B14F-4D97-AF65-F5344CB8AC3E}">
        <p14:creationId xmlns:p14="http://schemas.microsoft.com/office/powerpoint/2010/main" val="9373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17</a:t>
            </a:fld>
            <a:endParaRPr lang="en-GB"/>
          </a:p>
        </p:txBody>
      </p:sp>
    </p:spTree>
    <p:extLst>
      <p:ext uri="{BB962C8B-B14F-4D97-AF65-F5344CB8AC3E}">
        <p14:creationId xmlns:p14="http://schemas.microsoft.com/office/powerpoint/2010/main" val="252382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18</a:t>
            </a:fld>
            <a:endParaRPr lang="en-GB"/>
          </a:p>
        </p:txBody>
      </p:sp>
    </p:spTree>
    <p:extLst>
      <p:ext uri="{BB962C8B-B14F-4D97-AF65-F5344CB8AC3E}">
        <p14:creationId xmlns:p14="http://schemas.microsoft.com/office/powerpoint/2010/main" val="1332153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19</a:t>
            </a:fld>
            <a:endParaRPr lang="en-GB"/>
          </a:p>
        </p:txBody>
      </p:sp>
    </p:spTree>
    <p:extLst>
      <p:ext uri="{BB962C8B-B14F-4D97-AF65-F5344CB8AC3E}">
        <p14:creationId xmlns:p14="http://schemas.microsoft.com/office/powerpoint/2010/main" val="104389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4</a:t>
            </a:fld>
            <a:endParaRPr lang="en-GB"/>
          </a:p>
        </p:txBody>
      </p:sp>
    </p:spTree>
    <p:extLst>
      <p:ext uri="{BB962C8B-B14F-4D97-AF65-F5344CB8AC3E}">
        <p14:creationId xmlns:p14="http://schemas.microsoft.com/office/powerpoint/2010/main" val="24964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5</a:t>
            </a:fld>
            <a:endParaRPr lang="en-GB"/>
          </a:p>
        </p:txBody>
      </p:sp>
    </p:spTree>
    <p:extLst>
      <p:ext uri="{BB962C8B-B14F-4D97-AF65-F5344CB8AC3E}">
        <p14:creationId xmlns:p14="http://schemas.microsoft.com/office/powerpoint/2010/main" val="127551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D67E08-495D-4DC7-9408-B3C634E5A31A}" type="slidenum">
              <a:rPr lang="en-GB" smtClean="0"/>
              <a:t>6</a:t>
            </a:fld>
            <a:endParaRPr lang="en-GB"/>
          </a:p>
        </p:txBody>
      </p:sp>
    </p:spTree>
    <p:extLst>
      <p:ext uri="{BB962C8B-B14F-4D97-AF65-F5344CB8AC3E}">
        <p14:creationId xmlns:p14="http://schemas.microsoft.com/office/powerpoint/2010/main" val="161220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D67E08-495D-4DC7-9408-B3C634E5A31A}" type="slidenum">
              <a:rPr lang="en-GB" smtClean="0"/>
              <a:t>7</a:t>
            </a:fld>
            <a:endParaRPr lang="en-GB"/>
          </a:p>
        </p:txBody>
      </p:sp>
    </p:spTree>
    <p:extLst>
      <p:ext uri="{BB962C8B-B14F-4D97-AF65-F5344CB8AC3E}">
        <p14:creationId xmlns:p14="http://schemas.microsoft.com/office/powerpoint/2010/main" val="329789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000000"/>
              </a:solidFill>
              <a:latin typeface="Josefin Sans Regular"/>
            </a:endParaRPr>
          </a:p>
          <a:p>
            <a:endParaRPr lang="en-US" sz="1200" dirty="0" smtClean="0">
              <a:solidFill>
                <a:srgbClr val="000000"/>
              </a:solidFill>
              <a:latin typeface="Josefin Sans Regular"/>
            </a:endParaRPr>
          </a:p>
        </p:txBody>
      </p:sp>
      <p:sp>
        <p:nvSpPr>
          <p:cNvPr id="4" name="Slide Number Placeholder 3"/>
          <p:cNvSpPr>
            <a:spLocks noGrp="1"/>
          </p:cNvSpPr>
          <p:nvPr>
            <p:ph type="sldNum" sz="quarter" idx="10"/>
          </p:nvPr>
        </p:nvSpPr>
        <p:spPr/>
        <p:txBody>
          <a:bodyPr/>
          <a:lstStyle/>
          <a:p>
            <a:fld id="{B0D67E08-495D-4DC7-9408-B3C634E5A31A}" type="slidenum">
              <a:rPr lang="en-GB" smtClean="0"/>
              <a:t>8</a:t>
            </a:fld>
            <a:endParaRPr lang="en-GB"/>
          </a:p>
        </p:txBody>
      </p:sp>
    </p:spTree>
    <p:extLst>
      <p:ext uri="{BB962C8B-B14F-4D97-AF65-F5344CB8AC3E}">
        <p14:creationId xmlns:p14="http://schemas.microsoft.com/office/powerpoint/2010/main" val="266620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B0D67E08-495D-4DC7-9408-B3C634E5A31A}" type="slidenum">
              <a:rPr lang="en-GB" smtClean="0"/>
              <a:t>9</a:t>
            </a:fld>
            <a:endParaRPr lang="en-GB"/>
          </a:p>
        </p:txBody>
      </p:sp>
    </p:spTree>
    <p:extLst>
      <p:ext uri="{BB962C8B-B14F-4D97-AF65-F5344CB8AC3E}">
        <p14:creationId xmlns:p14="http://schemas.microsoft.com/office/powerpoint/2010/main" val="401793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B0D67E08-495D-4DC7-9408-B3C634E5A31A}" type="slidenum">
              <a:rPr lang="en-GB" smtClean="0"/>
              <a:t>10</a:t>
            </a:fld>
            <a:endParaRPr lang="en-GB"/>
          </a:p>
        </p:txBody>
      </p:sp>
    </p:spTree>
    <p:extLst>
      <p:ext uri="{BB962C8B-B14F-4D97-AF65-F5344CB8AC3E}">
        <p14:creationId xmlns:p14="http://schemas.microsoft.com/office/powerpoint/2010/main" val="148719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0D67E08-495D-4DC7-9408-B3C634E5A31A}" type="slidenum">
              <a:rPr lang="en-GB" smtClean="0"/>
              <a:t>12</a:t>
            </a:fld>
            <a:endParaRPr lang="en-GB"/>
          </a:p>
        </p:txBody>
      </p:sp>
    </p:spTree>
    <p:extLst>
      <p:ext uri="{BB962C8B-B14F-4D97-AF65-F5344CB8AC3E}">
        <p14:creationId xmlns:p14="http://schemas.microsoft.com/office/powerpoint/2010/main" val="182758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ae.gov.mt/en/Public_Consultations/MISW/PublishingImages/Pages/Consultations/Maltas20212030NationalStrategyontheRightsofDisabledPersons/Proposed%20National%20Disability%20Strategy%20%E2%80%93%20Standard%20English%20version.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7038" y="5384293"/>
            <a:ext cx="9539745" cy="265671"/>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3811223" y="0"/>
            <a:ext cx="4476777" cy="2170819"/>
          </a:xfrm>
          <a:prstGeom prst="rect">
            <a:avLst/>
          </a:prstGeom>
        </p:spPr>
      </p:pic>
      <p:pic>
        <p:nvPicPr>
          <p:cNvPr id="8" name="Picture 8"/>
          <p:cNvPicPr>
            <a:picLocks noChangeAspect="1"/>
          </p:cNvPicPr>
          <p:nvPr/>
        </p:nvPicPr>
        <p:blipFill>
          <a:blip r:embed="rId3"/>
          <a:srcRect/>
          <a:stretch>
            <a:fillRect/>
          </a:stretch>
        </p:blipFill>
        <p:spPr>
          <a:xfrm>
            <a:off x="7270401" y="9559500"/>
            <a:ext cx="3152802" cy="664955"/>
          </a:xfrm>
          <a:prstGeom prst="rect">
            <a:avLst/>
          </a:prstGeom>
        </p:spPr>
      </p:pic>
      <p:grpSp>
        <p:nvGrpSpPr>
          <p:cNvPr id="9" name="Group 9"/>
          <p:cNvGrpSpPr>
            <a:grpSpLocks noChangeAspect="1"/>
          </p:cNvGrpSpPr>
          <p:nvPr/>
        </p:nvGrpSpPr>
        <p:grpSpPr>
          <a:xfrm>
            <a:off x="10880643" y="2628257"/>
            <a:ext cx="6666491" cy="666646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035" r="-69387"/>
              </a:stretch>
            </a:blipFill>
          </p:spPr>
        </p:sp>
      </p:grpSp>
      <p:sp>
        <p:nvSpPr>
          <p:cNvPr id="11" name="TextBox 11"/>
          <p:cNvSpPr txBox="1"/>
          <p:nvPr/>
        </p:nvSpPr>
        <p:spPr>
          <a:xfrm>
            <a:off x="774274" y="608569"/>
            <a:ext cx="11951126" cy="3808735"/>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Workshop 7: </a:t>
            </a:r>
            <a:r>
              <a:rPr lang="en-GB" sz="7050" i="0" dirty="0">
                <a:solidFill>
                  <a:srgbClr val="2B2B2B"/>
                </a:solidFill>
                <a:effectLst/>
                <a:latin typeface="Oswald" panose="00000500000000000000" pitchFamily="2" charset="0"/>
              </a:rPr>
              <a:t>Mentoring as a tool in achieving a change in attitudes in the workplace</a:t>
            </a:r>
            <a:endParaRPr lang="en-US" sz="7050" dirty="0">
              <a:solidFill>
                <a:srgbClr val="000000"/>
              </a:solidFill>
              <a:latin typeface="Oswald" panose="00000500000000000000" pitchFamily="2" charset="0"/>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58424" y="2170819"/>
            <a:ext cx="7302805" cy="7209861"/>
          </a:xfrm>
          <a:prstGeom prst="rect">
            <a:avLst/>
          </a:prstGeom>
        </p:spPr>
      </p:pic>
      <p:sp>
        <p:nvSpPr>
          <p:cNvPr id="14" name="TextBox 14"/>
          <p:cNvSpPr txBox="1"/>
          <p:nvPr/>
        </p:nvSpPr>
        <p:spPr>
          <a:xfrm>
            <a:off x="316858" y="4177021"/>
            <a:ext cx="10132135" cy="3924151"/>
          </a:xfrm>
          <a:prstGeom prst="rect">
            <a:avLst/>
          </a:prstGeom>
        </p:spPr>
        <p:txBody>
          <a:bodyPr wrap="square" lIns="0" tIns="0" rIns="0" bIns="0" rtlCol="0" anchor="t">
            <a:spAutoFit/>
          </a:bodyPr>
          <a:lstStyle/>
          <a:p>
            <a:pPr algn="ctr">
              <a:lnSpc>
                <a:spcPts val="5094"/>
              </a:lnSpc>
            </a:pPr>
            <a:endParaRPr lang="en-US" sz="4548" dirty="0" smtClean="0">
              <a:solidFill>
                <a:srgbClr val="000000"/>
              </a:solidFill>
              <a:latin typeface="Josefin Sans Regular"/>
            </a:endParaRPr>
          </a:p>
          <a:p>
            <a:pPr algn="ctr">
              <a:lnSpc>
                <a:spcPts val="5094"/>
              </a:lnSpc>
            </a:pPr>
            <a:r>
              <a:rPr lang="en-US" sz="4548" dirty="0" smtClean="0">
                <a:solidFill>
                  <a:srgbClr val="000000"/>
                </a:solidFill>
                <a:latin typeface="Josefin Sans Regular"/>
              </a:rPr>
              <a:t>Michelle Borg </a:t>
            </a:r>
          </a:p>
          <a:p>
            <a:pPr algn="ctr">
              <a:lnSpc>
                <a:spcPts val="5094"/>
              </a:lnSpc>
            </a:pPr>
            <a:endParaRPr lang="en-US" sz="4548" dirty="0" smtClean="0">
              <a:solidFill>
                <a:srgbClr val="000000"/>
              </a:solidFill>
              <a:latin typeface="Josefin Sans Regular"/>
            </a:endParaRPr>
          </a:p>
          <a:p>
            <a:pPr algn="ctr">
              <a:lnSpc>
                <a:spcPts val="5094"/>
              </a:lnSpc>
            </a:pPr>
            <a:r>
              <a:rPr lang="en-US" sz="3500" dirty="0" smtClean="0">
                <a:solidFill>
                  <a:srgbClr val="000000"/>
                </a:solidFill>
                <a:latin typeface="Josefin Sans Regular"/>
              </a:rPr>
              <a:t>Occupational Therapist</a:t>
            </a:r>
          </a:p>
          <a:p>
            <a:pPr algn="ctr">
              <a:lnSpc>
                <a:spcPts val="5094"/>
              </a:lnSpc>
            </a:pPr>
            <a:r>
              <a:rPr lang="en-US" sz="3500" i="1" dirty="0" smtClean="0">
                <a:solidFill>
                  <a:srgbClr val="000000"/>
                </a:solidFill>
                <a:latin typeface="Josefin Sans Regular"/>
              </a:rPr>
              <a:t>M.A in Intellectual and Developmental Disabilities, University of Kent </a:t>
            </a:r>
            <a:endParaRPr lang="en-US" sz="3500" i="1"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15" name="TextBox 14">
            <a:extLst>
              <a:ext uri="{FF2B5EF4-FFF2-40B4-BE49-F238E27FC236}">
                <a16:creationId xmlns:a16="http://schemas.microsoft.com/office/drawing/2014/main" id="{B5022F7D-BB5E-1533-B523-8A8A4B3A7F71}"/>
              </a:ext>
            </a:extLst>
          </p:cNvPr>
          <p:cNvSpPr txBox="1"/>
          <p:nvPr/>
        </p:nvSpPr>
        <p:spPr>
          <a:xfrm>
            <a:off x="132834" y="9547824"/>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16" name="Picture 15"/>
          <p:cNvPicPr>
            <a:picLocks noChangeAspect="1"/>
          </p:cNvPicPr>
          <p:nvPr/>
        </p:nvPicPr>
        <p:blipFill>
          <a:blip r:embed="rId7"/>
          <a:stretch>
            <a:fillRect/>
          </a:stretch>
        </p:blipFill>
        <p:spPr>
          <a:xfrm>
            <a:off x="4055301" y="7999061"/>
            <a:ext cx="2655250" cy="22879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797396" y="1358680"/>
            <a:ext cx="13225897"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What is Person </a:t>
            </a:r>
            <a:r>
              <a:rPr lang="en-US" sz="7051" dirty="0" err="1">
                <a:solidFill>
                  <a:srgbClr val="000000"/>
                </a:solidFill>
                <a:latin typeface="Oswald"/>
              </a:rPr>
              <a:t>C</a:t>
            </a:r>
            <a:r>
              <a:rPr lang="en-US" sz="7051" dirty="0" err="1" smtClean="0">
                <a:solidFill>
                  <a:srgbClr val="000000"/>
                </a:solidFill>
                <a:latin typeface="Oswald"/>
              </a:rPr>
              <a:t>entred</a:t>
            </a:r>
            <a:r>
              <a:rPr lang="en-US" sz="7051" dirty="0" smtClean="0">
                <a:solidFill>
                  <a:srgbClr val="000000"/>
                </a:solidFill>
                <a:latin typeface="Oswald"/>
              </a:rPr>
              <a:t> Active Support?</a:t>
            </a:r>
            <a:endParaRPr lang="en-US" sz="7051" dirty="0">
              <a:solidFill>
                <a:srgbClr val="000000"/>
              </a:solidFill>
              <a:latin typeface="Oswald"/>
            </a:endParaRPr>
          </a:p>
        </p:txBody>
      </p:sp>
      <p:sp>
        <p:nvSpPr>
          <p:cNvPr id="14" name="TextBox 14"/>
          <p:cNvSpPr txBox="1"/>
          <p:nvPr/>
        </p:nvSpPr>
        <p:spPr>
          <a:xfrm>
            <a:off x="797396" y="3467901"/>
            <a:ext cx="17487901" cy="6540252"/>
          </a:xfrm>
          <a:prstGeom prst="rect">
            <a:avLst/>
          </a:prstGeom>
        </p:spPr>
        <p:txBody>
          <a:bodyPr wrap="square" lIns="0" tIns="0" rIns="0" bIns="0" rtlCol="0" anchor="t">
            <a:spAutoFit/>
          </a:bodyPr>
          <a:lstStyle/>
          <a:p>
            <a:pPr>
              <a:lnSpc>
                <a:spcPts val="5094"/>
              </a:lnSpc>
            </a:pPr>
            <a:r>
              <a:rPr lang="en-US" sz="4550" dirty="0" smtClean="0">
                <a:solidFill>
                  <a:srgbClr val="000000"/>
                </a:solidFill>
                <a:latin typeface="Josefin Sans Regular"/>
              </a:rPr>
              <a:t>4 Principles:</a:t>
            </a:r>
          </a:p>
          <a:p>
            <a:pPr>
              <a:lnSpc>
                <a:spcPts val="5094"/>
              </a:lnSpc>
            </a:pPr>
            <a:endParaRPr lang="en-US" sz="4550" dirty="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Every Moment has potential </a:t>
            </a:r>
          </a:p>
          <a:p>
            <a:pPr marL="685800" indent="-685800">
              <a:lnSpc>
                <a:spcPts val="5094"/>
              </a:lnSpc>
              <a:buFontTx/>
              <a:buChar char="-"/>
            </a:pPr>
            <a:r>
              <a:rPr lang="en-US" sz="4550" dirty="0" smtClean="0">
                <a:solidFill>
                  <a:srgbClr val="000000"/>
                </a:solidFill>
                <a:latin typeface="Josefin Sans Regular"/>
              </a:rPr>
              <a:t>Little and often</a:t>
            </a:r>
          </a:p>
          <a:p>
            <a:pPr marL="685800" indent="-685800">
              <a:lnSpc>
                <a:spcPts val="5094"/>
              </a:lnSpc>
              <a:buFontTx/>
              <a:buChar char="-"/>
            </a:pPr>
            <a:r>
              <a:rPr lang="en-US" sz="4550" dirty="0" smtClean="0">
                <a:solidFill>
                  <a:srgbClr val="000000"/>
                </a:solidFill>
                <a:latin typeface="Josefin Sans Regular"/>
              </a:rPr>
              <a:t>Graded Assistance to ensure success</a:t>
            </a:r>
          </a:p>
          <a:p>
            <a:pPr marL="685800" indent="-685800">
              <a:lnSpc>
                <a:spcPts val="5094"/>
              </a:lnSpc>
              <a:buFontTx/>
              <a:buChar char="-"/>
            </a:pPr>
            <a:r>
              <a:rPr lang="en-US" sz="4550" dirty="0" err="1" smtClean="0">
                <a:solidFill>
                  <a:srgbClr val="000000"/>
                </a:solidFill>
                <a:latin typeface="Josefin Sans Regular"/>
              </a:rPr>
              <a:t>Maximising</a:t>
            </a:r>
            <a:r>
              <a:rPr lang="en-US" sz="4550" dirty="0" smtClean="0">
                <a:solidFill>
                  <a:srgbClr val="000000"/>
                </a:solidFill>
                <a:latin typeface="Josefin Sans Regular"/>
              </a:rPr>
              <a:t> choice and control</a:t>
            </a:r>
            <a:endParaRPr lang="en-US" sz="4550" dirty="0">
              <a:solidFill>
                <a:srgbClr val="000000"/>
              </a:solidFill>
              <a:latin typeface="Josefin Sans Regular"/>
            </a:endParaRPr>
          </a:p>
          <a:p>
            <a:pPr>
              <a:lnSpc>
                <a:spcPts val="5094"/>
              </a:lnSpc>
            </a:pPr>
            <a:endParaRPr lang="en-US" sz="4550" dirty="0" smtClean="0">
              <a:solidFill>
                <a:srgbClr val="000000"/>
              </a:solidFill>
              <a:latin typeface="Josefin Sans Regular"/>
            </a:endParaRPr>
          </a:p>
          <a:p>
            <a:pPr>
              <a:lnSpc>
                <a:spcPts val="5094"/>
              </a:lnSpc>
            </a:pPr>
            <a:r>
              <a:rPr lang="en-GB" sz="4550" dirty="0" smtClean="0">
                <a:latin typeface="Josefin Sans Regular" panose="020B0604020202020204" charset="0"/>
              </a:rPr>
              <a:t>    (</a:t>
            </a:r>
            <a:r>
              <a:rPr lang="en-GB" sz="4550" dirty="0">
                <a:latin typeface="Josefin Sans Regular" panose="020B0604020202020204" charset="0"/>
              </a:rPr>
              <a:t>Mansell &amp; Beadle-Brown, 2012)</a:t>
            </a:r>
          </a:p>
          <a:p>
            <a:pPr>
              <a:lnSpc>
                <a:spcPts val="5094"/>
              </a:lnSpc>
            </a:pPr>
            <a:endParaRPr lang="en-US" sz="4548" dirty="0" smtClean="0">
              <a:solidFill>
                <a:srgbClr val="000000"/>
              </a:solidFill>
              <a:latin typeface="Josefin Sans Regular"/>
            </a:endParaRPr>
          </a:p>
          <a:p>
            <a:pPr>
              <a:lnSpc>
                <a:spcPts val="5094"/>
              </a:lnSpc>
            </a:pPr>
            <a:endParaRPr lang="en-US" sz="4548" dirty="0" smtClean="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79917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581832" y="419100"/>
            <a:ext cx="17618954" cy="13965362"/>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Implementation of Active Support</a:t>
            </a:r>
          </a:p>
          <a:p>
            <a:pPr>
              <a:lnSpc>
                <a:spcPts val="9872"/>
              </a:lnSpc>
            </a:pPr>
            <a:endParaRPr lang="en-US" sz="7051" dirty="0" smtClean="0">
              <a:solidFill>
                <a:srgbClr val="000000"/>
              </a:solidFill>
              <a:latin typeface="Oswald"/>
            </a:endParaRPr>
          </a:p>
          <a:p>
            <a:pPr>
              <a:lnSpc>
                <a:spcPts val="9872"/>
              </a:lnSpc>
            </a:pPr>
            <a:r>
              <a:rPr lang="en-US" sz="4550" dirty="0" smtClean="0">
                <a:solidFill>
                  <a:srgbClr val="000000"/>
                </a:solidFill>
                <a:latin typeface="Josefin Sans Regular" panose="020B0604020202020204" charset="0"/>
              </a:rPr>
              <a:t>- Observations</a:t>
            </a:r>
          </a:p>
          <a:p>
            <a:pPr>
              <a:lnSpc>
                <a:spcPts val="9872"/>
              </a:lnSpc>
            </a:pPr>
            <a:r>
              <a:rPr lang="en-US" sz="4550" dirty="0" smtClean="0">
                <a:solidFill>
                  <a:srgbClr val="000000"/>
                </a:solidFill>
                <a:latin typeface="Josefin Sans Regular" panose="020B0604020202020204" charset="0"/>
              </a:rPr>
              <a:t>- Meetings with front-line management staff </a:t>
            </a:r>
          </a:p>
          <a:p>
            <a:pPr>
              <a:lnSpc>
                <a:spcPts val="9872"/>
              </a:lnSpc>
            </a:pPr>
            <a:r>
              <a:rPr lang="en-US" sz="4550" dirty="0" smtClean="0">
                <a:solidFill>
                  <a:srgbClr val="000000"/>
                </a:solidFill>
                <a:latin typeface="Josefin Sans Regular" panose="020B0604020202020204" charset="0"/>
              </a:rPr>
              <a:t>- Discussions with senior management to understand what to       observe when they go into a service</a:t>
            </a:r>
          </a:p>
          <a:p>
            <a:pPr>
              <a:lnSpc>
                <a:spcPts val="9872"/>
              </a:lnSpc>
            </a:pPr>
            <a:r>
              <a:rPr lang="en-US" sz="4550" dirty="0" smtClean="0">
                <a:solidFill>
                  <a:srgbClr val="000000"/>
                </a:solidFill>
                <a:latin typeface="Josefin Sans Regular" panose="020B0604020202020204" charset="0"/>
              </a:rPr>
              <a:t>- Training to front-line staff (classroom-based and hands-on)</a:t>
            </a:r>
          </a:p>
          <a:p>
            <a:pPr>
              <a:lnSpc>
                <a:spcPts val="9872"/>
              </a:lnSpc>
            </a:pPr>
            <a:r>
              <a:rPr lang="en-US" sz="7051" dirty="0" smtClean="0">
                <a:solidFill>
                  <a:srgbClr val="000000"/>
                </a:solidFill>
                <a:latin typeface="Oswald"/>
              </a:rPr>
              <a:t> </a:t>
            </a:r>
          </a:p>
          <a:p>
            <a:pPr>
              <a:lnSpc>
                <a:spcPts val="9872"/>
              </a:lnSpc>
            </a:pPr>
            <a:r>
              <a:rPr lang="en-US" sz="7051" dirty="0" smtClean="0">
                <a:solidFill>
                  <a:srgbClr val="000000"/>
                </a:solidFill>
                <a:latin typeface="Oswald"/>
              </a:rPr>
              <a:t> </a:t>
            </a:r>
          </a:p>
          <a:p>
            <a:pPr>
              <a:lnSpc>
                <a:spcPts val="9872"/>
              </a:lnSpc>
            </a:pPr>
            <a:endParaRPr lang="en-US" sz="7051" dirty="0">
              <a:solidFill>
                <a:srgbClr val="000000"/>
              </a:solidFill>
              <a:latin typeface="Oswald"/>
            </a:endParaRPr>
          </a:p>
          <a:p>
            <a:pPr>
              <a:lnSpc>
                <a:spcPts val="9872"/>
              </a:lnSpc>
            </a:pPr>
            <a:endParaRPr lang="en-US" sz="7051" dirty="0">
              <a:solidFill>
                <a:srgbClr val="000000"/>
              </a:solidFill>
              <a:latin typeface="Oswald"/>
            </a:endParaRPr>
          </a:p>
        </p:txBody>
      </p:sp>
      <p:sp>
        <p:nvSpPr>
          <p:cNvPr id="14" name="TextBox 14"/>
          <p:cNvSpPr txBox="1"/>
          <p:nvPr/>
        </p:nvSpPr>
        <p:spPr>
          <a:xfrm>
            <a:off x="526740" y="2281668"/>
            <a:ext cx="17678400" cy="1308050"/>
          </a:xfrm>
          <a:prstGeom prst="rect">
            <a:avLst/>
          </a:prstGeom>
        </p:spPr>
        <p:txBody>
          <a:bodyPr wrap="square" lIns="0" tIns="0" rIns="0" bIns="0" rtlCol="0" anchor="t">
            <a:spAutoFit/>
          </a:bodyPr>
          <a:lstStyle/>
          <a:p>
            <a:pPr>
              <a:lnSpc>
                <a:spcPts val="5094"/>
              </a:lnSpc>
            </a:pPr>
            <a:endParaRPr lang="en-US" sz="3900" dirty="0" smtClean="0">
              <a:solidFill>
                <a:srgbClr val="000000"/>
              </a:solidFill>
              <a:latin typeface="Josefin Sans Regular"/>
            </a:endParaRPr>
          </a:p>
          <a:p>
            <a:pPr algn="ctr">
              <a:lnSpc>
                <a:spcPts val="5094"/>
              </a:lnSpc>
            </a:pP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48500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200" y="665499"/>
            <a:ext cx="11353800" cy="2539157"/>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Observations</a:t>
            </a:r>
            <a:endParaRPr lang="en-US" sz="7051" dirty="0">
              <a:solidFill>
                <a:srgbClr val="000000"/>
              </a:solidFill>
              <a:latin typeface="Oswald"/>
            </a:endParaRPr>
          </a:p>
          <a:p>
            <a:pPr>
              <a:lnSpc>
                <a:spcPts val="9872"/>
              </a:lnSpc>
            </a:pPr>
            <a:endParaRPr lang="en-US" sz="7051" dirty="0">
              <a:solidFill>
                <a:srgbClr val="000000"/>
              </a:solidFill>
              <a:latin typeface="Oswald"/>
            </a:endParaRPr>
          </a:p>
        </p:txBody>
      </p:sp>
      <p:sp>
        <p:nvSpPr>
          <p:cNvPr id="14" name="TextBox 14"/>
          <p:cNvSpPr txBox="1"/>
          <p:nvPr/>
        </p:nvSpPr>
        <p:spPr>
          <a:xfrm>
            <a:off x="460522" y="1988310"/>
            <a:ext cx="17678400" cy="7194277"/>
          </a:xfrm>
          <a:prstGeom prst="rect">
            <a:avLst/>
          </a:prstGeom>
        </p:spPr>
        <p:txBody>
          <a:bodyPr wrap="square" lIns="0" tIns="0" rIns="0" bIns="0" rtlCol="0" anchor="t">
            <a:spAutoFit/>
          </a:bodyPr>
          <a:lstStyle/>
          <a:p>
            <a:pPr>
              <a:lnSpc>
                <a:spcPts val="5094"/>
              </a:lnSpc>
            </a:pPr>
            <a:endParaRPr lang="en-US" sz="4550" dirty="0" smtClean="0">
              <a:solidFill>
                <a:srgbClr val="000000"/>
              </a:solidFill>
              <a:latin typeface="Josefin Sans Regular"/>
            </a:endParaRPr>
          </a:p>
          <a:p>
            <a:pPr>
              <a:lnSpc>
                <a:spcPts val="5094"/>
              </a:lnSpc>
            </a:pPr>
            <a:r>
              <a:rPr lang="en-US" sz="4550" dirty="0" smtClean="0">
                <a:solidFill>
                  <a:srgbClr val="000000"/>
                </a:solidFill>
                <a:latin typeface="Josefin Sans Regular"/>
              </a:rPr>
              <a:t>-   2-hour observation, before mealtime</a:t>
            </a:r>
          </a:p>
          <a:p>
            <a:pPr>
              <a:lnSpc>
                <a:spcPts val="5094"/>
              </a:lnSpc>
            </a:pPr>
            <a:r>
              <a:rPr lang="en-US" sz="4550" dirty="0" smtClean="0">
                <a:solidFill>
                  <a:srgbClr val="000000"/>
                </a:solidFill>
                <a:latin typeface="Josefin Sans Regular"/>
              </a:rPr>
              <a:t> </a:t>
            </a:r>
          </a:p>
          <a:p>
            <a:pPr marL="685800" indent="-685800">
              <a:lnSpc>
                <a:spcPts val="5094"/>
              </a:lnSpc>
              <a:buFontTx/>
              <a:buChar char="-"/>
            </a:pPr>
            <a:r>
              <a:rPr lang="en-US" sz="4550" dirty="0" smtClean="0">
                <a:solidFill>
                  <a:srgbClr val="000000"/>
                </a:solidFill>
                <a:latin typeface="Josefin Sans Regular"/>
              </a:rPr>
              <a:t>Observing how staff are interacting and supporting people</a:t>
            </a:r>
          </a:p>
          <a:p>
            <a:pPr marL="685800" indent="-685800">
              <a:lnSpc>
                <a:spcPts val="5094"/>
              </a:lnSpc>
              <a:buFontTx/>
              <a:buChar char="-"/>
            </a:pPr>
            <a:r>
              <a:rPr lang="en-US" sz="4550" dirty="0" smtClean="0">
                <a:solidFill>
                  <a:srgbClr val="000000"/>
                </a:solidFill>
                <a:latin typeface="Josefin Sans Regular"/>
              </a:rPr>
              <a:t>Observe whether people are engaged in meaningful activities and relationships</a:t>
            </a:r>
            <a:endParaRPr lang="en-US" sz="4550" dirty="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Talking to people and staff  </a:t>
            </a:r>
          </a:p>
          <a:p>
            <a:pPr marL="685800" indent="-685800">
              <a:lnSpc>
                <a:spcPts val="5094"/>
              </a:lnSpc>
              <a:buFontTx/>
              <a:buChar char="-"/>
            </a:pPr>
            <a:r>
              <a:rPr lang="en-US" sz="4550" dirty="0" smtClean="0">
                <a:solidFill>
                  <a:srgbClr val="000000"/>
                </a:solidFill>
                <a:latin typeface="Josefin Sans Regular"/>
              </a:rPr>
              <a:t>Talking to the practice leader  </a:t>
            </a:r>
          </a:p>
          <a:p>
            <a:pPr marL="685800" indent="-685800">
              <a:lnSpc>
                <a:spcPts val="5094"/>
              </a:lnSpc>
              <a:buFontTx/>
              <a:buChar char="-"/>
            </a:pPr>
            <a:r>
              <a:rPr lang="en-US" sz="4550" dirty="0" smtClean="0">
                <a:solidFill>
                  <a:srgbClr val="000000"/>
                </a:solidFill>
                <a:latin typeface="Josefin Sans Regular"/>
              </a:rPr>
              <a:t>Looking at plans, protocols, and paperwork</a:t>
            </a:r>
          </a:p>
          <a:p>
            <a:pPr>
              <a:lnSpc>
                <a:spcPts val="5094"/>
              </a:lnSpc>
            </a:pPr>
            <a:endParaRPr lang="en-US" sz="4550" dirty="0">
              <a:solidFill>
                <a:srgbClr val="000000"/>
              </a:solidFill>
              <a:latin typeface="Josefin Sans Regular"/>
            </a:endParaRPr>
          </a:p>
          <a:p>
            <a:pPr>
              <a:lnSpc>
                <a:spcPts val="5094"/>
              </a:lnSpc>
            </a:pPr>
            <a:r>
              <a:rPr lang="en-GB" sz="4550" dirty="0" smtClean="0">
                <a:latin typeface="Josefin Sans Regular" panose="020B0604020202020204" charset="0"/>
              </a:rPr>
              <a:t>    (</a:t>
            </a:r>
            <a:r>
              <a:rPr lang="en-GB" sz="4550" dirty="0">
                <a:latin typeface="Josefin Sans Regular" panose="020B0604020202020204" charset="0"/>
              </a:rPr>
              <a:t>Mansell &amp; Beadle-Brown, </a:t>
            </a:r>
            <a:r>
              <a:rPr lang="en-GB" sz="4550" dirty="0" smtClean="0">
                <a:latin typeface="Josefin Sans Regular" panose="020B0604020202020204" charset="0"/>
              </a:rPr>
              <a:t>2012)</a:t>
            </a:r>
            <a:endParaRPr lang="en-US" sz="4550" i="1" dirty="0" smtClean="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8101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703968" y="719639"/>
            <a:ext cx="16459200"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The Role of the Practice Leader</a:t>
            </a:r>
            <a:endParaRPr lang="en-US" sz="7051" i="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p:cNvSpPr txBox="1"/>
          <p:nvPr/>
        </p:nvSpPr>
        <p:spPr>
          <a:xfrm>
            <a:off x="460522" y="2251212"/>
            <a:ext cx="17311960" cy="7871386"/>
          </a:xfrm>
          <a:prstGeom prst="rect">
            <a:avLst/>
          </a:prstGeom>
          <a:noFill/>
        </p:spPr>
        <p:txBody>
          <a:bodyPr wrap="square" rtlCol="0">
            <a:spAutoFit/>
          </a:bodyPr>
          <a:lstStyle/>
          <a:p>
            <a:r>
              <a:rPr lang="en-US" sz="4550" dirty="0" smtClean="0">
                <a:latin typeface="Josefin Sans Regular" panose="020B0604020202020204" charset="0"/>
              </a:rPr>
              <a:t>Practice leader focus in quality of life of service users, and ensure that staff are also doing this. </a:t>
            </a:r>
          </a:p>
          <a:p>
            <a:endParaRPr lang="en-US" sz="4550" dirty="0">
              <a:latin typeface="Josefin Sans Regular" panose="020B0604020202020204" charset="0"/>
            </a:endParaRPr>
          </a:p>
          <a:p>
            <a:r>
              <a:rPr lang="en-GB" sz="4550" dirty="0">
                <a:latin typeface="Josefin Sans Regular" panose="020B0604020202020204" charset="0"/>
              </a:rPr>
              <a:t>Practice </a:t>
            </a:r>
            <a:r>
              <a:rPr lang="en-GB" sz="4550" dirty="0" smtClean="0">
                <a:latin typeface="Josefin Sans Regular" panose="020B0604020202020204" charset="0"/>
              </a:rPr>
              <a:t>leaders </a:t>
            </a:r>
            <a:r>
              <a:rPr lang="en-GB" sz="4550" dirty="0">
                <a:latin typeface="Josefin Sans Regular" panose="020B0604020202020204" charset="0"/>
              </a:rPr>
              <a:t>also involves allocating and organising staff (shift </a:t>
            </a:r>
            <a:r>
              <a:rPr lang="en-GB" sz="4550" dirty="0" smtClean="0">
                <a:latin typeface="Josefin Sans Regular" panose="020B0604020202020204" charset="0"/>
              </a:rPr>
              <a:t>planning), to ensure that </a:t>
            </a:r>
            <a:r>
              <a:rPr lang="en-US" sz="4550" dirty="0" smtClean="0">
                <a:latin typeface="Josefin Sans Regular" panose="020B0604020202020204" charset="0"/>
              </a:rPr>
              <a:t>staff are delivering support when and how service users need and want it.  </a:t>
            </a:r>
            <a:endParaRPr lang="en-US" sz="4550" dirty="0">
              <a:latin typeface="Josefin Sans Regular" panose="020B0604020202020204" charset="0"/>
            </a:endParaRPr>
          </a:p>
          <a:p>
            <a:endParaRPr lang="en-US" sz="4550" dirty="0">
              <a:latin typeface="Josefin Sans Regular" panose="020B0604020202020204" charset="0"/>
            </a:endParaRPr>
          </a:p>
          <a:p>
            <a:r>
              <a:rPr lang="en-GB" sz="4550" dirty="0" smtClean="0">
                <a:latin typeface="Josefin Sans Regular" panose="020B0604020202020204" charset="0"/>
              </a:rPr>
              <a:t>Practice leaders work alongside the staff to coach them and inform staff what they are doing well and not so well to provide better support.</a:t>
            </a:r>
          </a:p>
          <a:p>
            <a:endParaRPr lang="en-US" sz="4550" dirty="0">
              <a:latin typeface="Josefin Sans Regular" panose="020B0604020202020204" charset="0"/>
            </a:endParaRPr>
          </a:p>
        </p:txBody>
      </p:sp>
    </p:spTree>
    <p:extLst>
      <p:ext uri="{BB962C8B-B14F-4D97-AF65-F5344CB8AC3E}">
        <p14:creationId xmlns:p14="http://schemas.microsoft.com/office/powerpoint/2010/main" val="2025909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73935" y="370900"/>
            <a:ext cx="16459200"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The Role of the Practice Leader</a:t>
            </a:r>
            <a:endParaRPr lang="en-US" sz="7051" i="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p:cNvSpPr txBox="1"/>
          <p:nvPr/>
        </p:nvSpPr>
        <p:spPr>
          <a:xfrm>
            <a:off x="460522" y="2915045"/>
            <a:ext cx="17311960" cy="5070619"/>
          </a:xfrm>
          <a:prstGeom prst="rect">
            <a:avLst/>
          </a:prstGeom>
          <a:noFill/>
        </p:spPr>
        <p:txBody>
          <a:bodyPr wrap="square" rtlCol="0">
            <a:spAutoFit/>
          </a:bodyPr>
          <a:lstStyle/>
          <a:p>
            <a:r>
              <a:rPr lang="en-GB" sz="4550" dirty="0">
                <a:latin typeface="Josefin Sans Regular" panose="020B0604020202020204" charset="0"/>
              </a:rPr>
              <a:t>Providing regular one-to-one supervision to review and improve the quality of support provided. </a:t>
            </a:r>
            <a:endParaRPr lang="en-US" sz="4550" dirty="0">
              <a:latin typeface="Josefin Sans Regular" panose="020B0604020202020204" charset="0"/>
            </a:endParaRPr>
          </a:p>
          <a:p>
            <a:endParaRPr lang="en-GB" sz="4550" dirty="0">
              <a:latin typeface="Josefin Sans Regular" panose="020B0604020202020204" charset="0"/>
            </a:endParaRPr>
          </a:p>
          <a:p>
            <a:pPr lvl="0">
              <a:defRPr/>
            </a:pPr>
            <a:r>
              <a:rPr lang="en-GB" sz="4550" dirty="0" smtClean="0">
                <a:latin typeface="Josefin Sans Regular" panose="020B0604020202020204" charset="0"/>
              </a:rPr>
              <a:t>Holding regular team meetings to review how well the team is enabling individuals to engage in meaningful activities and relationships (Mansell </a:t>
            </a:r>
            <a:r>
              <a:rPr lang="en-GB" sz="4550" dirty="0">
                <a:latin typeface="Josefin Sans Regular" panose="020B0604020202020204" charset="0"/>
              </a:rPr>
              <a:t>&amp; Beadle-Brown, </a:t>
            </a:r>
            <a:r>
              <a:rPr lang="en-GB" sz="4550" dirty="0" smtClean="0">
                <a:latin typeface="Josefin Sans Regular" panose="020B0604020202020204" charset="0"/>
              </a:rPr>
              <a:t>2012; </a:t>
            </a:r>
            <a:r>
              <a:rPr lang="en-GB" sz="4550" dirty="0">
                <a:latin typeface="Josefin Sans Regular" panose="020B0604020202020204" charset="0"/>
              </a:rPr>
              <a:t>Mansell et al., 2004). </a:t>
            </a:r>
          </a:p>
        </p:txBody>
      </p:sp>
    </p:spTree>
    <p:extLst>
      <p:ext uri="{BB962C8B-B14F-4D97-AF65-F5344CB8AC3E}">
        <p14:creationId xmlns:p14="http://schemas.microsoft.com/office/powerpoint/2010/main" val="3967288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73935" y="370900"/>
            <a:ext cx="164592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The Role of </a:t>
            </a:r>
            <a:r>
              <a:rPr lang="en-US" sz="7051" dirty="0">
                <a:solidFill>
                  <a:srgbClr val="000000"/>
                </a:solidFill>
                <a:latin typeface="Oswald"/>
              </a:rPr>
              <a:t>S</a:t>
            </a:r>
            <a:r>
              <a:rPr lang="en-US" sz="7051" dirty="0" smtClean="0">
                <a:solidFill>
                  <a:srgbClr val="000000"/>
                </a:solidFill>
                <a:latin typeface="Oswald"/>
              </a:rPr>
              <a:t>enior Managers</a:t>
            </a:r>
            <a:endParaRPr lang="en-US" sz="7051" i="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p:cNvSpPr txBox="1"/>
          <p:nvPr/>
        </p:nvSpPr>
        <p:spPr>
          <a:xfrm>
            <a:off x="648535" y="2698180"/>
            <a:ext cx="17004465" cy="7094250"/>
          </a:xfrm>
          <a:prstGeom prst="rect">
            <a:avLst/>
          </a:prstGeom>
          <a:noFill/>
        </p:spPr>
        <p:txBody>
          <a:bodyPr wrap="square" rtlCol="0">
            <a:spAutoFit/>
          </a:bodyPr>
          <a:lstStyle/>
          <a:p>
            <a:r>
              <a:rPr lang="en-US" sz="4550" dirty="0" smtClean="0">
                <a:latin typeface="Josefin Sans Regular" panose="020B0604020202020204" charset="0"/>
              </a:rPr>
              <a:t>Provide the right message and motivation to the staff to empower service users to engage in daily activities </a:t>
            </a:r>
          </a:p>
          <a:p>
            <a:endParaRPr lang="en-US" sz="4550" dirty="0" smtClean="0">
              <a:latin typeface="Josefin Sans Regular" panose="020B0604020202020204" charset="0"/>
            </a:endParaRPr>
          </a:p>
          <a:p>
            <a:r>
              <a:rPr lang="en-GB" sz="4550" dirty="0" smtClean="0">
                <a:latin typeface="Josefin Sans Regular" panose="020B0604020202020204" charset="0"/>
              </a:rPr>
              <a:t>Staff give more importance to activities with the most immediately visible consequences (Mansell &amp; Elliott, 2001) </a:t>
            </a:r>
          </a:p>
          <a:p>
            <a:endParaRPr lang="en-GB" sz="4550" b="1" dirty="0" smtClean="0">
              <a:latin typeface="Josefin Sans Regular" panose="020B0604020202020204" charset="0"/>
            </a:endParaRPr>
          </a:p>
          <a:p>
            <a:r>
              <a:rPr lang="en-GB" sz="4550" dirty="0" smtClean="0">
                <a:latin typeface="Josefin Sans Regular" panose="020B0604020202020204" charset="0"/>
              </a:rPr>
              <a:t>Coherent team values and actions (</a:t>
            </a:r>
            <a:r>
              <a:rPr lang="en-GB" sz="4550" dirty="0" err="1" smtClean="0">
                <a:latin typeface="Josefin Sans Regular" panose="020B0604020202020204" charset="0"/>
              </a:rPr>
              <a:t>Bigby</a:t>
            </a:r>
            <a:r>
              <a:rPr lang="en-GB" sz="4550" dirty="0" smtClean="0">
                <a:latin typeface="Josefin Sans Regular" panose="020B0604020202020204" charset="0"/>
              </a:rPr>
              <a:t> et al., 2019)</a:t>
            </a:r>
            <a:endParaRPr lang="en-GB" sz="4550" b="1" dirty="0" smtClean="0">
              <a:latin typeface="Josefin Sans Regular" panose="020B0604020202020204" charset="0"/>
            </a:endParaRPr>
          </a:p>
          <a:p>
            <a:endParaRPr lang="en-GB" sz="4550" b="1" dirty="0"/>
          </a:p>
          <a:p>
            <a:endParaRPr lang="en-US" sz="4550" dirty="0" smtClean="0">
              <a:latin typeface="Josefin Sans Regular" panose="020B0604020202020204" charset="0"/>
            </a:endParaRPr>
          </a:p>
          <a:p>
            <a:endParaRPr lang="en-US" sz="4550" dirty="0">
              <a:latin typeface="Josefin Sans Regular" panose="020B0604020202020204" charset="0"/>
            </a:endParaRPr>
          </a:p>
        </p:txBody>
      </p:sp>
    </p:spTree>
    <p:extLst>
      <p:ext uri="{BB962C8B-B14F-4D97-AF65-F5344CB8AC3E}">
        <p14:creationId xmlns:p14="http://schemas.microsoft.com/office/powerpoint/2010/main" val="1533769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73935" y="370900"/>
            <a:ext cx="164592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Training in Active Support</a:t>
            </a:r>
            <a:endParaRPr lang="en-US" sz="7051" i="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TextBox 8"/>
          <p:cNvSpPr txBox="1"/>
          <p:nvPr/>
        </p:nvSpPr>
        <p:spPr>
          <a:xfrm>
            <a:off x="673935" y="3028348"/>
            <a:ext cx="17385465" cy="6394058"/>
          </a:xfrm>
          <a:prstGeom prst="rect">
            <a:avLst/>
          </a:prstGeom>
          <a:noFill/>
        </p:spPr>
        <p:txBody>
          <a:bodyPr wrap="square" rtlCol="0">
            <a:spAutoFit/>
          </a:bodyPr>
          <a:lstStyle/>
          <a:p>
            <a:r>
              <a:rPr lang="en-GB" sz="4550" dirty="0">
                <a:latin typeface="Josefin Sans Regular" panose="020B0604020202020204" charset="0"/>
              </a:rPr>
              <a:t>Both </a:t>
            </a:r>
            <a:r>
              <a:rPr lang="en-GB" sz="4550" dirty="0">
                <a:solidFill>
                  <a:srgbClr val="CC0066"/>
                </a:solidFill>
                <a:latin typeface="Josefin Sans Regular" panose="020B0604020202020204" charset="0"/>
              </a:rPr>
              <a:t>classroom and hands-on</a:t>
            </a:r>
            <a:r>
              <a:rPr lang="en-GB" sz="4550" dirty="0">
                <a:latin typeface="Josefin Sans Regular" panose="020B0604020202020204" charset="0"/>
              </a:rPr>
              <a:t> active support training </a:t>
            </a:r>
            <a:r>
              <a:rPr lang="en-GB" sz="4550" dirty="0" smtClean="0">
                <a:latin typeface="Josefin Sans Regular" panose="020B0604020202020204" charset="0"/>
              </a:rPr>
              <a:t>is delivered </a:t>
            </a:r>
          </a:p>
          <a:p>
            <a:endParaRPr lang="en-GB" sz="4550" dirty="0">
              <a:latin typeface="Josefin Sans Regular" panose="020B0604020202020204" charset="0"/>
            </a:endParaRPr>
          </a:p>
          <a:p>
            <a:r>
              <a:rPr lang="en-GB" sz="4550" dirty="0" smtClean="0">
                <a:latin typeface="Josefin Sans Regular" panose="020B0604020202020204" charset="0"/>
              </a:rPr>
              <a:t>In </a:t>
            </a:r>
            <a:r>
              <a:rPr lang="en-GB" sz="4550" dirty="0">
                <a:latin typeface="Josefin Sans Regular" panose="020B0604020202020204" charset="0"/>
              </a:rPr>
              <a:t>situ training helps to observe, give feedback, and model good practice to improve staff skills. </a:t>
            </a:r>
            <a:endParaRPr lang="en-GB" sz="4550" dirty="0" smtClean="0">
              <a:latin typeface="Josefin Sans Regular" panose="020B0604020202020204" charset="0"/>
            </a:endParaRPr>
          </a:p>
          <a:p>
            <a:endParaRPr lang="en-GB" sz="4550" dirty="0">
              <a:latin typeface="Josefin Sans Regular" panose="020B0604020202020204" charset="0"/>
            </a:endParaRPr>
          </a:p>
          <a:p>
            <a:r>
              <a:rPr lang="en-GB" sz="4550" dirty="0">
                <a:latin typeface="Josefin Sans Regular" panose="020B0604020202020204" charset="0"/>
              </a:rPr>
              <a:t>T</a:t>
            </a:r>
            <a:r>
              <a:rPr lang="en-GB" sz="4550" dirty="0" smtClean="0">
                <a:latin typeface="Josefin Sans Regular" panose="020B0604020202020204" charset="0"/>
              </a:rPr>
              <a:t>raining is ongoing and tailored </a:t>
            </a:r>
            <a:r>
              <a:rPr lang="en-GB" sz="4550" dirty="0">
                <a:latin typeface="Josefin Sans Regular" panose="020B0604020202020204" charset="0"/>
              </a:rPr>
              <a:t>to the </a:t>
            </a:r>
            <a:r>
              <a:rPr lang="en-GB" sz="4550" dirty="0" smtClean="0">
                <a:latin typeface="Josefin Sans Regular" panose="020B0604020202020204" charset="0"/>
              </a:rPr>
              <a:t>needs of </a:t>
            </a:r>
            <a:r>
              <a:rPr lang="en-GB" sz="4550" dirty="0">
                <a:latin typeface="Josefin Sans Regular" panose="020B0604020202020204" charset="0"/>
              </a:rPr>
              <a:t>service users </a:t>
            </a:r>
            <a:r>
              <a:rPr lang="en-GB" sz="4550" dirty="0" smtClean="0">
                <a:latin typeface="Josefin Sans Regular" panose="020B0604020202020204" charset="0"/>
              </a:rPr>
              <a:t>and staff values and beliefs, linked with practical examples. </a:t>
            </a:r>
          </a:p>
          <a:p>
            <a:endParaRPr lang="en-US" sz="4550" dirty="0" smtClean="0">
              <a:latin typeface="Josefin Sans Regular" panose="020B0604020202020204" charset="0"/>
            </a:endParaRPr>
          </a:p>
          <a:p>
            <a:endParaRPr lang="en-US" sz="4550" dirty="0">
              <a:latin typeface="Josefin Sans Regular" panose="020B0604020202020204" charset="0"/>
            </a:endParaRPr>
          </a:p>
        </p:txBody>
      </p:sp>
    </p:spTree>
    <p:extLst>
      <p:ext uri="{BB962C8B-B14F-4D97-AF65-F5344CB8AC3E}">
        <p14:creationId xmlns:p14="http://schemas.microsoft.com/office/powerpoint/2010/main" val="2835437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460522" y="1541828"/>
            <a:ext cx="15849600" cy="2539157"/>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Factors that f</a:t>
            </a:r>
            <a:r>
              <a:rPr lang="en-US" sz="7051" dirty="0" smtClean="0">
                <a:solidFill>
                  <a:srgbClr val="000000"/>
                </a:solidFill>
                <a:latin typeface="Oswald"/>
              </a:rPr>
              <a:t>acilitate </a:t>
            </a:r>
            <a:r>
              <a:rPr lang="en-US" sz="7051" dirty="0">
                <a:solidFill>
                  <a:srgbClr val="000000"/>
                </a:solidFill>
                <a:latin typeface="Oswald"/>
              </a:rPr>
              <a:t>the use of active support</a:t>
            </a:r>
          </a:p>
          <a:p>
            <a:pPr>
              <a:lnSpc>
                <a:spcPts val="9872"/>
              </a:lnSpc>
            </a:pPr>
            <a:endParaRPr lang="en-US" sz="7051" dirty="0">
              <a:solidFill>
                <a:srgbClr val="000000"/>
              </a:solidFill>
              <a:latin typeface="Oswald"/>
            </a:endParaRPr>
          </a:p>
        </p:txBody>
      </p:sp>
      <p:sp>
        <p:nvSpPr>
          <p:cNvPr id="14" name="TextBox 14"/>
          <p:cNvSpPr txBox="1"/>
          <p:nvPr/>
        </p:nvSpPr>
        <p:spPr>
          <a:xfrm>
            <a:off x="559470" y="3290920"/>
            <a:ext cx="17688793" cy="6540252"/>
          </a:xfrm>
          <a:prstGeom prst="rect">
            <a:avLst/>
          </a:prstGeom>
        </p:spPr>
        <p:txBody>
          <a:bodyPr wrap="square" lIns="0" tIns="0" rIns="0" bIns="0" rtlCol="0" anchor="t">
            <a:spAutoFit/>
          </a:bodyPr>
          <a:lstStyle/>
          <a:p>
            <a:pPr>
              <a:lnSpc>
                <a:spcPts val="5094"/>
              </a:lnSpc>
            </a:pPr>
            <a:r>
              <a:rPr lang="en-GB" sz="4550" dirty="0" smtClean="0">
                <a:latin typeface="Josefin Sans Regular" panose="020B0604020202020204" charset="0"/>
              </a:rPr>
              <a:t>-	Managers providing </a:t>
            </a:r>
            <a:r>
              <a:rPr lang="en-GB" sz="4550" dirty="0">
                <a:latin typeface="Josefin Sans Regular" panose="020B0604020202020204" charset="0"/>
              </a:rPr>
              <a:t>the necessary skills and motivating the </a:t>
            </a:r>
            <a:r>
              <a:rPr lang="en-GB" sz="4550" dirty="0" smtClean="0">
                <a:latin typeface="Josefin Sans Regular" panose="020B0604020202020204" charset="0"/>
              </a:rPr>
              <a:t>   	staff </a:t>
            </a:r>
            <a:r>
              <a:rPr lang="en-GB" sz="4550" dirty="0">
                <a:latin typeface="Josefin Sans Regular" panose="020B0604020202020204" charset="0"/>
              </a:rPr>
              <a:t>to use AS all the time </a:t>
            </a:r>
            <a:endParaRPr lang="en-GB" sz="4550" dirty="0" smtClean="0">
              <a:latin typeface="Josefin Sans Regular" panose="020B0604020202020204" charset="0"/>
            </a:endParaRPr>
          </a:p>
          <a:p>
            <a:pPr>
              <a:lnSpc>
                <a:spcPts val="5094"/>
              </a:lnSpc>
            </a:pPr>
            <a:r>
              <a:rPr lang="en-GB" sz="4550" dirty="0" smtClean="0">
                <a:latin typeface="Josefin Sans Regular" panose="020B0604020202020204" charset="0"/>
              </a:rPr>
              <a:t>	(</a:t>
            </a:r>
            <a:r>
              <a:rPr lang="en-GB" sz="4550" dirty="0" err="1">
                <a:latin typeface="Josefin Sans Regular" panose="020B0604020202020204" charset="0"/>
              </a:rPr>
              <a:t>Bigby</a:t>
            </a:r>
            <a:r>
              <a:rPr lang="en-GB" sz="4550" dirty="0">
                <a:latin typeface="Josefin Sans Regular" panose="020B0604020202020204" charset="0"/>
              </a:rPr>
              <a:t> &amp; Beadle-Brown, 2016</a:t>
            </a:r>
            <a:r>
              <a:rPr lang="en-GB" sz="4550" dirty="0" smtClean="0">
                <a:latin typeface="Josefin Sans Regular" panose="020B0604020202020204" charset="0"/>
              </a:rPr>
              <a:t>)</a:t>
            </a:r>
          </a:p>
          <a:p>
            <a:pPr marL="685800" indent="-685800">
              <a:lnSpc>
                <a:spcPts val="5094"/>
              </a:lnSpc>
              <a:buFontTx/>
              <a:buChar char="-"/>
            </a:pPr>
            <a:endParaRPr lang="en-GB" sz="4550" dirty="0">
              <a:latin typeface="Josefin Sans Regular" panose="020B0604020202020204" charset="0"/>
            </a:endParaRPr>
          </a:p>
          <a:p>
            <a:pPr>
              <a:lnSpc>
                <a:spcPts val="5094"/>
              </a:lnSpc>
            </a:pPr>
            <a:r>
              <a:rPr lang="en-GB" sz="4550" dirty="0" smtClean="0">
                <a:latin typeface="Josefin Sans Regular" panose="020B0604020202020204" charset="0"/>
              </a:rPr>
              <a:t>-	Knowledge </a:t>
            </a:r>
            <a:r>
              <a:rPr lang="en-GB" sz="4550" dirty="0">
                <a:latin typeface="Josefin Sans Regular" panose="020B0604020202020204" charset="0"/>
              </a:rPr>
              <a:t>and understanding of the importance of </a:t>
            </a:r>
            <a:r>
              <a:rPr lang="en-GB" sz="4550" dirty="0" smtClean="0">
                <a:latin typeface="Josefin Sans Regular" panose="020B0604020202020204" charset="0"/>
              </a:rPr>
              <a:t>             	engagement</a:t>
            </a:r>
          </a:p>
          <a:p>
            <a:pPr>
              <a:lnSpc>
                <a:spcPts val="5094"/>
              </a:lnSpc>
            </a:pPr>
            <a:r>
              <a:rPr lang="en-GB" sz="4550" dirty="0" smtClean="0">
                <a:latin typeface="Josefin Sans Regular" panose="020B0604020202020204" charset="0"/>
              </a:rPr>
              <a:t>-	Good teamwork</a:t>
            </a:r>
            <a:endParaRPr lang="en-GB" sz="4550" dirty="0">
              <a:latin typeface="Josefin Sans Regular" panose="020B0604020202020204" charset="0"/>
            </a:endParaRPr>
          </a:p>
          <a:p>
            <a:pPr>
              <a:lnSpc>
                <a:spcPts val="5094"/>
              </a:lnSpc>
            </a:pPr>
            <a:r>
              <a:rPr lang="en-GB" sz="4550" dirty="0" smtClean="0">
                <a:latin typeface="Josefin Sans Regular" panose="020B0604020202020204" charset="0"/>
              </a:rPr>
              <a:t>     (Fyffe</a:t>
            </a:r>
            <a:r>
              <a:rPr lang="en-GB" sz="4550" dirty="0">
                <a:latin typeface="Josefin Sans Regular" panose="020B0604020202020204" charset="0"/>
              </a:rPr>
              <a:t>, </a:t>
            </a:r>
            <a:r>
              <a:rPr lang="en-GB" sz="4550" dirty="0" err="1">
                <a:latin typeface="Josefin Sans Regular" panose="020B0604020202020204" charset="0"/>
              </a:rPr>
              <a:t>McCubbery</a:t>
            </a:r>
            <a:r>
              <a:rPr lang="en-GB" sz="4550" dirty="0">
                <a:latin typeface="Josefin Sans Regular" panose="020B0604020202020204" charset="0"/>
              </a:rPr>
              <a:t>, &amp;</a:t>
            </a:r>
            <a:r>
              <a:rPr lang="en-GB" sz="4550" dirty="0" smtClean="0">
                <a:latin typeface="Josefin Sans Regular" panose="020B0604020202020204" charset="0"/>
              </a:rPr>
              <a:t> Reid, 2008</a:t>
            </a:r>
            <a:r>
              <a:rPr lang="en-GB" sz="4550" dirty="0">
                <a:latin typeface="Josefin Sans Regular" panose="020B0604020202020204" charset="0"/>
              </a:rPr>
              <a:t>)</a:t>
            </a:r>
            <a:endParaRPr lang="en-US" sz="4550" dirty="0">
              <a:latin typeface="Josefin Sans Regular" panose="020B0604020202020204" charset="0"/>
            </a:endParaRPr>
          </a:p>
          <a:p>
            <a:pPr>
              <a:lnSpc>
                <a:spcPts val="5094"/>
              </a:lnSpc>
            </a:pPr>
            <a:endParaRPr lang="en-US" sz="4800" dirty="0"/>
          </a:p>
          <a:p>
            <a:pPr>
              <a:lnSpc>
                <a:spcPts val="5094"/>
              </a:lnSpc>
            </a:pPr>
            <a:endParaRPr lang="en-US" sz="4550" dirty="0">
              <a:solidFill>
                <a:srgbClr val="000000"/>
              </a:solidFill>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459632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594639" y="1479371"/>
            <a:ext cx="15849600" cy="2539157"/>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Factors that f</a:t>
            </a:r>
            <a:r>
              <a:rPr lang="en-US" sz="7051" dirty="0" smtClean="0">
                <a:solidFill>
                  <a:srgbClr val="000000"/>
                </a:solidFill>
                <a:latin typeface="Oswald"/>
              </a:rPr>
              <a:t>acilitate </a:t>
            </a:r>
            <a:r>
              <a:rPr lang="en-US" sz="7051" dirty="0">
                <a:solidFill>
                  <a:srgbClr val="000000"/>
                </a:solidFill>
                <a:latin typeface="Oswald"/>
              </a:rPr>
              <a:t>the use of active support</a:t>
            </a:r>
          </a:p>
          <a:p>
            <a:pPr>
              <a:lnSpc>
                <a:spcPts val="9872"/>
              </a:lnSpc>
            </a:pPr>
            <a:endParaRPr lang="en-US" sz="7051" dirty="0">
              <a:solidFill>
                <a:srgbClr val="000000"/>
              </a:solidFill>
              <a:latin typeface="Oswald"/>
            </a:endParaRPr>
          </a:p>
        </p:txBody>
      </p:sp>
      <p:sp>
        <p:nvSpPr>
          <p:cNvPr id="14" name="TextBox 14"/>
          <p:cNvSpPr txBox="1"/>
          <p:nvPr/>
        </p:nvSpPr>
        <p:spPr>
          <a:xfrm>
            <a:off x="559470" y="3290920"/>
            <a:ext cx="17688793" cy="6540252"/>
          </a:xfrm>
          <a:prstGeom prst="rect">
            <a:avLst/>
          </a:prstGeom>
        </p:spPr>
        <p:txBody>
          <a:bodyPr wrap="square" lIns="0" tIns="0" rIns="0" bIns="0" rtlCol="0" anchor="t">
            <a:spAutoFit/>
          </a:bodyPr>
          <a:lstStyle/>
          <a:p>
            <a:pPr>
              <a:lnSpc>
                <a:spcPts val="5094"/>
              </a:lnSpc>
            </a:pPr>
            <a:r>
              <a:rPr lang="en-US" sz="4550" dirty="0" smtClean="0">
                <a:solidFill>
                  <a:srgbClr val="000000"/>
                </a:solidFill>
                <a:latin typeface="Josefin Sans Regular" panose="020B0604020202020204" charset="0"/>
              </a:rPr>
              <a:t>-   Practice Leadership</a:t>
            </a:r>
            <a:endParaRPr lang="en-US" sz="4550" dirty="0">
              <a:solidFill>
                <a:srgbClr val="000000"/>
              </a:solidFill>
              <a:latin typeface="Josefin Sans Regular" panose="020B0604020202020204" charset="0"/>
            </a:endParaRPr>
          </a:p>
          <a:p>
            <a:pPr marL="685800" indent="-685800">
              <a:lnSpc>
                <a:spcPts val="5094"/>
              </a:lnSpc>
              <a:buFontTx/>
              <a:buChar char="-"/>
            </a:pPr>
            <a:r>
              <a:rPr lang="en-US" sz="4550" dirty="0" smtClean="0">
                <a:solidFill>
                  <a:srgbClr val="000000"/>
                </a:solidFill>
                <a:latin typeface="Josefin Sans Regular" panose="020B0604020202020204" charset="0"/>
              </a:rPr>
              <a:t>Training in active support</a:t>
            </a:r>
          </a:p>
          <a:p>
            <a:pPr marL="685800" indent="-685800">
              <a:lnSpc>
                <a:spcPts val="5094"/>
              </a:lnSpc>
              <a:buFontTx/>
              <a:buChar char="-"/>
            </a:pPr>
            <a:r>
              <a:rPr lang="en-US" sz="4550" dirty="0" smtClean="0">
                <a:solidFill>
                  <a:srgbClr val="000000"/>
                </a:solidFill>
                <a:latin typeface="Josefin Sans Regular" panose="020B0604020202020204" charset="0"/>
              </a:rPr>
              <a:t>Senior managers understand and are committed to </a:t>
            </a:r>
            <a:r>
              <a:rPr lang="en-US" sz="4550" dirty="0" err="1" smtClean="0">
                <a:solidFill>
                  <a:srgbClr val="000000"/>
                </a:solidFill>
                <a:latin typeface="Josefin Sans Regular" panose="020B0604020202020204" charset="0"/>
              </a:rPr>
              <a:t>practise</a:t>
            </a:r>
            <a:r>
              <a:rPr lang="en-US" sz="4550" dirty="0" smtClean="0">
                <a:solidFill>
                  <a:srgbClr val="000000"/>
                </a:solidFill>
                <a:latin typeface="Josefin Sans Regular" panose="020B0604020202020204" charset="0"/>
              </a:rPr>
              <a:t> AS</a:t>
            </a:r>
          </a:p>
          <a:p>
            <a:pPr marL="685800" indent="-685800">
              <a:lnSpc>
                <a:spcPts val="5094"/>
              </a:lnSpc>
              <a:buFontTx/>
              <a:buChar char="-"/>
            </a:pPr>
            <a:r>
              <a:rPr lang="en-US" sz="4550" dirty="0" smtClean="0">
                <a:solidFill>
                  <a:srgbClr val="000000"/>
                </a:solidFill>
                <a:latin typeface="Josefin Sans Regular" panose="020B0604020202020204" charset="0"/>
              </a:rPr>
              <a:t>The size of the whole organization and setting</a:t>
            </a:r>
            <a:endParaRPr lang="en-US" sz="4550" dirty="0">
              <a:solidFill>
                <a:srgbClr val="000000"/>
              </a:solidFill>
              <a:latin typeface="Josefin Sans Regular" panose="020B0604020202020204" charset="0"/>
            </a:endParaRPr>
          </a:p>
          <a:p>
            <a:pPr>
              <a:lnSpc>
                <a:spcPts val="5094"/>
              </a:lnSpc>
            </a:pPr>
            <a:r>
              <a:rPr lang="en-US" sz="4550" dirty="0" smtClean="0">
                <a:solidFill>
                  <a:srgbClr val="000000"/>
                </a:solidFill>
                <a:latin typeface="Josefin Sans Regular" panose="020B0604020202020204" charset="0"/>
              </a:rPr>
              <a:t>    (Flynn et al., 2018)</a:t>
            </a:r>
          </a:p>
          <a:p>
            <a:pPr>
              <a:lnSpc>
                <a:spcPts val="5094"/>
              </a:lnSpc>
            </a:pPr>
            <a:endParaRPr lang="en-US" sz="4550" dirty="0">
              <a:solidFill>
                <a:srgbClr val="000000"/>
              </a:solidFill>
              <a:latin typeface="Josefin Sans Regular" panose="020B0604020202020204" charset="0"/>
            </a:endParaRPr>
          </a:p>
          <a:p>
            <a:pPr marL="685800" indent="-685800">
              <a:lnSpc>
                <a:spcPts val="5094"/>
              </a:lnSpc>
              <a:buFontTx/>
              <a:buChar char="-"/>
            </a:pPr>
            <a:r>
              <a:rPr lang="en-US" sz="4550" dirty="0" smtClean="0">
                <a:solidFill>
                  <a:srgbClr val="000000"/>
                </a:solidFill>
                <a:latin typeface="Josefin Sans Regular" panose="020B0604020202020204" charset="0"/>
              </a:rPr>
              <a:t>Accommodation settings hosting more than six individuals</a:t>
            </a:r>
          </a:p>
          <a:p>
            <a:pPr>
              <a:lnSpc>
                <a:spcPts val="5094"/>
              </a:lnSpc>
            </a:pPr>
            <a:r>
              <a:rPr lang="en-GB" sz="4550" dirty="0" smtClean="0">
                <a:latin typeface="Josefin Sans Regular" panose="020B0604020202020204" charset="0"/>
              </a:rPr>
              <a:t>    (</a:t>
            </a:r>
            <a:r>
              <a:rPr lang="en-GB" sz="4550" dirty="0" err="1">
                <a:latin typeface="Josefin Sans Regular" panose="020B0604020202020204" charset="0"/>
              </a:rPr>
              <a:t>Bigby</a:t>
            </a:r>
            <a:r>
              <a:rPr lang="en-GB" sz="4550" dirty="0">
                <a:latin typeface="Josefin Sans Regular" panose="020B0604020202020204" charset="0"/>
              </a:rPr>
              <a:t>, </a:t>
            </a:r>
            <a:r>
              <a:rPr lang="en-GB" sz="4550" dirty="0" err="1">
                <a:latin typeface="Josefin Sans Regular" panose="020B0604020202020204" charset="0"/>
              </a:rPr>
              <a:t>Bould</a:t>
            </a:r>
            <a:r>
              <a:rPr lang="en-GB" sz="4550" dirty="0">
                <a:latin typeface="Josefin Sans Regular" panose="020B0604020202020204" charset="0"/>
              </a:rPr>
              <a:t>, </a:t>
            </a:r>
            <a:r>
              <a:rPr lang="en-GB" sz="4550" dirty="0" err="1">
                <a:latin typeface="Josefin Sans Regular" panose="020B0604020202020204" charset="0"/>
              </a:rPr>
              <a:t>Iacono</a:t>
            </a:r>
            <a:r>
              <a:rPr lang="en-GB" sz="4550" dirty="0">
                <a:latin typeface="Josefin Sans Regular" panose="020B0604020202020204" charset="0"/>
              </a:rPr>
              <a:t>, Kavanagh, &amp; Beadle‐Brown, 2019</a:t>
            </a:r>
            <a:r>
              <a:rPr lang="en-GB" sz="4550" dirty="0" smtClean="0">
                <a:latin typeface="Josefin Sans Regular" panose="020B0604020202020204" charset="0"/>
              </a:rPr>
              <a:t>)</a:t>
            </a:r>
          </a:p>
          <a:p>
            <a:pPr>
              <a:lnSpc>
                <a:spcPts val="5094"/>
              </a:lnSpc>
            </a:pPr>
            <a:endParaRPr lang="en-US" sz="4800" dirty="0"/>
          </a:p>
          <a:p>
            <a:pPr>
              <a:lnSpc>
                <a:spcPts val="5094"/>
              </a:lnSpc>
            </a:pPr>
            <a:endParaRPr lang="en-US" sz="4550" dirty="0">
              <a:solidFill>
                <a:srgbClr val="000000"/>
              </a:solidFill>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60168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200" y="886470"/>
            <a:ext cx="13506833"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Active Support- Types of Assistance</a:t>
            </a:r>
            <a:endParaRPr lang="en-US" sz="705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pic>
        <p:nvPicPr>
          <p:cNvPr id="9" name="Picture 8"/>
          <p:cNvPicPr>
            <a:picLocks noChangeAspect="1"/>
          </p:cNvPicPr>
          <p:nvPr/>
        </p:nvPicPr>
        <p:blipFill>
          <a:blip r:embed="rId4"/>
          <a:stretch>
            <a:fillRect/>
          </a:stretch>
        </p:blipFill>
        <p:spPr>
          <a:xfrm>
            <a:off x="12023996" y="2732873"/>
            <a:ext cx="5404074" cy="5025326"/>
          </a:xfrm>
          <a:prstGeom prst="rect">
            <a:avLst/>
          </a:prstGeom>
        </p:spPr>
      </p:pic>
      <p:pic>
        <p:nvPicPr>
          <p:cNvPr id="10" name="Picture 9"/>
          <p:cNvPicPr>
            <a:picLocks noChangeAspect="1"/>
          </p:cNvPicPr>
          <p:nvPr/>
        </p:nvPicPr>
        <p:blipFill rotWithShape="1">
          <a:blip r:embed="rId5"/>
          <a:srcRect t="15230" r="653"/>
          <a:stretch/>
        </p:blipFill>
        <p:spPr>
          <a:xfrm>
            <a:off x="731630" y="2792878"/>
            <a:ext cx="4313576" cy="4905316"/>
          </a:xfrm>
          <a:prstGeom prst="rect">
            <a:avLst/>
          </a:prstGeom>
        </p:spPr>
      </p:pic>
      <p:sp>
        <p:nvSpPr>
          <p:cNvPr id="12" name="TextBox 11"/>
          <p:cNvSpPr txBox="1"/>
          <p:nvPr/>
        </p:nvSpPr>
        <p:spPr>
          <a:xfrm>
            <a:off x="731630" y="8037970"/>
            <a:ext cx="5419162" cy="1492716"/>
          </a:xfrm>
          <a:prstGeom prst="rect">
            <a:avLst/>
          </a:prstGeom>
          <a:noFill/>
        </p:spPr>
        <p:txBody>
          <a:bodyPr wrap="square" rtlCol="0">
            <a:spAutoFit/>
          </a:bodyPr>
          <a:lstStyle/>
          <a:p>
            <a:r>
              <a:rPr lang="en-US" sz="4550" dirty="0">
                <a:latin typeface="Josefin Sans Regular" panose="020B0604020202020204" charset="0"/>
              </a:rPr>
              <a:t>Verbal prompts</a:t>
            </a:r>
          </a:p>
          <a:p>
            <a:endParaRPr lang="en-GB" sz="4550" dirty="0">
              <a:latin typeface="Josefin Sans Regular" panose="020B0604020202020204" charset="0"/>
            </a:endParaRPr>
          </a:p>
        </p:txBody>
      </p:sp>
      <p:sp>
        <p:nvSpPr>
          <p:cNvPr id="13" name="TextBox 12"/>
          <p:cNvSpPr txBox="1"/>
          <p:nvPr/>
        </p:nvSpPr>
        <p:spPr>
          <a:xfrm>
            <a:off x="7315200" y="8037970"/>
            <a:ext cx="2895899" cy="1492716"/>
          </a:xfrm>
          <a:prstGeom prst="rect">
            <a:avLst/>
          </a:prstGeom>
          <a:noFill/>
        </p:spPr>
        <p:txBody>
          <a:bodyPr wrap="square" rtlCol="0">
            <a:spAutoFit/>
          </a:bodyPr>
          <a:lstStyle/>
          <a:p>
            <a:r>
              <a:rPr lang="en-US" sz="4550" dirty="0">
                <a:latin typeface="Josefin Sans Regular" panose="020B0604020202020204" charset="0"/>
              </a:rPr>
              <a:t>Showing</a:t>
            </a:r>
          </a:p>
          <a:p>
            <a:endParaRPr lang="en-GB" sz="4550" dirty="0">
              <a:latin typeface="Josefin Sans Regular" panose="020B0604020202020204" charset="0"/>
            </a:endParaRPr>
          </a:p>
        </p:txBody>
      </p:sp>
      <p:sp>
        <p:nvSpPr>
          <p:cNvPr id="14" name="TextBox 13"/>
          <p:cNvSpPr txBox="1"/>
          <p:nvPr/>
        </p:nvSpPr>
        <p:spPr>
          <a:xfrm>
            <a:off x="13321623" y="8017493"/>
            <a:ext cx="3185394" cy="1492716"/>
          </a:xfrm>
          <a:prstGeom prst="rect">
            <a:avLst/>
          </a:prstGeom>
          <a:noFill/>
        </p:spPr>
        <p:txBody>
          <a:bodyPr wrap="square" rtlCol="0">
            <a:spAutoFit/>
          </a:bodyPr>
          <a:lstStyle/>
          <a:p>
            <a:r>
              <a:rPr lang="en-US" sz="4550" dirty="0" smtClean="0">
                <a:latin typeface="Josefin Sans Regular" panose="020B0604020202020204" charset="0"/>
              </a:rPr>
              <a:t>Physical Assistance</a:t>
            </a:r>
            <a:endParaRPr lang="en-GB" sz="4550" dirty="0"/>
          </a:p>
        </p:txBody>
      </p:sp>
      <p:pic>
        <p:nvPicPr>
          <p:cNvPr id="15" name="Picture 14"/>
          <p:cNvPicPr>
            <a:picLocks noChangeAspect="1"/>
          </p:cNvPicPr>
          <p:nvPr/>
        </p:nvPicPr>
        <p:blipFill>
          <a:blip r:embed="rId6"/>
          <a:stretch>
            <a:fillRect/>
          </a:stretch>
        </p:blipFill>
        <p:spPr>
          <a:xfrm>
            <a:off x="6629400" y="2666358"/>
            <a:ext cx="3818881" cy="5091841"/>
          </a:xfrm>
          <a:prstGeom prst="rect">
            <a:avLst/>
          </a:prstGeom>
        </p:spPr>
      </p:pic>
    </p:spTree>
    <p:extLst>
      <p:ext uri="{BB962C8B-B14F-4D97-AF65-F5344CB8AC3E}">
        <p14:creationId xmlns:p14="http://schemas.microsoft.com/office/powerpoint/2010/main" val="323227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32004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Outline </a:t>
            </a:r>
            <a:endParaRPr lang="en-US" sz="7051" dirty="0">
              <a:solidFill>
                <a:srgbClr val="000000"/>
              </a:solidFill>
              <a:latin typeface="Oswald"/>
            </a:endParaRPr>
          </a:p>
        </p:txBody>
      </p:sp>
      <p:sp>
        <p:nvSpPr>
          <p:cNvPr id="14" name="TextBox 14"/>
          <p:cNvSpPr txBox="1"/>
          <p:nvPr/>
        </p:nvSpPr>
        <p:spPr>
          <a:xfrm>
            <a:off x="401076" y="2850705"/>
            <a:ext cx="17678400" cy="4578176"/>
          </a:xfrm>
          <a:prstGeom prst="rect">
            <a:avLst/>
          </a:prstGeom>
        </p:spPr>
        <p:txBody>
          <a:bodyPr wrap="square" lIns="0" tIns="0" rIns="0" bIns="0" rtlCol="0" anchor="t">
            <a:spAutoFit/>
          </a:bodyPr>
          <a:lstStyle/>
          <a:p>
            <a:pPr>
              <a:lnSpc>
                <a:spcPts val="5094"/>
              </a:lnSpc>
            </a:pPr>
            <a:endParaRPr lang="en-US" sz="4550"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Variability in Service Quality</a:t>
            </a:r>
          </a:p>
          <a:p>
            <a:pPr>
              <a:lnSpc>
                <a:spcPts val="5094"/>
              </a:lnSpc>
            </a:pPr>
            <a:endParaRPr lang="en-US" sz="4550"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The use Person-</a:t>
            </a:r>
            <a:r>
              <a:rPr lang="en-US" sz="4550" dirty="0" err="1" smtClean="0">
                <a:solidFill>
                  <a:srgbClr val="000000"/>
                </a:solidFill>
                <a:latin typeface="Josefin Sans Regular"/>
              </a:rPr>
              <a:t>Centred</a:t>
            </a:r>
            <a:r>
              <a:rPr lang="en-US" sz="4550" dirty="0" smtClean="0">
                <a:solidFill>
                  <a:srgbClr val="000000"/>
                </a:solidFill>
                <a:latin typeface="Josefin Sans Regular"/>
              </a:rPr>
              <a:t> </a:t>
            </a:r>
            <a:r>
              <a:rPr lang="en-US" sz="4550" dirty="0">
                <a:solidFill>
                  <a:srgbClr val="000000"/>
                </a:solidFill>
                <a:latin typeface="Josefin Sans Regular"/>
              </a:rPr>
              <a:t>A</a:t>
            </a:r>
            <a:r>
              <a:rPr lang="en-US" sz="4550" dirty="0" smtClean="0">
                <a:solidFill>
                  <a:srgbClr val="000000"/>
                </a:solidFill>
                <a:latin typeface="Josefin Sans Regular"/>
              </a:rPr>
              <a:t>ctive Support</a:t>
            </a:r>
          </a:p>
          <a:p>
            <a:pPr marL="685800" indent="-685800">
              <a:lnSpc>
                <a:spcPts val="5094"/>
              </a:lnSpc>
              <a:buFontTx/>
              <a:buChar char="-"/>
            </a:pPr>
            <a:endParaRPr lang="en-US" sz="4550"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The importance of Practice Leadership </a:t>
            </a:r>
          </a:p>
          <a:p>
            <a:pPr marL="685800" indent="-685800" algn="ctr">
              <a:lnSpc>
                <a:spcPts val="5094"/>
              </a:lnSpc>
              <a:buFontTx/>
              <a:buChar char="-"/>
            </a:pP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43930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762000" y="1117888"/>
            <a:ext cx="48006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References </a:t>
            </a:r>
            <a:endParaRPr lang="en-US" sz="7051" dirty="0">
              <a:solidFill>
                <a:srgbClr val="000000"/>
              </a:solidFill>
              <a:latin typeface="Oswald"/>
            </a:endParaRPr>
          </a:p>
        </p:txBody>
      </p:sp>
      <p:sp>
        <p:nvSpPr>
          <p:cNvPr id="14" name="TextBox 14"/>
          <p:cNvSpPr txBox="1"/>
          <p:nvPr/>
        </p:nvSpPr>
        <p:spPr>
          <a:xfrm>
            <a:off x="745067" y="2601308"/>
            <a:ext cx="16916400" cy="11118428"/>
          </a:xfrm>
          <a:prstGeom prst="rect">
            <a:avLst/>
          </a:prstGeom>
        </p:spPr>
        <p:txBody>
          <a:bodyPr wrap="square" lIns="0" tIns="0" rIns="0" bIns="0" rtlCol="0" anchor="t">
            <a:spAutoFit/>
          </a:bodyPr>
          <a:lstStyle/>
          <a:p>
            <a:pPr>
              <a:lnSpc>
                <a:spcPts val="5094"/>
              </a:lnSpc>
            </a:pPr>
            <a:r>
              <a:rPr lang="en-GB" sz="2800" dirty="0"/>
              <a:t>Beadle-Brown, J., </a:t>
            </a:r>
            <a:r>
              <a:rPr lang="en-GB" sz="2800" dirty="0" err="1"/>
              <a:t>Bigby</a:t>
            </a:r>
            <a:r>
              <a:rPr lang="en-GB" sz="2800" dirty="0"/>
              <a:t>, C., &amp; </a:t>
            </a:r>
            <a:r>
              <a:rPr lang="en-GB" sz="2800" dirty="0" err="1"/>
              <a:t>Bould</a:t>
            </a:r>
            <a:r>
              <a:rPr lang="en-GB" sz="2800" dirty="0"/>
              <a:t>, E. (2015). Observing practice leadership in intellectual and developmental disability services. </a:t>
            </a:r>
            <a:r>
              <a:rPr lang="en-GB" sz="2800" i="1" dirty="0"/>
              <a:t>Journal of Intellectual Disability Research</a:t>
            </a:r>
            <a:r>
              <a:rPr lang="en-GB" sz="2800" dirty="0"/>
              <a:t>, </a:t>
            </a:r>
            <a:r>
              <a:rPr lang="en-GB" sz="2800" i="1" dirty="0"/>
              <a:t>59</a:t>
            </a:r>
            <a:r>
              <a:rPr lang="en-GB" sz="2800" dirty="0"/>
              <a:t>, 1081–1093. </a:t>
            </a:r>
            <a:endParaRPr lang="en-GB" sz="2800" dirty="0" smtClean="0"/>
          </a:p>
          <a:p>
            <a:pPr>
              <a:lnSpc>
                <a:spcPts val="5094"/>
              </a:lnSpc>
            </a:pPr>
            <a:endParaRPr lang="en-US" sz="2800" dirty="0" smtClean="0"/>
          </a:p>
          <a:p>
            <a:pPr>
              <a:lnSpc>
                <a:spcPts val="5094"/>
              </a:lnSpc>
            </a:pPr>
            <a:r>
              <a:rPr lang="en-GB" sz="2800" dirty="0"/>
              <a:t>Beadle-Brown, J., Mansell, J., Ashman, B., </a:t>
            </a:r>
            <a:r>
              <a:rPr lang="en-GB" sz="2800" dirty="0" err="1"/>
              <a:t>Ockenden</a:t>
            </a:r>
            <a:r>
              <a:rPr lang="en-GB" sz="2800" dirty="0"/>
              <a:t>, J., Iles, R., &amp; </a:t>
            </a:r>
            <a:r>
              <a:rPr lang="en-GB" sz="2800" dirty="0" err="1"/>
              <a:t>Whelton</a:t>
            </a:r>
            <a:r>
              <a:rPr lang="en-GB" sz="2800" dirty="0"/>
              <a:t>, B. (2014). Practice leadership and active support in residential services for people with intellectual disabilities: An exploratory study. </a:t>
            </a:r>
            <a:r>
              <a:rPr lang="en-GB" sz="2800" i="1" dirty="0"/>
              <a:t>Journal of Intellectual Disability Research, 58</a:t>
            </a:r>
            <a:r>
              <a:rPr lang="en-GB" sz="2800" dirty="0"/>
              <a:t>, 838–850. </a:t>
            </a:r>
          </a:p>
          <a:p>
            <a:pPr>
              <a:lnSpc>
                <a:spcPts val="5094"/>
              </a:lnSpc>
            </a:pPr>
            <a:endParaRPr lang="en-US" sz="2800" dirty="0" smtClean="0"/>
          </a:p>
          <a:p>
            <a:pPr>
              <a:lnSpc>
                <a:spcPts val="5094"/>
              </a:lnSpc>
            </a:pPr>
            <a:r>
              <a:rPr lang="en-GB" sz="2800" dirty="0" err="1"/>
              <a:t>Bigby</a:t>
            </a:r>
            <a:r>
              <a:rPr lang="en-GB" sz="2800" dirty="0"/>
              <a:t>, C, &amp; Beadle-Brown, J. (2016). Culture in better group homes for people with severe and profound intellectual disability. </a:t>
            </a:r>
            <a:r>
              <a:rPr lang="en-GB" sz="2800" i="1" dirty="0"/>
              <a:t>American Journal on Intellectual and Developmental Disabilities,</a:t>
            </a:r>
            <a:r>
              <a:rPr lang="en-GB" sz="2800" dirty="0"/>
              <a:t> </a:t>
            </a:r>
            <a:r>
              <a:rPr lang="en-GB" sz="2800" i="1" dirty="0"/>
              <a:t>54</a:t>
            </a:r>
            <a:r>
              <a:rPr lang="en-GB" sz="2800" dirty="0"/>
              <a:t>, 316–331. </a:t>
            </a:r>
          </a:p>
          <a:p>
            <a:pPr>
              <a:lnSpc>
                <a:spcPts val="5094"/>
              </a:lnSpc>
            </a:pPr>
            <a:endParaRPr lang="en-GB" sz="2800" dirty="0"/>
          </a:p>
          <a:p>
            <a:pPr>
              <a:lnSpc>
                <a:spcPts val="5094"/>
              </a:lnSpc>
            </a:pPr>
            <a:endParaRPr lang="en-US" sz="2800" dirty="0"/>
          </a:p>
          <a:p>
            <a:pPr>
              <a:lnSpc>
                <a:spcPts val="5094"/>
              </a:lnSpc>
            </a:pPr>
            <a:endParaRPr lang="en-GB" sz="2800" dirty="0" smtClean="0"/>
          </a:p>
          <a:p>
            <a:pPr>
              <a:lnSpc>
                <a:spcPts val="5094"/>
              </a:lnSpc>
            </a:pPr>
            <a:endParaRPr lang="en-US" sz="2800" i="1" dirty="0"/>
          </a:p>
          <a:p>
            <a:pPr>
              <a:lnSpc>
                <a:spcPts val="5094"/>
              </a:lnSpc>
            </a:pPr>
            <a:endParaRPr lang="en-US" sz="2800" dirty="0"/>
          </a:p>
          <a:p>
            <a:pPr>
              <a:lnSpc>
                <a:spcPts val="5094"/>
              </a:lnSpc>
            </a:pPr>
            <a:endParaRPr lang="en-GB" sz="2800" dirty="0"/>
          </a:p>
          <a:p>
            <a:pPr algn="ctr">
              <a:lnSpc>
                <a:spcPts val="5094"/>
              </a:lnSpc>
            </a:pPr>
            <a:endParaRPr lang="en-GB" sz="2800" dirty="0"/>
          </a:p>
          <a:p>
            <a:pPr algn="ctr">
              <a:lnSpc>
                <a:spcPts val="5094"/>
              </a:lnSpc>
            </a:pPr>
            <a:endParaRPr lang="en-US" sz="2800"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450273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762000" y="1006160"/>
            <a:ext cx="48006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References</a:t>
            </a:r>
            <a:endParaRPr lang="en-US" sz="7051" dirty="0">
              <a:solidFill>
                <a:srgbClr val="000000"/>
              </a:solidFill>
              <a:latin typeface="Oswald"/>
            </a:endParaRPr>
          </a:p>
        </p:txBody>
      </p:sp>
      <p:sp>
        <p:nvSpPr>
          <p:cNvPr id="14" name="TextBox 14"/>
          <p:cNvSpPr txBox="1"/>
          <p:nvPr/>
        </p:nvSpPr>
        <p:spPr>
          <a:xfrm>
            <a:off x="762000" y="2603638"/>
            <a:ext cx="16916400" cy="13080504"/>
          </a:xfrm>
          <a:prstGeom prst="rect">
            <a:avLst/>
          </a:prstGeom>
        </p:spPr>
        <p:txBody>
          <a:bodyPr wrap="square" lIns="0" tIns="0" rIns="0" bIns="0" rtlCol="0" anchor="t">
            <a:spAutoFit/>
          </a:bodyPr>
          <a:lstStyle/>
          <a:p>
            <a:pPr>
              <a:lnSpc>
                <a:spcPts val="5094"/>
              </a:lnSpc>
            </a:pPr>
            <a:r>
              <a:rPr lang="en-GB" sz="2800" dirty="0" err="1"/>
              <a:t>Bigby</a:t>
            </a:r>
            <a:r>
              <a:rPr lang="en-GB" sz="2800" dirty="0"/>
              <a:t>, C., </a:t>
            </a:r>
            <a:r>
              <a:rPr lang="en-GB" sz="2800" dirty="0" err="1"/>
              <a:t>Bould</a:t>
            </a:r>
            <a:r>
              <a:rPr lang="en-GB" sz="2800" dirty="0"/>
              <a:t>, E., </a:t>
            </a:r>
            <a:r>
              <a:rPr lang="en-GB" sz="2800" dirty="0" err="1"/>
              <a:t>Iacono</a:t>
            </a:r>
            <a:r>
              <a:rPr lang="en-GB" sz="2800" dirty="0"/>
              <a:t>, T., Kavanagh, S., &amp; Beadle‐Brown, J. (2019). Factors that predict good active support in services for people with intellectual disabilities: A multilevel model. </a:t>
            </a:r>
            <a:r>
              <a:rPr lang="en-GB" sz="2800" i="1" dirty="0"/>
              <a:t>Journal of Applied Research in Intellectual Disabilities, 33</a:t>
            </a:r>
            <a:r>
              <a:rPr lang="en-GB" sz="2800" dirty="0"/>
              <a:t>(3), 334–344.</a:t>
            </a:r>
          </a:p>
          <a:p>
            <a:pPr>
              <a:lnSpc>
                <a:spcPts val="5094"/>
              </a:lnSpc>
            </a:pPr>
            <a:endParaRPr lang="en-GB" sz="2800" dirty="0" smtClean="0"/>
          </a:p>
          <a:p>
            <a:pPr>
              <a:lnSpc>
                <a:spcPts val="5094"/>
              </a:lnSpc>
            </a:pPr>
            <a:r>
              <a:rPr lang="en-GB" sz="2800" dirty="0" err="1"/>
              <a:t>Bigby</a:t>
            </a:r>
            <a:r>
              <a:rPr lang="en-GB" sz="2800" dirty="0"/>
              <a:t>, C., Clement, T., Mansell, J., &amp; Beadle‐Brown, J. (2009). ‘It’s pretty hard with our ones, they can’t talk, the more able bodied can participate’: Staff attitudes about the applicability of disability policies to people with severe and profound intellectual disabilities. Journal of Intellectual Disability Research, 53(4), 363–376. </a:t>
            </a:r>
          </a:p>
          <a:p>
            <a:pPr>
              <a:lnSpc>
                <a:spcPts val="5094"/>
              </a:lnSpc>
            </a:pPr>
            <a:endParaRPr lang="en-GB" sz="2800" dirty="0" smtClean="0"/>
          </a:p>
          <a:p>
            <a:pPr>
              <a:lnSpc>
                <a:spcPts val="5094"/>
              </a:lnSpc>
            </a:pPr>
            <a:r>
              <a:rPr lang="en-GB" sz="2800" dirty="0" smtClean="0"/>
              <a:t>Emerson</a:t>
            </a:r>
            <a:r>
              <a:rPr lang="en-GB" sz="2800" dirty="0"/>
              <a:t>, E. &amp; Hatton, C. (1994). Moving Out: Relocation from Hospital to Community. London: Her Majesty's Stationery Office</a:t>
            </a:r>
            <a:r>
              <a:rPr lang="en-GB" sz="2800" dirty="0" smtClean="0"/>
              <a:t>.</a:t>
            </a:r>
          </a:p>
          <a:p>
            <a:pPr>
              <a:lnSpc>
                <a:spcPts val="5094"/>
              </a:lnSpc>
            </a:pPr>
            <a:endParaRPr lang="en-US" sz="2800" dirty="0" smtClean="0"/>
          </a:p>
          <a:p>
            <a:pPr>
              <a:lnSpc>
                <a:spcPts val="5094"/>
              </a:lnSpc>
            </a:pPr>
            <a:endParaRPr lang="en-US" sz="2800" dirty="0"/>
          </a:p>
          <a:p>
            <a:pPr>
              <a:lnSpc>
                <a:spcPts val="5094"/>
              </a:lnSpc>
            </a:pPr>
            <a:endParaRPr lang="en-US" sz="2800" dirty="0" smtClean="0"/>
          </a:p>
          <a:p>
            <a:pPr>
              <a:lnSpc>
                <a:spcPts val="5094"/>
              </a:lnSpc>
            </a:pPr>
            <a:endParaRPr lang="en-US" sz="2800" dirty="0" smtClean="0"/>
          </a:p>
          <a:p>
            <a:pPr>
              <a:lnSpc>
                <a:spcPts val="5094"/>
              </a:lnSpc>
            </a:pPr>
            <a:r>
              <a:rPr lang="en-US" sz="2800" dirty="0" smtClean="0"/>
              <a:t>Person-</a:t>
            </a:r>
            <a:r>
              <a:rPr lang="en-US" sz="2800" dirty="0" err="1" smtClean="0"/>
              <a:t>centred</a:t>
            </a:r>
            <a:r>
              <a:rPr lang="en-US" sz="2800" dirty="0" smtClean="0"/>
              <a:t> active support: Learner’s workbook- </a:t>
            </a:r>
            <a:r>
              <a:rPr lang="en-US" sz="2800" dirty="0" err="1"/>
              <a:t>Pavillion</a:t>
            </a:r>
            <a:r>
              <a:rPr lang="en-US" sz="2800" dirty="0"/>
              <a:t> 2017</a:t>
            </a:r>
            <a:endParaRPr lang="en-US" sz="2800" dirty="0" smtClean="0"/>
          </a:p>
          <a:p>
            <a:pPr>
              <a:lnSpc>
                <a:spcPts val="5094"/>
              </a:lnSpc>
            </a:pPr>
            <a:endParaRPr lang="en-US" sz="2800" dirty="0"/>
          </a:p>
          <a:p>
            <a:pPr>
              <a:lnSpc>
                <a:spcPts val="5094"/>
              </a:lnSpc>
            </a:pPr>
            <a:endParaRPr lang="en-US" sz="2800" dirty="0"/>
          </a:p>
          <a:p>
            <a:pPr>
              <a:lnSpc>
                <a:spcPts val="5094"/>
              </a:lnSpc>
            </a:pPr>
            <a:endParaRPr lang="en-GB" sz="2800" dirty="0"/>
          </a:p>
          <a:p>
            <a:pPr algn="ctr">
              <a:lnSpc>
                <a:spcPts val="5094"/>
              </a:lnSpc>
            </a:pPr>
            <a:endParaRPr lang="en-GB" sz="2800" dirty="0"/>
          </a:p>
          <a:p>
            <a:pPr algn="ctr">
              <a:lnSpc>
                <a:spcPts val="5094"/>
              </a:lnSpc>
            </a:pPr>
            <a:endParaRPr lang="en-US" sz="2800"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000884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739033" y="497895"/>
            <a:ext cx="48006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References </a:t>
            </a:r>
            <a:endParaRPr lang="en-US" sz="7051" dirty="0">
              <a:solidFill>
                <a:srgbClr val="000000"/>
              </a:solidFill>
              <a:latin typeface="Oswald"/>
            </a:endParaRPr>
          </a:p>
        </p:txBody>
      </p:sp>
      <p:sp>
        <p:nvSpPr>
          <p:cNvPr id="14" name="TextBox 14"/>
          <p:cNvSpPr txBox="1"/>
          <p:nvPr/>
        </p:nvSpPr>
        <p:spPr>
          <a:xfrm>
            <a:off x="739033" y="1935078"/>
            <a:ext cx="16916400" cy="13080504"/>
          </a:xfrm>
          <a:prstGeom prst="rect">
            <a:avLst/>
          </a:prstGeom>
        </p:spPr>
        <p:txBody>
          <a:bodyPr wrap="square" lIns="0" tIns="0" rIns="0" bIns="0" rtlCol="0" anchor="t">
            <a:spAutoFit/>
          </a:bodyPr>
          <a:lstStyle/>
          <a:p>
            <a:pPr>
              <a:lnSpc>
                <a:spcPts val="5094"/>
              </a:lnSpc>
            </a:pPr>
            <a:r>
              <a:rPr lang="en-GB" sz="2800" dirty="0"/>
              <a:t>Emerson, E., Robertson, J., Gregory, N., Hatton, C., </a:t>
            </a:r>
            <a:r>
              <a:rPr lang="en-GB" sz="2800" dirty="0" err="1"/>
              <a:t>Kessissoglou</a:t>
            </a:r>
            <a:r>
              <a:rPr lang="en-GB" sz="2800" dirty="0"/>
              <a:t>, S., Hallam, A., Knapp, M., </a:t>
            </a:r>
            <a:r>
              <a:rPr lang="en-GB" sz="2800" dirty="0" err="1"/>
              <a:t>Järbrink</a:t>
            </a:r>
            <a:r>
              <a:rPr lang="en-GB" sz="2800" dirty="0"/>
              <a:t>, K., &amp; </a:t>
            </a:r>
            <a:r>
              <a:rPr lang="en-GB" sz="2800" dirty="0" err="1"/>
              <a:t>Netten</a:t>
            </a:r>
            <a:r>
              <a:rPr lang="en-GB" sz="2800" dirty="0"/>
              <a:t>, A. (1999). </a:t>
            </a:r>
            <a:r>
              <a:rPr lang="en-GB" sz="2800" i="1" dirty="0"/>
              <a:t>Quality and costs of residential supports for people with learning disabilities: An observational study of supports provided to people with severe and complex learning disabilities in residential campuses and dispersed housing schemes. </a:t>
            </a:r>
            <a:r>
              <a:rPr lang="en-GB" sz="2800" dirty="0"/>
              <a:t>Manchester: Hester Adrian Research Centre.</a:t>
            </a:r>
          </a:p>
          <a:p>
            <a:pPr>
              <a:lnSpc>
                <a:spcPts val="5094"/>
              </a:lnSpc>
            </a:pPr>
            <a:endParaRPr lang="en-GB" sz="2800" dirty="0" smtClean="0"/>
          </a:p>
          <a:p>
            <a:pPr>
              <a:lnSpc>
                <a:spcPts val="5094"/>
              </a:lnSpc>
            </a:pPr>
            <a:r>
              <a:rPr lang="en-GB" sz="2800" dirty="0" smtClean="0"/>
              <a:t>Emerson</a:t>
            </a:r>
            <a:r>
              <a:rPr lang="en-GB" sz="2800" dirty="0"/>
              <a:t>, E., Robertson, J., Gregory, N., Hatton, C., </a:t>
            </a:r>
            <a:r>
              <a:rPr lang="en-GB" sz="2800" dirty="0" err="1"/>
              <a:t>Kessissoglou</a:t>
            </a:r>
            <a:r>
              <a:rPr lang="en-GB" sz="2800" dirty="0"/>
              <a:t>, S., Hallam, A., Noonan Walsh, P. (2001). Quality and costs of supported living residences and group homes in the United Kingdom</a:t>
            </a:r>
            <a:r>
              <a:rPr lang="en-GB" sz="2800" i="1" dirty="0"/>
              <a:t>. American Journal on Mental Retardation, 106</a:t>
            </a:r>
            <a:r>
              <a:rPr lang="en-GB" sz="2800" dirty="0"/>
              <a:t>(5), 401–415. </a:t>
            </a:r>
            <a:endParaRPr lang="en-GB" sz="2800" dirty="0" smtClean="0"/>
          </a:p>
          <a:p>
            <a:pPr>
              <a:lnSpc>
                <a:spcPts val="5094"/>
              </a:lnSpc>
            </a:pPr>
            <a:endParaRPr lang="en-US" sz="2800" dirty="0"/>
          </a:p>
          <a:p>
            <a:pPr>
              <a:lnSpc>
                <a:spcPts val="5094"/>
              </a:lnSpc>
            </a:pPr>
            <a:r>
              <a:rPr lang="en-GB" sz="2800" dirty="0"/>
              <a:t>Flynn, S., </a:t>
            </a:r>
            <a:r>
              <a:rPr lang="en-GB" sz="2800" dirty="0" err="1"/>
              <a:t>Totsika</a:t>
            </a:r>
            <a:r>
              <a:rPr lang="en-GB" sz="2800" dirty="0"/>
              <a:t>, V., Hastings, R. P., Hood, K., Toogood, S., &amp; </a:t>
            </a:r>
            <a:r>
              <a:rPr lang="en-GB" sz="2800" dirty="0" err="1"/>
              <a:t>Felce</a:t>
            </a:r>
            <a:r>
              <a:rPr lang="en-GB" sz="2800" dirty="0"/>
              <a:t>, D. (2018). Effectiveness of Active Support for adults with intellectual disability in residential settings: Systematic review and meta‐analysis. </a:t>
            </a:r>
            <a:r>
              <a:rPr lang="en-GB" sz="2800" i="1" dirty="0"/>
              <a:t>Journal of Applied Research in Intellectual Disabilities, 31</a:t>
            </a:r>
            <a:r>
              <a:rPr lang="en-GB" sz="2800" dirty="0"/>
              <a:t>(6), 983–998.</a:t>
            </a:r>
          </a:p>
          <a:p>
            <a:pPr>
              <a:lnSpc>
                <a:spcPts val="5094"/>
              </a:lnSpc>
            </a:pPr>
            <a:endParaRPr lang="en-US" sz="2800" dirty="0" smtClean="0"/>
          </a:p>
          <a:p>
            <a:pPr>
              <a:lnSpc>
                <a:spcPts val="5094"/>
              </a:lnSpc>
            </a:pPr>
            <a:endParaRPr lang="en-US" sz="2800" dirty="0"/>
          </a:p>
          <a:p>
            <a:pPr>
              <a:lnSpc>
                <a:spcPts val="5094"/>
              </a:lnSpc>
            </a:pPr>
            <a:endParaRPr lang="en-GB" sz="2800" dirty="0" smtClean="0"/>
          </a:p>
          <a:p>
            <a:pPr>
              <a:lnSpc>
                <a:spcPts val="5094"/>
              </a:lnSpc>
            </a:pPr>
            <a:endParaRPr lang="en-US" sz="2800" dirty="0"/>
          </a:p>
          <a:p>
            <a:pPr>
              <a:lnSpc>
                <a:spcPts val="5094"/>
              </a:lnSpc>
            </a:pPr>
            <a:endParaRPr lang="en-US" sz="2800" dirty="0"/>
          </a:p>
          <a:p>
            <a:pPr>
              <a:lnSpc>
                <a:spcPts val="5094"/>
              </a:lnSpc>
            </a:pPr>
            <a:endParaRPr lang="en-GB" sz="2800" dirty="0"/>
          </a:p>
          <a:p>
            <a:pPr algn="ctr">
              <a:lnSpc>
                <a:spcPts val="5094"/>
              </a:lnSpc>
            </a:pPr>
            <a:endParaRPr lang="en-GB" sz="2800" dirty="0"/>
          </a:p>
          <a:p>
            <a:pPr algn="ctr">
              <a:lnSpc>
                <a:spcPts val="5094"/>
              </a:lnSpc>
            </a:pPr>
            <a:endParaRPr lang="en-US" sz="2800"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816922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755073" y="901710"/>
            <a:ext cx="48006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References </a:t>
            </a:r>
            <a:endParaRPr lang="en-US" sz="7051" dirty="0">
              <a:solidFill>
                <a:srgbClr val="000000"/>
              </a:solidFill>
              <a:latin typeface="Oswald"/>
            </a:endParaRPr>
          </a:p>
        </p:txBody>
      </p:sp>
      <p:sp>
        <p:nvSpPr>
          <p:cNvPr id="14" name="TextBox 14"/>
          <p:cNvSpPr txBox="1"/>
          <p:nvPr/>
        </p:nvSpPr>
        <p:spPr>
          <a:xfrm>
            <a:off x="738140" y="2281668"/>
            <a:ext cx="16916400" cy="9810378"/>
          </a:xfrm>
          <a:prstGeom prst="rect">
            <a:avLst/>
          </a:prstGeom>
        </p:spPr>
        <p:txBody>
          <a:bodyPr wrap="square" lIns="0" tIns="0" rIns="0" bIns="0" rtlCol="0" anchor="t">
            <a:spAutoFit/>
          </a:bodyPr>
          <a:lstStyle/>
          <a:p>
            <a:pPr>
              <a:lnSpc>
                <a:spcPts val="5094"/>
              </a:lnSpc>
            </a:pPr>
            <a:r>
              <a:rPr lang="en-US" sz="2800" dirty="0"/>
              <a:t>Freedom to Live. Government of Malta, Ministry for Inclusion and Social Wellbeing. Malta’s 2021-2030 National Strategy on the Rights of Disabled Persons (Consultation Document)</a:t>
            </a:r>
            <a:r>
              <a:rPr lang="en-GB" sz="2800" dirty="0"/>
              <a:t>. Retrieved October 10, 2022, from </a:t>
            </a:r>
            <a:r>
              <a:rPr lang="en-GB" sz="2800" u="sng" dirty="0">
                <a:hlinkClick r:id="rId3"/>
              </a:rPr>
              <a:t>https://</a:t>
            </a:r>
            <a:r>
              <a:rPr lang="en-GB" sz="2800" u="sng" dirty="0" smtClean="0">
                <a:hlinkClick r:id="rId3"/>
              </a:rPr>
              <a:t>meae.gov.mt/en/Public_Consultations/MISW/PublishingImages/Pages/Consultations/Maltas20212030NationalStrategyontheRightsofDisabledPersons/Proposed%20National%20Disability%20Strategy%20%E2%80%93%20Standard%20English%20version.pdf</a:t>
            </a:r>
            <a:endParaRPr lang="en-GB" sz="2800" u="sng" dirty="0" smtClean="0"/>
          </a:p>
          <a:p>
            <a:pPr>
              <a:lnSpc>
                <a:spcPts val="5094"/>
              </a:lnSpc>
            </a:pPr>
            <a:endParaRPr lang="en-US" sz="2800" u="sng" dirty="0"/>
          </a:p>
          <a:p>
            <a:pPr>
              <a:lnSpc>
                <a:spcPts val="5094"/>
              </a:lnSpc>
            </a:pPr>
            <a:r>
              <a:rPr lang="en-GB" sz="2800" dirty="0"/>
              <a:t>Fyffe, C., </a:t>
            </a:r>
            <a:r>
              <a:rPr lang="en-GB" sz="2800" dirty="0" err="1"/>
              <a:t>McCubbery</a:t>
            </a:r>
            <a:r>
              <a:rPr lang="en-GB" sz="2800" dirty="0"/>
              <a:t>, J., &amp; Reid, K. J. (2008). Initial investigation of organisational factors associated with the implementation of active support. </a:t>
            </a:r>
            <a:r>
              <a:rPr lang="en-GB" sz="2800" i="1" dirty="0"/>
              <a:t>Journal of Intellectual and Developmental Disability,</a:t>
            </a:r>
            <a:r>
              <a:rPr lang="en-GB" sz="2800" dirty="0"/>
              <a:t> </a:t>
            </a:r>
            <a:r>
              <a:rPr lang="en-GB" sz="2800" i="1" dirty="0"/>
              <a:t>33</a:t>
            </a:r>
            <a:r>
              <a:rPr lang="en-GB" sz="2800" dirty="0"/>
              <a:t>(3), 239–246. </a:t>
            </a:r>
          </a:p>
          <a:p>
            <a:pPr>
              <a:lnSpc>
                <a:spcPts val="5094"/>
              </a:lnSpc>
            </a:pPr>
            <a:endParaRPr lang="en-GB" sz="2800" dirty="0"/>
          </a:p>
          <a:p>
            <a:pPr>
              <a:lnSpc>
                <a:spcPts val="5094"/>
              </a:lnSpc>
            </a:pPr>
            <a:r>
              <a:rPr lang="en-GB" sz="2800" dirty="0"/>
              <a:t>Mansell, J. (2006). Deinstitutionalisation and community living: progress, problems and priorities. </a:t>
            </a:r>
            <a:r>
              <a:rPr lang="en-GB" sz="2800" i="1" dirty="0"/>
              <a:t>Journal of Intellectual and Developmental Disability, </a:t>
            </a:r>
            <a:r>
              <a:rPr lang="en-GB" sz="2800" dirty="0"/>
              <a:t>31(2), 65–76.</a:t>
            </a:r>
          </a:p>
          <a:p>
            <a:pPr>
              <a:lnSpc>
                <a:spcPts val="5094"/>
              </a:lnSpc>
            </a:pPr>
            <a:endParaRPr lang="en-GB" sz="2800" u="sng" dirty="0"/>
          </a:p>
          <a:p>
            <a:pPr>
              <a:lnSpc>
                <a:spcPts val="5094"/>
              </a:lnSpc>
            </a:pPr>
            <a:endParaRPr lang="en-GB" sz="2800" dirty="0"/>
          </a:p>
          <a:p>
            <a:pPr algn="ctr">
              <a:lnSpc>
                <a:spcPts val="5094"/>
              </a:lnSpc>
            </a:pPr>
            <a:endParaRPr lang="en-GB" sz="2800" dirty="0"/>
          </a:p>
          <a:p>
            <a:pPr algn="ctr">
              <a:lnSpc>
                <a:spcPts val="5094"/>
              </a:lnSpc>
            </a:pPr>
            <a:endParaRPr lang="en-US" sz="2800"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105232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755073" y="901710"/>
            <a:ext cx="4800600" cy="1163780"/>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References </a:t>
            </a:r>
            <a:endParaRPr lang="en-US" sz="7051" dirty="0">
              <a:solidFill>
                <a:srgbClr val="000000"/>
              </a:solidFill>
              <a:latin typeface="Oswald"/>
            </a:endParaRPr>
          </a:p>
        </p:txBody>
      </p:sp>
      <p:sp>
        <p:nvSpPr>
          <p:cNvPr id="14" name="TextBox 14"/>
          <p:cNvSpPr txBox="1"/>
          <p:nvPr/>
        </p:nvSpPr>
        <p:spPr>
          <a:xfrm>
            <a:off x="738140" y="2281668"/>
            <a:ext cx="16916400" cy="9810378"/>
          </a:xfrm>
          <a:prstGeom prst="rect">
            <a:avLst/>
          </a:prstGeom>
        </p:spPr>
        <p:txBody>
          <a:bodyPr wrap="square" lIns="0" tIns="0" rIns="0" bIns="0" rtlCol="0" anchor="t">
            <a:spAutoFit/>
          </a:bodyPr>
          <a:lstStyle/>
          <a:p>
            <a:pPr>
              <a:lnSpc>
                <a:spcPts val="5094"/>
              </a:lnSpc>
            </a:pPr>
            <a:r>
              <a:rPr lang="en-GB" sz="2800" dirty="0" smtClean="0"/>
              <a:t>Mansell</a:t>
            </a:r>
            <a:r>
              <a:rPr lang="en-GB" sz="2800" dirty="0"/>
              <a:t>, J., &amp; Beadle-Brown, J. (2012). </a:t>
            </a:r>
            <a:r>
              <a:rPr lang="en-GB" sz="2800" i="1" dirty="0"/>
              <a:t>Active support: Enabling and empowering people with intellectual disabilities</a:t>
            </a:r>
            <a:r>
              <a:rPr lang="en-GB" sz="2800" dirty="0"/>
              <a:t>. London, UK: Kingsley.</a:t>
            </a:r>
          </a:p>
          <a:p>
            <a:pPr>
              <a:lnSpc>
                <a:spcPts val="5094"/>
              </a:lnSpc>
            </a:pPr>
            <a:endParaRPr lang="en-GB" sz="2800" dirty="0" smtClean="0"/>
          </a:p>
          <a:p>
            <a:pPr>
              <a:lnSpc>
                <a:spcPts val="5094"/>
              </a:lnSpc>
            </a:pPr>
            <a:r>
              <a:rPr lang="en-GB" sz="2800" dirty="0" smtClean="0"/>
              <a:t>Mansell</a:t>
            </a:r>
            <a:r>
              <a:rPr lang="en-GB" sz="2800" dirty="0"/>
              <a:t>, J., Beadle-Brown, J., &amp; </a:t>
            </a:r>
            <a:r>
              <a:rPr lang="en-GB" sz="2800" dirty="0" err="1"/>
              <a:t>Bigby</a:t>
            </a:r>
            <a:r>
              <a:rPr lang="en-GB" sz="2800" dirty="0"/>
              <a:t>, C. (2013). Implementation of active support in Victoria, Australia: An exploratory study. </a:t>
            </a:r>
            <a:r>
              <a:rPr lang="en-GB" sz="2800" i="1" dirty="0"/>
              <a:t>Journal of Intellectual and Developmental Disability, 38</a:t>
            </a:r>
            <a:r>
              <a:rPr lang="en-GB" sz="2800" dirty="0"/>
              <a:t>(1), 48–58</a:t>
            </a:r>
            <a:r>
              <a:rPr lang="en-GB" sz="2800" dirty="0" smtClean="0"/>
              <a:t>.</a:t>
            </a:r>
          </a:p>
          <a:p>
            <a:pPr>
              <a:lnSpc>
                <a:spcPts val="5094"/>
              </a:lnSpc>
            </a:pPr>
            <a:endParaRPr lang="en-US" sz="2800" u="sng" dirty="0"/>
          </a:p>
          <a:p>
            <a:pPr>
              <a:lnSpc>
                <a:spcPts val="5094"/>
              </a:lnSpc>
            </a:pPr>
            <a:r>
              <a:rPr lang="en-GB" sz="2800" dirty="0"/>
              <a:t>Mansell, J., &amp; Elliott, T. (2001). Staff members’ prediction of consequences for their work in residential settings. </a:t>
            </a:r>
            <a:r>
              <a:rPr lang="en-GB" sz="2800" i="1" dirty="0"/>
              <a:t>American Journal on Intellectual and Developmental Disabilities,</a:t>
            </a:r>
            <a:r>
              <a:rPr lang="en-GB" sz="2800" dirty="0"/>
              <a:t> </a:t>
            </a:r>
            <a:r>
              <a:rPr lang="en-GB" sz="2800" i="1" dirty="0"/>
              <a:t>106</a:t>
            </a:r>
            <a:r>
              <a:rPr lang="en-GB" sz="2800" dirty="0"/>
              <a:t>(5), 434–447</a:t>
            </a:r>
            <a:r>
              <a:rPr lang="en-GB" sz="2800" dirty="0" smtClean="0"/>
              <a:t>.</a:t>
            </a:r>
            <a:endParaRPr lang="en-US" sz="2800" u="sng" dirty="0"/>
          </a:p>
          <a:p>
            <a:pPr>
              <a:lnSpc>
                <a:spcPts val="5094"/>
              </a:lnSpc>
            </a:pPr>
            <a:endParaRPr lang="en-GB" sz="2800" dirty="0" smtClean="0"/>
          </a:p>
          <a:p>
            <a:pPr>
              <a:lnSpc>
                <a:spcPts val="5094"/>
              </a:lnSpc>
            </a:pPr>
            <a:r>
              <a:rPr lang="en-GB" sz="2800" dirty="0" smtClean="0"/>
              <a:t>UN </a:t>
            </a:r>
            <a:r>
              <a:rPr lang="en-GB" sz="2800" dirty="0"/>
              <a:t>General Assembly (2006). United Nations Convention on the Rights of Persons with Disability. Retrieved October 10, </a:t>
            </a:r>
            <a:r>
              <a:rPr lang="en-GB" sz="2800" dirty="0" smtClean="0"/>
              <a:t>2022, </a:t>
            </a:r>
            <a:r>
              <a:rPr lang="en-GB" sz="2800" dirty="0"/>
              <a:t>from </a:t>
            </a:r>
            <a:r>
              <a:rPr lang="en-GB" sz="2800" u="sng" dirty="0"/>
              <a:t>https:// www.un.org/disabilities/documents/convention/convoptprot-e.pdf</a:t>
            </a:r>
            <a:endParaRPr lang="en-GB" sz="2800" dirty="0"/>
          </a:p>
          <a:p>
            <a:pPr>
              <a:lnSpc>
                <a:spcPts val="5094"/>
              </a:lnSpc>
            </a:pPr>
            <a:endParaRPr lang="en-GB" sz="2800" u="sng" dirty="0"/>
          </a:p>
          <a:p>
            <a:pPr>
              <a:lnSpc>
                <a:spcPts val="5094"/>
              </a:lnSpc>
            </a:pPr>
            <a:endParaRPr lang="en-GB" sz="2800" dirty="0"/>
          </a:p>
          <a:p>
            <a:pPr algn="ctr">
              <a:lnSpc>
                <a:spcPts val="5094"/>
              </a:lnSpc>
            </a:pPr>
            <a:endParaRPr lang="en-GB" sz="2800" dirty="0"/>
          </a:p>
          <a:p>
            <a:pPr algn="ctr">
              <a:lnSpc>
                <a:spcPts val="5094"/>
              </a:lnSpc>
            </a:pPr>
            <a:endParaRPr lang="en-US" sz="2800"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767599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3868400" cy="2539157"/>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Variability in the Quality of Service Given</a:t>
            </a:r>
            <a:endParaRPr lang="en-US" sz="7051" dirty="0">
              <a:solidFill>
                <a:srgbClr val="000000"/>
              </a:solidFill>
              <a:latin typeface="Oswald"/>
            </a:endParaRPr>
          </a:p>
          <a:p>
            <a:pPr>
              <a:lnSpc>
                <a:spcPts val="9872"/>
              </a:lnSpc>
            </a:pPr>
            <a:endParaRPr lang="en-US" sz="7051" dirty="0">
              <a:solidFill>
                <a:srgbClr val="000000"/>
              </a:solidFill>
              <a:latin typeface="Oswald"/>
            </a:endParaRPr>
          </a:p>
        </p:txBody>
      </p:sp>
      <p:sp>
        <p:nvSpPr>
          <p:cNvPr id="14" name="TextBox 14"/>
          <p:cNvSpPr txBox="1"/>
          <p:nvPr/>
        </p:nvSpPr>
        <p:spPr>
          <a:xfrm>
            <a:off x="914400" y="3080408"/>
            <a:ext cx="16611600" cy="7121052"/>
          </a:xfrm>
          <a:prstGeom prst="rect">
            <a:avLst/>
          </a:prstGeom>
        </p:spPr>
        <p:txBody>
          <a:bodyPr wrap="square" lIns="0" tIns="0" rIns="0" bIns="0" rtlCol="0" anchor="t">
            <a:spAutoFit/>
          </a:bodyPr>
          <a:lstStyle/>
          <a:p>
            <a:r>
              <a:rPr lang="en-GB" sz="4800" dirty="0">
                <a:latin typeface="Josefin Sans Regular" panose="020B0604020202020204" charset="0"/>
              </a:rPr>
              <a:t>Positive quality outcomes were reported amongst individuals who moved from institutional to community accommodations. </a:t>
            </a:r>
            <a:endParaRPr lang="en-GB" sz="4800" dirty="0" smtClean="0">
              <a:latin typeface="Josefin Sans Regular" panose="020B0604020202020204" charset="0"/>
            </a:endParaRPr>
          </a:p>
          <a:p>
            <a:endParaRPr lang="en-GB" sz="4800" dirty="0">
              <a:latin typeface="Josefin Sans Regular" panose="020B0604020202020204" charset="0"/>
            </a:endParaRPr>
          </a:p>
          <a:p>
            <a:pPr marL="457200" indent="-457200">
              <a:buFontTx/>
              <a:buChar char="-"/>
            </a:pPr>
            <a:r>
              <a:rPr lang="en-GB" sz="4550" dirty="0">
                <a:latin typeface="Josefin Sans Regular" panose="020B0604020202020204" charset="0"/>
              </a:rPr>
              <a:t>staff-to-client </a:t>
            </a:r>
            <a:r>
              <a:rPr lang="en-GB" sz="4550" dirty="0" smtClean="0">
                <a:latin typeface="Josefin Sans Regular" panose="020B0604020202020204" charset="0"/>
              </a:rPr>
              <a:t>interaction</a:t>
            </a:r>
            <a:endParaRPr lang="en-GB" sz="4550" dirty="0">
              <a:latin typeface="Josefin Sans Regular" panose="020B0604020202020204" charset="0"/>
            </a:endParaRPr>
          </a:p>
          <a:p>
            <a:pPr marL="457200" indent="-457200">
              <a:buFontTx/>
              <a:buChar char="-"/>
            </a:pPr>
            <a:r>
              <a:rPr lang="en-GB" sz="4550" dirty="0">
                <a:latin typeface="Josefin Sans Regular" panose="020B0604020202020204" charset="0"/>
              </a:rPr>
              <a:t>improvement in personal development and </a:t>
            </a:r>
            <a:r>
              <a:rPr lang="en-GB" sz="4550" dirty="0" smtClean="0">
                <a:latin typeface="Josefin Sans Regular" panose="020B0604020202020204" charset="0"/>
              </a:rPr>
              <a:t>competencies</a:t>
            </a:r>
            <a:endParaRPr lang="en-GB" sz="4550" dirty="0">
              <a:latin typeface="Josefin Sans Regular" panose="020B0604020202020204" charset="0"/>
            </a:endParaRPr>
          </a:p>
          <a:p>
            <a:pPr marL="457200" indent="-457200">
              <a:buFontTx/>
              <a:buChar char="-"/>
            </a:pPr>
            <a:r>
              <a:rPr lang="en-GB" sz="4550" dirty="0">
                <a:latin typeface="Josefin Sans Regular" panose="020B0604020202020204" charset="0"/>
              </a:rPr>
              <a:t>increased engagement in meaningful </a:t>
            </a:r>
            <a:r>
              <a:rPr lang="en-GB" sz="4550" dirty="0" smtClean="0">
                <a:latin typeface="Josefin Sans Regular" panose="020B0604020202020204" charset="0"/>
              </a:rPr>
              <a:t>activities</a:t>
            </a:r>
            <a:endParaRPr lang="en-GB" sz="4550" dirty="0">
              <a:latin typeface="Josefin Sans Regular" panose="020B0604020202020204" charset="0"/>
            </a:endParaRPr>
          </a:p>
          <a:p>
            <a:pPr marL="457200" indent="-457200">
              <a:buFontTx/>
              <a:buChar char="-"/>
            </a:pPr>
            <a:r>
              <a:rPr lang="en-GB" sz="4550" dirty="0">
                <a:latin typeface="Josefin Sans Regular" panose="020B0604020202020204" charset="0"/>
              </a:rPr>
              <a:t>increased community </a:t>
            </a:r>
            <a:r>
              <a:rPr lang="en-GB" sz="4550" dirty="0" smtClean="0">
                <a:latin typeface="Josefin Sans Regular" panose="020B0604020202020204" charset="0"/>
              </a:rPr>
              <a:t>participation</a:t>
            </a:r>
          </a:p>
          <a:p>
            <a:pPr marL="457200" indent="-457200">
              <a:buFontTx/>
              <a:buChar char="-"/>
            </a:pPr>
            <a:r>
              <a:rPr lang="en-GB" sz="4550" dirty="0" smtClean="0">
                <a:latin typeface="Josefin Sans Regular" panose="020B0604020202020204" charset="0"/>
              </a:rPr>
              <a:t>decrease </a:t>
            </a:r>
            <a:r>
              <a:rPr lang="en-GB" sz="4550" dirty="0">
                <a:latin typeface="Josefin Sans Regular" panose="020B0604020202020204" charset="0"/>
              </a:rPr>
              <a:t>in </a:t>
            </a:r>
            <a:r>
              <a:rPr lang="en-GB" sz="4550" dirty="0" smtClean="0">
                <a:latin typeface="Josefin Sans Regular" panose="020B0604020202020204" charset="0"/>
              </a:rPr>
              <a:t>behaviours </a:t>
            </a:r>
            <a:r>
              <a:rPr lang="en-GB" sz="4550" dirty="0">
                <a:latin typeface="Josefin Sans Regular" panose="020B0604020202020204" charset="0"/>
              </a:rPr>
              <a:t>of concern (Emerson &amp; Hatton, 1994</a:t>
            </a:r>
            <a:r>
              <a:rPr lang="en-GB" sz="4550" dirty="0" smtClean="0">
                <a:latin typeface="Josefin Sans Regular" panose="020B0604020202020204" charset="0"/>
              </a:rPr>
              <a:t>)</a:t>
            </a:r>
            <a:endParaRPr lang="en-GB" sz="4550" dirty="0">
              <a:latin typeface="Josefin Sans Regular" panose="020B0604020202020204" charset="0"/>
            </a:endParaRPr>
          </a:p>
          <a:p>
            <a:pPr>
              <a:lnSpc>
                <a:spcPts val="5094"/>
              </a:lnSpc>
            </a:pPr>
            <a:endParaRPr lang="en-US" sz="4548" dirty="0" smtClean="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133788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3868400" cy="2539157"/>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Variability in the Quality of Service Given</a:t>
            </a:r>
            <a:endParaRPr lang="en-US" sz="7051" dirty="0">
              <a:solidFill>
                <a:srgbClr val="000000"/>
              </a:solidFill>
              <a:latin typeface="Oswald"/>
            </a:endParaRPr>
          </a:p>
          <a:p>
            <a:pPr>
              <a:lnSpc>
                <a:spcPts val="9872"/>
              </a:lnSpc>
            </a:pPr>
            <a:endParaRPr lang="en-US" sz="7051" dirty="0">
              <a:solidFill>
                <a:srgbClr val="000000"/>
              </a:solidFill>
              <a:latin typeface="Oswald"/>
            </a:endParaRPr>
          </a:p>
        </p:txBody>
      </p:sp>
      <p:sp>
        <p:nvSpPr>
          <p:cNvPr id="14" name="TextBox 14"/>
          <p:cNvSpPr txBox="1"/>
          <p:nvPr/>
        </p:nvSpPr>
        <p:spPr>
          <a:xfrm>
            <a:off x="460522" y="2753497"/>
            <a:ext cx="17678400" cy="6540252"/>
          </a:xfrm>
          <a:prstGeom prst="rect">
            <a:avLst/>
          </a:prstGeom>
        </p:spPr>
        <p:txBody>
          <a:bodyPr wrap="square" lIns="0" tIns="0" rIns="0" bIns="0" rtlCol="0" anchor="t">
            <a:spAutoFit/>
          </a:bodyPr>
          <a:lstStyle/>
          <a:p>
            <a:pPr>
              <a:lnSpc>
                <a:spcPts val="5094"/>
              </a:lnSpc>
            </a:pPr>
            <a:endParaRPr lang="en-US" sz="4550" dirty="0" smtClean="0">
              <a:solidFill>
                <a:srgbClr val="000000"/>
              </a:solidFill>
              <a:latin typeface="Josefin Sans Regular"/>
            </a:endParaRPr>
          </a:p>
          <a:p>
            <a:pPr marL="685800" indent="-685800">
              <a:lnSpc>
                <a:spcPts val="5094"/>
              </a:lnSpc>
              <a:buFontTx/>
              <a:buChar char="-"/>
            </a:pPr>
            <a:r>
              <a:rPr lang="en-GB" sz="4550" dirty="0">
                <a:latin typeface="Josefin Sans Regular" panose="020B0604020202020204" charset="0"/>
              </a:rPr>
              <a:t>S</a:t>
            </a:r>
            <a:r>
              <a:rPr lang="en-GB" sz="4550" dirty="0" smtClean="0">
                <a:latin typeface="Josefin Sans Regular" panose="020B0604020202020204" charset="0"/>
              </a:rPr>
              <a:t>ubstantial </a:t>
            </a:r>
            <a:r>
              <a:rPr lang="en-GB" sz="4550" dirty="0">
                <a:latin typeface="Josefin Sans Regular" panose="020B0604020202020204" charset="0"/>
              </a:rPr>
              <a:t>variability in the quality of community services (Mansell, 2006</a:t>
            </a:r>
            <a:r>
              <a:rPr lang="en-GB" sz="4550" dirty="0" smtClean="0">
                <a:latin typeface="Josefin Sans Regular" panose="020B0604020202020204" charset="0"/>
              </a:rPr>
              <a:t>)</a:t>
            </a:r>
          </a:p>
          <a:p>
            <a:pPr>
              <a:lnSpc>
                <a:spcPts val="5094"/>
              </a:lnSpc>
            </a:pPr>
            <a:endParaRPr lang="en-GB" sz="4550" dirty="0" smtClean="0">
              <a:latin typeface="Josefin Sans Regular" panose="020B0604020202020204" charset="0"/>
            </a:endParaRPr>
          </a:p>
          <a:p>
            <a:pPr marL="685800" indent="-685800">
              <a:lnSpc>
                <a:spcPts val="5094"/>
              </a:lnSpc>
              <a:buFontTx/>
              <a:buChar char="-"/>
            </a:pPr>
            <a:r>
              <a:rPr lang="en-GB" sz="4550" dirty="0" smtClean="0">
                <a:latin typeface="Josefin Sans Regular" panose="020B0604020202020204" charset="0"/>
              </a:rPr>
              <a:t>Variation </a:t>
            </a:r>
            <a:r>
              <a:rPr lang="en-GB" sz="4550" dirty="0">
                <a:latin typeface="Josefin Sans Regular" panose="020B0604020202020204" charset="0"/>
              </a:rPr>
              <a:t>in quality outcomes between supported living and small group </a:t>
            </a:r>
            <a:r>
              <a:rPr lang="en-GB" sz="4550" dirty="0" smtClean="0">
                <a:latin typeface="Josefin Sans Regular" panose="020B0604020202020204" charset="0"/>
              </a:rPr>
              <a:t>homes</a:t>
            </a:r>
            <a:r>
              <a:rPr lang="en-GB" sz="4550" dirty="0">
                <a:latin typeface="Josefin Sans Regular" panose="020B0604020202020204" charset="0"/>
              </a:rPr>
              <a:t> </a:t>
            </a:r>
            <a:r>
              <a:rPr lang="en-GB" sz="4550" dirty="0" smtClean="0">
                <a:latin typeface="Josefin Sans Regular" panose="020B0604020202020204" charset="0"/>
              </a:rPr>
              <a:t>(Emerson </a:t>
            </a:r>
            <a:r>
              <a:rPr lang="en-GB" sz="4550" dirty="0">
                <a:latin typeface="Josefin Sans Regular" panose="020B0604020202020204" charset="0"/>
              </a:rPr>
              <a:t>et </a:t>
            </a:r>
            <a:r>
              <a:rPr lang="en-GB" sz="4550" dirty="0" smtClean="0">
                <a:latin typeface="Josefin Sans Regular" panose="020B0604020202020204" charset="0"/>
              </a:rPr>
              <a:t>al., 2001</a:t>
            </a:r>
            <a:r>
              <a:rPr lang="en-GB" sz="4550" dirty="0">
                <a:latin typeface="Josefin Sans Regular" panose="020B0604020202020204" charset="0"/>
              </a:rPr>
              <a:t>) </a:t>
            </a:r>
            <a:endParaRPr lang="en-GB" sz="4550" dirty="0" smtClean="0">
              <a:latin typeface="Josefin Sans Regular" panose="020B0604020202020204" charset="0"/>
            </a:endParaRPr>
          </a:p>
          <a:p>
            <a:pPr marL="685800" indent="-685800">
              <a:lnSpc>
                <a:spcPts val="5094"/>
              </a:lnSpc>
              <a:buFontTx/>
              <a:buChar char="-"/>
            </a:pPr>
            <a:endParaRPr lang="en-GB" sz="4550" dirty="0" smtClean="0">
              <a:latin typeface="Josefin Sans Regular" panose="020B0604020202020204" charset="0"/>
            </a:endParaRPr>
          </a:p>
          <a:p>
            <a:pPr marL="685800" indent="-685800">
              <a:lnSpc>
                <a:spcPts val="5094"/>
              </a:lnSpc>
              <a:buFontTx/>
              <a:buChar char="-"/>
            </a:pPr>
            <a:r>
              <a:rPr lang="en-GB" sz="4550" dirty="0" smtClean="0">
                <a:latin typeface="Josefin Sans Regular" panose="020B0604020202020204" charset="0"/>
              </a:rPr>
              <a:t>Engagement </a:t>
            </a:r>
            <a:r>
              <a:rPr lang="en-GB" sz="4550" dirty="0">
                <a:latin typeface="Josefin Sans Regular" panose="020B0604020202020204" charset="0"/>
              </a:rPr>
              <a:t>levels in everyday activities were very low (Mansell, Beadle-Brown, &amp; </a:t>
            </a:r>
            <a:r>
              <a:rPr lang="en-GB" sz="4550" dirty="0" err="1">
                <a:latin typeface="Josefin Sans Regular" panose="020B0604020202020204" charset="0"/>
              </a:rPr>
              <a:t>Bigby</a:t>
            </a:r>
            <a:r>
              <a:rPr lang="en-GB" sz="4550" dirty="0">
                <a:latin typeface="Josefin Sans Regular" panose="020B0604020202020204" charset="0"/>
              </a:rPr>
              <a:t>, 2013</a:t>
            </a:r>
            <a:r>
              <a:rPr lang="en-GB" sz="4550" dirty="0" smtClean="0">
                <a:latin typeface="Josefin Sans Regular" panose="020B0604020202020204" charset="0"/>
              </a:rPr>
              <a:t>)</a:t>
            </a:r>
          </a:p>
          <a:p>
            <a:pPr marL="685800" indent="-685800">
              <a:lnSpc>
                <a:spcPts val="5094"/>
              </a:lnSpc>
              <a:buFontTx/>
              <a:buChar char="-"/>
            </a:pPr>
            <a:endParaRPr lang="en-GB" sz="4550" dirty="0">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705335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709456" y="5388130"/>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3868400" cy="2539157"/>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Variability in the Quality of Service Given</a:t>
            </a:r>
            <a:endParaRPr lang="en-US" sz="7051" dirty="0">
              <a:solidFill>
                <a:srgbClr val="000000"/>
              </a:solidFill>
              <a:latin typeface="Oswald"/>
            </a:endParaRPr>
          </a:p>
          <a:p>
            <a:pPr>
              <a:lnSpc>
                <a:spcPts val="9872"/>
              </a:lnSpc>
            </a:pPr>
            <a:endParaRPr lang="en-US" sz="7051" dirty="0">
              <a:solidFill>
                <a:srgbClr val="000000"/>
              </a:solidFill>
              <a:latin typeface="Oswald"/>
            </a:endParaRPr>
          </a:p>
        </p:txBody>
      </p:sp>
      <p:sp>
        <p:nvSpPr>
          <p:cNvPr id="14" name="TextBox 14"/>
          <p:cNvSpPr txBox="1"/>
          <p:nvPr/>
        </p:nvSpPr>
        <p:spPr>
          <a:xfrm>
            <a:off x="489711" y="2813876"/>
            <a:ext cx="17678400" cy="7848302"/>
          </a:xfrm>
          <a:prstGeom prst="rect">
            <a:avLst/>
          </a:prstGeom>
        </p:spPr>
        <p:txBody>
          <a:bodyPr wrap="square" lIns="0" tIns="0" rIns="0" bIns="0" rtlCol="0" anchor="t">
            <a:spAutoFit/>
          </a:bodyPr>
          <a:lstStyle/>
          <a:p>
            <a:pPr>
              <a:lnSpc>
                <a:spcPts val="5094"/>
              </a:lnSpc>
            </a:pPr>
            <a:endParaRPr lang="en-GB" sz="4550" dirty="0" smtClean="0">
              <a:latin typeface="Josefin Sans Regular" panose="020B0604020202020204" charset="0"/>
            </a:endParaRPr>
          </a:p>
          <a:p>
            <a:pPr marL="685800" indent="-685800">
              <a:lnSpc>
                <a:spcPts val="5094"/>
              </a:lnSpc>
              <a:buFontTx/>
              <a:buChar char="-"/>
            </a:pPr>
            <a:r>
              <a:rPr lang="en-GB" sz="4550" dirty="0" smtClean="0">
                <a:latin typeface="Josefin Sans Regular" panose="020B0604020202020204" charset="0"/>
              </a:rPr>
              <a:t>The </a:t>
            </a:r>
            <a:r>
              <a:rPr lang="en-GB" sz="4550" dirty="0">
                <a:latin typeface="Josefin Sans Regular" panose="020B0604020202020204" charset="0"/>
              </a:rPr>
              <a:t>lowest engagement levels were reported amongst people with severe disabilities (i.e. one minute each hour</a:t>
            </a:r>
            <a:r>
              <a:rPr lang="en-GB" sz="4550" dirty="0" smtClean="0">
                <a:latin typeface="Josefin Sans Regular" panose="020B0604020202020204" charset="0"/>
              </a:rPr>
              <a:t>)(</a:t>
            </a:r>
            <a:r>
              <a:rPr lang="en-GB" sz="4550" dirty="0">
                <a:latin typeface="Josefin Sans Regular" panose="020B0604020202020204" charset="0"/>
              </a:rPr>
              <a:t>Emerson et al., 1999</a:t>
            </a:r>
            <a:r>
              <a:rPr lang="en-GB" sz="4550" dirty="0" smtClean="0">
                <a:latin typeface="Josefin Sans Regular" panose="020B0604020202020204" charset="0"/>
              </a:rPr>
              <a:t>) </a:t>
            </a:r>
          </a:p>
          <a:p>
            <a:pPr marL="685800" indent="-685800">
              <a:lnSpc>
                <a:spcPts val="5094"/>
              </a:lnSpc>
              <a:buFontTx/>
              <a:buChar char="-"/>
            </a:pPr>
            <a:endParaRPr lang="en-US" sz="4550" dirty="0">
              <a:solidFill>
                <a:srgbClr val="000000"/>
              </a:solidFill>
              <a:latin typeface="Josefin Sans Regular" panose="020B0604020202020204" charset="0"/>
            </a:endParaRPr>
          </a:p>
          <a:p>
            <a:pPr marL="685800" indent="-685800">
              <a:lnSpc>
                <a:spcPts val="5094"/>
              </a:lnSpc>
              <a:buFontTx/>
              <a:buChar char="-"/>
            </a:pPr>
            <a:r>
              <a:rPr lang="en-GB" sz="4550" dirty="0">
                <a:latin typeface="Josefin Sans Regular" panose="020B0604020202020204" charset="0"/>
              </a:rPr>
              <a:t>The way staff support people with intellectual disability and, especially, whether staff are providing good </a:t>
            </a:r>
            <a:r>
              <a:rPr lang="en-GB" sz="4550" b="1" dirty="0">
                <a:latin typeface="Josefin Sans Regular" panose="020B0604020202020204" charset="0"/>
              </a:rPr>
              <a:t>Active Support </a:t>
            </a:r>
            <a:r>
              <a:rPr lang="en-GB" sz="4550" dirty="0">
                <a:latin typeface="Josefin Sans Regular" panose="020B0604020202020204" charset="0"/>
              </a:rPr>
              <a:t>(Mansell &amp; Beadle-Brown, </a:t>
            </a:r>
            <a:r>
              <a:rPr lang="en-GB" sz="4550" dirty="0" smtClean="0">
                <a:latin typeface="Josefin Sans Regular" panose="020B0604020202020204" charset="0"/>
              </a:rPr>
              <a:t>2012)</a:t>
            </a:r>
          </a:p>
          <a:p>
            <a:pPr marL="685800" indent="-685800">
              <a:lnSpc>
                <a:spcPts val="5094"/>
              </a:lnSpc>
              <a:buFontTx/>
              <a:buChar char="-"/>
            </a:pPr>
            <a:endParaRPr lang="en-US" sz="4550" dirty="0">
              <a:latin typeface="Josefin Sans Regular" panose="020B0604020202020204" charset="0"/>
            </a:endParaRPr>
          </a:p>
          <a:p>
            <a:pPr marL="685800" indent="-685800">
              <a:lnSpc>
                <a:spcPts val="5094"/>
              </a:lnSpc>
              <a:buFontTx/>
              <a:buChar char="-"/>
            </a:pPr>
            <a:r>
              <a:rPr lang="en-US" sz="4550" b="1" dirty="0" smtClean="0">
                <a:solidFill>
                  <a:srgbClr val="CC0066"/>
                </a:solidFill>
                <a:latin typeface="Josefin Sans Regular" panose="020B0604020202020204" charset="0"/>
              </a:rPr>
              <a:t>Institutional practices cannot be replicated ! </a:t>
            </a:r>
            <a:endParaRPr lang="en-GB" sz="4550" b="1" dirty="0">
              <a:solidFill>
                <a:srgbClr val="CC0066"/>
              </a:solidFill>
              <a:latin typeface="Josefin Sans Regular" panose="020B0604020202020204" charset="0"/>
            </a:endParaRPr>
          </a:p>
          <a:p>
            <a:pPr marL="685800" indent="-685800">
              <a:lnSpc>
                <a:spcPts val="5094"/>
              </a:lnSpc>
              <a:buFontTx/>
              <a:buChar char="-"/>
            </a:pPr>
            <a:endParaRPr lang="en-US" sz="4548" dirty="0">
              <a:solidFill>
                <a:srgbClr val="000000"/>
              </a:solidFill>
              <a:latin typeface="Josefin Sans Regular"/>
            </a:endParaRPr>
          </a:p>
          <a:p>
            <a:pPr marL="685800" indent="-685800">
              <a:lnSpc>
                <a:spcPts val="5094"/>
              </a:lnSpc>
              <a:buFontTx/>
              <a:buChar char="-"/>
            </a:pPr>
            <a:endParaRPr lang="en-GB" sz="4550" dirty="0">
              <a:latin typeface="Josefin Sans Regular" panose="020B060402020202020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077356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548512" y="1158303"/>
            <a:ext cx="14859000"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Factors that hinder the use of active support</a:t>
            </a:r>
            <a:endParaRPr lang="en-US" sz="705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9" name="Oval Callout 8"/>
          <p:cNvSpPr/>
          <p:nvPr/>
        </p:nvSpPr>
        <p:spPr>
          <a:xfrm>
            <a:off x="548512" y="2902251"/>
            <a:ext cx="4953000" cy="3226244"/>
          </a:xfrm>
          <a:prstGeom prst="wedgeEllipseCallou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55293" y="4081839"/>
            <a:ext cx="4114800" cy="792525"/>
          </a:xfrm>
          <a:prstGeom prst="rect">
            <a:avLst/>
          </a:prstGeom>
          <a:noFill/>
        </p:spPr>
        <p:txBody>
          <a:bodyPr wrap="square" rtlCol="0">
            <a:spAutoFit/>
          </a:bodyPr>
          <a:lstStyle/>
          <a:p>
            <a:r>
              <a:rPr lang="en-US" sz="4550" dirty="0" smtClean="0">
                <a:latin typeface="Josefin Sans Regular" panose="020B0604020202020204" charset="0"/>
              </a:rPr>
              <a:t>“Too disabled!” </a:t>
            </a:r>
            <a:endParaRPr lang="en-GB" sz="4550" dirty="0">
              <a:latin typeface="Josefin Sans Regular" panose="020B0604020202020204" charset="0"/>
            </a:endParaRPr>
          </a:p>
        </p:txBody>
      </p:sp>
      <p:sp>
        <p:nvSpPr>
          <p:cNvPr id="12" name="Oval Callout 11"/>
          <p:cNvSpPr/>
          <p:nvPr/>
        </p:nvSpPr>
        <p:spPr>
          <a:xfrm>
            <a:off x="2865703" y="5999542"/>
            <a:ext cx="5446368" cy="3550595"/>
          </a:xfrm>
          <a:prstGeom prst="wedgeEllipseCallout">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Oval Callout 12"/>
          <p:cNvSpPr/>
          <p:nvPr/>
        </p:nvSpPr>
        <p:spPr>
          <a:xfrm>
            <a:off x="13430146" y="2885524"/>
            <a:ext cx="4585587" cy="2993911"/>
          </a:xfrm>
          <a:prstGeom prst="wedgeEllipseCallout">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p:cNvSpPr txBox="1"/>
          <p:nvPr/>
        </p:nvSpPr>
        <p:spPr>
          <a:xfrm>
            <a:off x="3403552" y="6720849"/>
            <a:ext cx="4538365" cy="2123658"/>
          </a:xfrm>
          <a:prstGeom prst="rect">
            <a:avLst/>
          </a:prstGeom>
          <a:noFill/>
        </p:spPr>
        <p:txBody>
          <a:bodyPr wrap="square" rtlCol="0">
            <a:spAutoFit/>
          </a:bodyPr>
          <a:lstStyle/>
          <a:p>
            <a:r>
              <a:rPr lang="en-GB" sz="4400" dirty="0" smtClean="0">
                <a:latin typeface="Josefin Sans Regular" panose="020B0604020202020204" charset="0"/>
              </a:rPr>
              <a:t>“Honestly, </a:t>
            </a:r>
            <a:r>
              <a:rPr lang="en-GB" sz="4400" dirty="0">
                <a:latin typeface="Josefin Sans Regular" panose="020B0604020202020204" charset="0"/>
              </a:rPr>
              <a:t>not all </a:t>
            </a:r>
            <a:r>
              <a:rPr lang="en-GB" sz="4400" dirty="0" smtClean="0">
                <a:latin typeface="Josefin Sans Regular" panose="020B0604020202020204" charset="0"/>
              </a:rPr>
              <a:t>service users </a:t>
            </a:r>
            <a:r>
              <a:rPr lang="en-GB" sz="4400" dirty="0">
                <a:latin typeface="Josefin Sans Regular" panose="020B0604020202020204" charset="0"/>
              </a:rPr>
              <a:t>can </a:t>
            </a:r>
            <a:r>
              <a:rPr lang="en-GB" sz="4400" dirty="0" smtClean="0">
                <a:latin typeface="Josefin Sans Regular" panose="020B0604020202020204" charset="0"/>
              </a:rPr>
              <a:t>participate”</a:t>
            </a:r>
            <a:endParaRPr lang="en-GB" sz="4400" dirty="0">
              <a:latin typeface="Josefin Sans Regular" panose="020B0604020202020204" charset="0"/>
            </a:endParaRPr>
          </a:p>
        </p:txBody>
      </p:sp>
      <p:sp>
        <p:nvSpPr>
          <p:cNvPr id="16" name="TextBox 15"/>
          <p:cNvSpPr txBox="1"/>
          <p:nvPr/>
        </p:nvSpPr>
        <p:spPr>
          <a:xfrm>
            <a:off x="14207850" y="3707097"/>
            <a:ext cx="3657600" cy="792525"/>
          </a:xfrm>
          <a:prstGeom prst="rect">
            <a:avLst/>
          </a:prstGeom>
          <a:noFill/>
        </p:spPr>
        <p:txBody>
          <a:bodyPr wrap="square" rtlCol="0">
            <a:spAutoFit/>
          </a:bodyPr>
          <a:lstStyle/>
          <a:p>
            <a:r>
              <a:rPr lang="en-US" sz="4550" dirty="0" smtClean="0"/>
              <a:t>“It’s a hotel” </a:t>
            </a:r>
            <a:endParaRPr lang="en-GB" dirty="0"/>
          </a:p>
        </p:txBody>
      </p:sp>
      <p:sp>
        <p:nvSpPr>
          <p:cNvPr id="17" name="Oval Callout 16"/>
          <p:cNvSpPr/>
          <p:nvPr/>
        </p:nvSpPr>
        <p:spPr>
          <a:xfrm>
            <a:off x="5772435" y="2799367"/>
            <a:ext cx="7386788" cy="3226243"/>
          </a:xfrm>
          <a:prstGeom prst="wedgeEllipseCallout">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TextBox 17"/>
          <p:cNvSpPr txBox="1"/>
          <p:nvPr/>
        </p:nvSpPr>
        <p:spPr>
          <a:xfrm>
            <a:off x="6705600" y="3381648"/>
            <a:ext cx="6016960" cy="2192908"/>
          </a:xfrm>
          <a:prstGeom prst="rect">
            <a:avLst/>
          </a:prstGeom>
          <a:noFill/>
        </p:spPr>
        <p:txBody>
          <a:bodyPr wrap="square" rtlCol="0">
            <a:spAutoFit/>
          </a:bodyPr>
          <a:lstStyle/>
          <a:p>
            <a:r>
              <a:rPr lang="en-US" sz="4550" dirty="0" smtClean="0">
                <a:latin typeface="Josefin Sans Regular" panose="020B0604020202020204" charset="0"/>
              </a:rPr>
              <a:t>“Those with severe ID participate in sensory activities only”</a:t>
            </a:r>
            <a:endParaRPr lang="en-GB" sz="4550" dirty="0">
              <a:latin typeface="Josefin Sans Regular" panose="020B0604020202020204" charset="0"/>
            </a:endParaRPr>
          </a:p>
        </p:txBody>
      </p:sp>
      <p:sp>
        <p:nvSpPr>
          <p:cNvPr id="19" name="Oval Callout 18"/>
          <p:cNvSpPr/>
          <p:nvPr/>
        </p:nvSpPr>
        <p:spPr>
          <a:xfrm>
            <a:off x="9611281" y="5925597"/>
            <a:ext cx="5259022" cy="3587054"/>
          </a:xfrm>
          <a:prstGeom prst="wedgeEllipseCallout">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TextBox 19"/>
          <p:cNvSpPr txBox="1"/>
          <p:nvPr/>
        </p:nvSpPr>
        <p:spPr>
          <a:xfrm>
            <a:off x="10011911" y="6900737"/>
            <a:ext cx="4858392" cy="1492716"/>
          </a:xfrm>
          <a:prstGeom prst="rect">
            <a:avLst/>
          </a:prstGeom>
          <a:noFill/>
        </p:spPr>
        <p:txBody>
          <a:bodyPr wrap="square" rtlCol="0">
            <a:spAutoFit/>
          </a:bodyPr>
          <a:lstStyle/>
          <a:p>
            <a:r>
              <a:rPr lang="en-US" sz="4550" dirty="0" smtClean="0">
                <a:latin typeface="Josefin Sans Regular" panose="020B0604020202020204" charset="0"/>
              </a:rPr>
              <a:t>“Too dangerous to use the kettle”</a:t>
            </a:r>
            <a:endParaRPr lang="en-GB" sz="4550" dirty="0">
              <a:latin typeface="Josefin Sans Regular" panose="020B0604020202020204" charset="0"/>
            </a:endParaRPr>
          </a:p>
        </p:txBody>
      </p:sp>
    </p:spTree>
    <p:extLst>
      <p:ext uri="{BB962C8B-B14F-4D97-AF65-F5344CB8AC3E}">
        <p14:creationId xmlns:p14="http://schemas.microsoft.com/office/powerpoint/2010/main" val="345826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548512" y="1158303"/>
            <a:ext cx="14859000"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Factors that hinder the use of active support</a:t>
            </a:r>
            <a:endParaRPr lang="en-US" sz="7051" dirty="0">
              <a:solidFill>
                <a:srgbClr val="000000"/>
              </a:solidFill>
              <a:latin typeface="Oswald"/>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
        <p:nvSpPr>
          <p:cNvPr id="14" name="Oval 13"/>
          <p:cNvSpPr/>
          <p:nvPr/>
        </p:nvSpPr>
        <p:spPr>
          <a:xfrm>
            <a:off x="1055293" y="3306900"/>
            <a:ext cx="7098107" cy="4579800"/>
          </a:xfrm>
          <a:prstGeom prst="ellipse">
            <a:avLst/>
          </a:prstGeom>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2593464" y="4420672"/>
            <a:ext cx="4114800" cy="2192908"/>
          </a:xfrm>
          <a:prstGeom prst="rect">
            <a:avLst/>
          </a:prstGeom>
          <a:noFill/>
        </p:spPr>
        <p:txBody>
          <a:bodyPr wrap="square" rtlCol="0">
            <a:spAutoFit/>
          </a:bodyPr>
          <a:lstStyle/>
          <a:p>
            <a:r>
              <a:rPr lang="en-US" sz="4550" dirty="0" smtClean="0">
                <a:latin typeface="Josefin Sans Regular" panose="020B0604020202020204" charset="0"/>
              </a:rPr>
              <a:t>‘Care’ model</a:t>
            </a:r>
          </a:p>
          <a:p>
            <a:endParaRPr lang="en-US" sz="4550" dirty="0">
              <a:latin typeface="Josefin Sans Regular" panose="020B0604020202020204" charset="0"/>
            </a:endParaRPr>
          </a:p>
          <a:p>
            <a:r>
              <a:rPr lang="en-US" sz="4550" dirty="0" smtClean="0">
                <a:latin typeface="Josefin Sans Regular" panose="020B0604020202020204" charset="0"/>
              </a:rPr>
              <a:t>‘Charity’ model</a:t>
            </a:r>
            <a:endParaRPr lang="en-GB" sz="4550" dirty="0">
              <a:latin typeface="Josefin Sans Regular" panose="020B0604020202020204" charset="0"/>
            </a:endParaRPr>
          </a:p>
        </p:txBody>
      </p:sp>
      <p:pic>
        <p:nvPicPr>
          <p:cNvPr id="21" name="Picture 20"/>
          <p:cNvPicPr>
            <a:picLocks noChangeAspect="1"/>
          </p:cNvPicPr>
          <p:nvPr/>
        </p:nvPicPr>
        <p:blipFill>
          <a:blip r:embed="rId4"/>
          <a:stretch>
            <a:fillRect/>
          </a:stretch>
        </p:blipFill>
        <p:spPr>
          <a:xfrm>
            <a:off x="10134600" y="3306900"/>
            <a:ext cx="7181710" cy="4663844"/>
          </a:xfrm>
          <a:prstGeom prst="rect">
            <a:avLst/>
          </a:prstGeom>
        </p:spPr>
      </p:pic>
      <p:sp>
        <p:nvSpPr>
          <p:cNvPr id="18" name="TextBox 17"/>
          <p:cNvSpPr txBox="1"/>
          <p:nvPr/>
        </p:nvSpPr>
        <p:spPr>
          <a:xfrm>
            <a:off x="11049000" y="5120863"/>
            <a:ext cx="4572000" cy="792525"/>
          </a:xfrm>
          <a:prstGeom prst="rect">
            <a:avLst/>
          </a:prstGeom>
          <a:noFill/>
        </p:spPr>
        <p:txBody>
          <a:bodyPr wrap="square" rtlCol="0">
            <a:spAutoFit/>
          </a:bodyPr>
          <a:lstStyle/>
          <a:p>
            <a:r>
              <a:rPr lang="en-US" sz="4550" dirty="0" smtClean="0">
                <a:latin typeface="Josefin Sans Regular" panose="020B0604020202020204" charset="0"/>
              </a:rPr>
              <a:t>‘Support’ model</a:t>
            </a:r>
            <a:endParaRPr lang="en-GB" sz="4550" dirty="0">
              <a:latin typeface="Josefin Sans Regular" panose="020B0604020202020204" charset="0"/>
            </a:endParaRPr>
          </a:p>
        </p:txBody>
      </p:sp>
      <p:sp>
        <p:nvSpPr>
          <p:cNvPr id="22" name="Right Arrow 21"/>
          <p:cNvSpPr/>
          <p:nvPr/>
        </p:nvSpPr>
        <p:spPr>
          <a:xfrm>
            <a:off x="8517859" y="5177700"/>
            <a:ext cx="1252281" cy="838200"/>
          </a:xfrm>
          <a:prstGeom prst="rightArrow">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0187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200" y="386514"/>
            <a:ext cx="11353800" cy="3808735"/>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Training</a:t>
            </a:r>
            <a:endParaRPr lang="en-US" sz="7051" dirty="0">
              <a:solidFill>
                <a:srgbClr val="000000"/>
              </a:solidFill>
              <a:latin typeface="Oswald"/>
            </a:endParaRPr>
          </a:p>
          <a:p>
            <a:pPr>
              <a:lnSpc>
                <a:spcPts val="9872"/>
              </a:lnSpc>
            </a:pPr>
            <a:endParaRPr lang="en-US" sz="7051" dirty="0">
              <a:solidFill>
                <a:srgbClr val="000000"/>
              </a:solidFill>
              <a:latin typeface="Oswald"/>
            </a:endParaRPr>
          </a:p>
          <a:p>
            <a:pPr>
              <a:lnSpc>
                <a:spcPts val="9872"/>
              </a:lnSpc>
            </a:pPr>
            <a:endParaRPr lang="en-US" sz="7051" dirty="0">
              <a:solidFill>
                <a:srgbClr val="000000"/>
              </a:solidFill>
              <a:latin typeface="Oswald"/>
            </a:endParaRPr>
          </a:p>
        </p:txBody>
      </p:sp>
      <p:sp>
        <p:nvSpPr>
          <p:cNvPr id="14" name="TextBox 14"/>
          <p:cNvSpPr txBox="1"/>
          <p:nvPr/>
        </p:nvSpPr>
        <p:spPr>
          <a:xfrm>
            <a:off x="366440" y="1130646"/>
            <a:ext cx="17678400" cy="9156353"/>
          </a:xfrm>
          <a:prstGeom prst="rect">
            <a:avLst/>
          </a:prstGeom>
        </p:spPr>
        <p:txBody>
          <a:bodyPr wrap="square" lIns="0" tIns="0" rIns="0" bIns="0" rtlCol="0" anchor="t">
            <a:spAutoFit/>
          </a:bodyPr>
          <a:lstStyle/>
          <a:p>
            <a:pPr>
              <a:lnSpc>
                <a:spcPts val="5094"/>
              </a:lnSpc>
            </a:pPr>
            <a:endParaRPr lang="en-US" sz="4548"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Autism and SPELL framework developed by the National Autistic Society</a:t>
            </a:r>
          </a:p>
          <a:p>
            <a:pPr>
              <a:lnSpc>
                <a:spcPts val="5094"/>
              </a:lnSpc>
            </a:pPr>
            <a:endParaRPr lang="en-US" sz="4550"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Training on non-abusive psychological and physical intervention to prevent and manage </a:t>
            </a:r>
            <a:r>
              <a:rPr lang="en-US" sz="4550" dirty="0" err="1" smtClean="0">
                <a:solidFill>
                  <a:srgbClr val="000000"/>
                </a:solidFill>
                <a:latin typeface="Josefin Sans Regular"/>
              </a:rPr>
              <a:t>behaviours</a:t>
            </a:r>
            <a:r>
              <a:rPr lang="en-US" sz="4550" dirty="0" smtClean="0">
                <a:solidFill>
                  <a:srgbClr val="000000"/>
                </a:solidFill>
                <a:latin typeface="Josefin Sans Regular"/>
              </a:rPr>
              <a:t> of concern</a:t>
            </a:r>
          </a:p>
          <a:p>
            <a:pPr>
              <a:lnSpc>
                <a:spcPts val="5094"/>
              </a:lnSpc>
            </a:pPr>
            <a:endParaRPr lang="en-US" sz="4550"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Person-</a:t>
            </a:r>
            <a:r>
              <a:rPr lang="en-US" sz="4550" dirty="0" err="1" smtClean="0">
                <a:solidFill>
                  <a:srgbClr val="000000"/>
                </a:solidFill>
                <a:latin typeface="Josefin Sans Regular"/>
              </a:rPr>
              <a:t>Centred</a:t>
            </a:r>
            <a:r>
              <a:rPr lang="en-US" sz="4550" dirty="0" smtClean="0">
                <a:solidFill>
                  <a:srgbClr val="000000"/>
                </a:solidFill>
                <a:latin typeface="Josefin Sans Regular"/>
              </a:rPr>
              <a:t> Active Support (classroom-based and hands-on training)</a:t>
            </a:r>
          </a:p>
          <a:p>
            <a:pPr>
              <a:lnSpc>
                <a:spcPts val="5094"/>
              </a:lnSpc>
            </a:pPr>
            <a:endParaRPr lang="en-US" sz="4550" dirty="0" smtClean="0">
              <a:solidFill>
                <a:srgbClr val="000000"/>
              </a:solidFill>
              <a:latin typeface="Josefin Sans Regular"/>
            </a:endParaRPr>
          </a:p>
          <a:p>
            <a:pPr marL="685800" indent="-685800">
              <a:lnSpc>
                <a:spcPts val="5094"/>
              </a:lnSpc>
              <a:buFontTx/>
              <a:buChar char="-"/>
            </a:pPr>
            <a:r>
              <a:rPr lang="en-US" sz="4550" dirty="0" smtClean="0">
                <a:solidFill>
                  <a:srgbClr val="000000"/>
                </a:solidFill>
                <a:latin typeface="Josefin Sans Regular"/>
              </a:rPr>
              <a:t>It has been </a:t>
            </a:r>
            <a:r>
              <a:rPr lang="en-US" sz="4550" dirty="0" smtClean="0">
                <a:solidFill>
                  <a:srgbClr val="000000"/>
                </a:solidFill>
                <a:latin typeface="Josefin Sans Regular" panose="020B0604020202020204" charset="0"/>
              </a:rPr>
              <a:t>indicated in the national strategy (‘</a:t>
            </a:r>
            <a:r>
              <a:rPr lang="en-US" sz="4550" dirty="0" smtClean="0">
                <a:latin typeface="Josefin Sans Regular" panose="020B0604020202020204" charset="0"/>
              </a:rPr>
              <a:t>Freedom to Live’) </a:t>
            </a:r>
            <a:r>
              <a:rPr lang="en-US" sz="4550" dirty="0" smtClean="0">
                <a:solidFill>
                  <a:srgbClr val="000000"/>
                </a:solidFill>
                <a:latin typeface="Josefin Sans Regular" panose="020B0604020202020204" charset="0"/>
              </a:rPr>
              <a:t>that by 2030 the agency will set up a train the </a:t>
            </a:r>
            <a:r>
              <a:rPr lang="en-US" sz="4550" dirty="0" smtClean="0">
                <a:solidFill>
                  <a:srgbClr val="000000"/>
                </a:solidFill>
                <a:latin typeface="Josefin Sans Regular"/>
              </a:rPr>
              <a:t>practitioner unit (Objective 10).</a:t>
            </a:r>
          </a:p>
          <a:p>
            <a:pPr marL="685800" indent="-685800" algn="ctr">
              <a:lnSpc>
                <a:spcPts val="5094"/>
              </a:lnSpc>
              <a:buFontTx/>
              <a:buChar char="-"/>
            </a:pP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a:t>
            </a:r>
            <a:r>
              <a:rPr lang="en-US" sz="2400" dirty="0" err="1" smtClean="0">
                <a:solidFill>
                  <a:schemeClr val="accent5">
                    <a:lumMod val="75000"/>
                  </a:schemeClr>
                </a:solidFill>
                <a:latin typeface="Josefin Sans Regular"/>
              </a:rPr>
              <a:t>QualitySocialServices</a:t>
            </a:r>
            <a:endParaRPr lang="en-US" sz="2400" dirty="0">
              <a:solidFill>
                <a:schemeClr val="accent5">
                  <a:lumMod val="75000"/>
                </a:schemeClr>
              </a:solidFill>
              <a:latin typeface="Josefin Sans Regular"/>
            </a:endParaRPr>
          </a:p>
        </p:txBody>
      </p:sp>
    </p:spTree>
    <p:extLst>
      <p:ext uri="{BB962C8B-B14F-4D97-AF65-F5344CB8AC3E}">
        <p14:creationId xmlns:p14="http://schemas.microsoft.com/office/powerpoint/2010/main" val="2544259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797396" y="1358680"/>
            <a:ext cx="13225897" cy="1269578"/>
          </a:xfrm>
          <a:prstGeom prst="rect">
            <a:avLst/>
          </a:prstGeom>
        </p:spPr>
        <p:txBody>
          <a:bodyPr wrap="square" lIns="0" tIns="0" rIns="0" bIns="0" rtlCol="0" anchor="t">
            <a:spAutoFit/>
          </a:bodyPr>
          <a:lstStyle/>
          <a:p>
            <a:pPr>
              <a:lnSpc>
                <a:spcPts val="9872"/>
              </a:lnSpc>
            </a:pPr>
            <a:r>
              <a:rPr lang="en-US" sz="7051" dirty="0" smtClean="0">
                <a:solidFill>
                  <a:srgbClr val="000000"/>
                </a:solidFill>
                <a:latin typeface="Oswald"/>
              </a:rPr>
              <a:t>What is Person </a:t>
            </a:r>
            <a:r>
              <a:rPr lang="en-US" sz="7051" dirty="0" err="1">
                <a:solidFill>
                  <a:srgbClr val="000000"/>
                </a:solidFill>
                <a:latin typeface="Oswald"/>
              </a:rPr>
              <a:t>C</a:t>
            </a:r>
            <a:r>
              <a:rPr lang="en-US" sz="7051" dirty="0" err="1" smtClean="0">
                <a:solidFill>
                  <a:srgbClr val="000000"/>
                </a:solidFill>
                <a:latin typeface="Oswald"/>
              </a:rPr>
              <a:t>entred</a:t>
            </a:r>
            <a:r>
              <a:rPr lang="en-US" sz="7051" dirty="0" smtClean="0">
                <a:solidFill>
                  <a:srgbClr val="000000"/>
                </a:solidFill>
                <a:latin typeface="Oswald"/>
              </a:rPr>
              <a:t> Active Support?</a:t>
            </a:r>
            <a:endParaRPr lang="en-US" sz="7051" dirty="0">
              <a:solidFill>
                <a:srgbClr val="000000"/>
              </a:solidFill>
              <a:latin typeface="Oswald"/>
            </a:endParaRPr>
          </a:p>
        </p:txBody>
      </p:sp>
      <p:sp>
        <p:nvSpPr>
          <p:cNvPr id="14" name="TextBox 14"/>
          <p:cNvSpPr txBox="1"/>
          <p:nvPr/>
        </p:nvSpPr>
        <p:spPr>
          <a:xfrm>
            <a:off x="797396" y="3467901"/>
            <a:ext cx="17487901" cy="5232202"/>
          </a:xfrm>
          <a:prstGeom prst="rect">
            <a:avLst/>
          </a:prstGeom>
        </p:spPr>
        <p:txBody>
          <a:bodyPr wrap="square" lIns="0" tIns="0" rIns="0" bIns="0" rtlCol="0" anchor="t">
            <a:spAutoFit/>
          </a:bodyPr>
          <a:lstStyle/>
          <a:p>
            <a:pPr>
              <a:lnSpc>
                <a:spcPts val="5094"/>
              </a:lnSpc>
            </a:pPr>
            <a:r>
              <a:rPr lang="en-US" sz="4548" dirty="0" smtClean="0">
                <a:solidFill>
                  <a:srgbClr val="000000"/>
                </a:solidFill>
                <a:latin typeface="Josefin Sans Regular"/>
              </a:rPr>
              <a:t>Active Support is in line with international policies, including the UNCRPD which emphasis the importance of enabling people to be active members in their community. Participating in sports, cultural activities, recreation, and choice-making (UNCRPD, 2006). </a:t>
            </a:r>
          </a:p>
          <a:p>
            <a:pPr>
              <a:lnSpc>
                <a:spcPts val="5094"/>
              </a:lnSpc>
            </a:pPr>
            <a:endParaRPr lang="en-US" sz="4548" dirty="0" smtClean="0">
              <a:solidFill>
                <a:srgbClr val="000000"/>
              </a:solidFill>
              <a:latin typeface="Josefin Sans Regular"/>
            </a:endParaRPr>
          </a:p>
          <a:p>
            <a:pPr>
              <a:lnSpc>
                <a:spcPts val="5094"/>
              </a:lnSpc>
            </a:pPr>
            <a:r>
              <a:rPr lang="en-US" sz="4548" dirty="0" smtClean="0">
                <a:solidFill>
                  <a:srgbClr val="000000"/>
                </a:solidFill>
                <a:latin typeface="Josefin Sans Regular"/>
              </a:rPr>
              <a:t>Using the </a:t>
            </a:r>
            <a:r>
              <a:rPr lang="en-US" sz="4548" dirty="0">
                <a:solidFill>
                  <a:srgbClr val="000000"/>
                </a:solidFill>
                <a:latin typeface="Josefin Sans Regular"/>
              </a:rPr>
              <a:t>A</a:t>
            </a:r>
            <a:r>
              <a:rPr lang="en-US" sz="4548" dirty="0" smtClean="0">
                <a:solidFill>
                  <a:srgbClr val="000000"/>
                </a:solidFill>
                <a:latin typeface="Josefin Sans Regular"/>
              </a:rPr>
              <a:t>ctive </a:t>
            </a:r>
            <a:r>
              <a:rPr lang="en-US" sz="4548" dirty="0">
                <a:solidFill>
                  <a:srgbClr val="000000"/>
                </a:solidFill>
                <a:latin typeface="Josefin Sans Regular"/>
              </a:rPr>
              <a:t>S</a:t>
            </a:r>
            <a:r>
              <a:rPr lang="en-US" sz="4548" dirty="0" smtClean="0">
                <a:solidFill>
                  <a:srgbClr val="000000"/>
                </a:solidFill>
                <a:latin typeface="Josefin Sans Regular"/>
              </a:rPr>
              <a:t>upport approach, staff give the right level of assistance to individuals to enable engagement in meaningful activities and relationships.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90939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D50B26AE-3FC6-413F-B678-1814AA65042E}">
  <ds:schemaRefs>
    <ds:schemaRef ds:uri="http://schemas.microsoft.com/sharepoint/v3/contenttype/forms"/>
  </ds:schemaRefs>
</ds:datastoreItem>
</file>

<file path=customXml/itemProps2.xml><?xml version="1.0" encoding="utf-8"?>
<ds:datastoreItem xmlns:ds="http://schemas.openxmlformats.org/officeDocument/2006/customXml" ds:itemID="{168A7042-6267-4B1B-B555-9E9DAE824A33}"/>
</file>

<file path=customXml/itemProps3.xml><?xml version="1.0" encoding="utf-8"?>
<ds:datastoreItem xmlns:ds="http://schemas.openxmlformats.org/officeDocument/2006/customXml" ds:itemID="{860EF20D-D7FD-407D-8305-5480B1D71A7D}">
  <ds:schemaRefs>
    <ds:schemaRef ds:uri="http://schemas.microsoft.com/office/2006/metadata/properties"/>
    <ds:schemaRef ds:uri="bbd07c0e-8ce8-40ec-ba32-9458cdae03c1"/>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d4fea1f3-2541-4ee0-bdb6-899957a5bc21"/>
  </ds:schemaRefs>
</ds:datastoreItem>
</file>

<file path=docProps/app.xml><?xml version="1.0" encoding="utf-8"?>
<Properties xmlns="http://schemas.openxmlformats.org/officeDocument/2006/extended-properties" xmlns:vt="http://schemas.openxmlformats.org/officeDocument/2006/docPropsVTypes">
  <TotalTime>1415</TotalTime>
  <Words>1746</Words>
  <Application>Microsoft Office PowerPoint</Application>
  <PresentationFormat>Custom</PresentationFormat>
  <Paragraphs>226</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Oswald</vt:lpstr>
      <vt:lpstr>Arial</vt:lpstr>
      <vt:lpstr>Josefin Sans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Malta conference-PPT template</dc:title>
  <dc:creator>Borg Michelle at Sapport</dc:creator>
  <cp:lastModifiedBy>Borg Michelle at Sapport</cp:lastModifiedBy>
  <cp:revision>115</cp:revision>
  <dcterms:created xsi:type="dcterms:W3CDTF">2006-08-16T00:00:00Z</dcterms:created>
  <dcterms:modified xsi:type="dcterms:W3CDTF">2022-10-10T11:41:04Z</dcterms:modified>
  <dc:identifier>DAFJfg4UXJw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0x0101003ADD55DF83AD1345A755A6A7BB180771</vt:lpwstr>
  </property>
</Properties>
</file>